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236C551-C7C5-4810-824F-9CF1A3193E4D}">
          <p14:sldIdLst>
            <p14:sldId id="256"/>
            <p14:sldId id="257"/>
          </p14:sldIdLst>
        </p14:section>
        <p14:section name="Какво е разширение" id="{D27DE4AD-F5CD-4A4B-B288-53B71EE85557}">
          <p14:sldIdLst>
            <p14:sldId id="258"/>
            <p14:sldId id="259"/>
          </p14:sldIdLst>
        </p14:section>
        <p14:section name="Добавяне на разширения" id="{68778230-3B72-42AE-8D38-66FE0616F9ED}">
          <p14:sldIdLst>
            <p14:sldId id="260"/>
            <p14:sldId id="261"/>
            <p14:sldId id="262"/>
            <p14:sldId id="263"/>
          </p14:sldIdLst>
        </p14:section>
        <p14:section name="Чертаене на фигури" id="{D8F57706-54F7-4AEB-A556-E1C4328A8A7D}">
          <p14:sldIdLst>
            <p14:sldId id="264"/>
            <p14:sldId id="265"/>
            <p14:sldId id="266"/>
            <p14:sldId id="267"/>
            <p14:sldId id="268"/>
          </p14:sldIdLst>
        </p14:section>
        <p14:section name="Заключение" id="{DAF030B0-6F61-4555-882E-5CD5570C874A}">
          <p14:sldIdLst>
            <p14:sldId id="269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38" autoAdjust="0"/>
  </p:normalViewPr>
  <p:slideViewPr>
    <p:cSldViewPr showGuides="1">
      <p:cViewPr varScale="1">
        <p:scale>
          <a:sx n="91" d="100"/>
          <a:sy n="91" d="100"/>
        </p:scale>
        <p:origin x="31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графични изображения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Изчертаване на фигури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13" name="Picture 12" descr="A cartoon cat running on a black background&#10;&#10;Description automatically generated">
            <a:extLst>
              <a:ext uri="{FF2B5EF4-FFF2-40B4-BE49-F238E27FC236}">
                <a16:creationId xmlns:a16="http://schemas.microsoft.com/office/drawing/2014/main" id="{F5E008AC-5873-FFBA-D752-D38A11B5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35" y="2261234"/>
            <a:ext cx="4303424" cy="3233096"/>
          </a:xfrm>
          <a:prstGeom prst="rect">
            <a:avLst/>
          </a:prstGeom>
        </p:spPr>
      </p:pic>
      <p:sp>
        <p:nvSpPr>
          <p:cNvPr id="14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5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067097"/>
            <a:ext cx="2006955" cy="8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102" y="1267297"/>
            <a:ext cx="1211589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За изчертаване на фигури ще ни е нужно разширението „</a:t>
            </a:r>
            <a:r>
              <a:rPr lang="bg-BG" sz="3200" b="1" dirty="0"/>
              <a:t>Молив</a:t>
            </a:r>
            <a:r>
              <a:rPr lang="bg-BG" sz="3200" dirty="0"/>
              <a:t>“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6753"/>
              </p:ext>
            </p:extLst>
          </p:nvPr>
        </p:nvGraphicFramePr>
        <p:xfrm>
          <a:off x="630623" y="2102835"/>
          <a:ext cx="10909416" cy="4489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442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6404994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6077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145627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19512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3261" y="2308709"/>
            <a:ext cx="5710795" cy="648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b="1" dirty="0"/>
              <a:t>Изтрива</a:t>
            </a:r>
            <a:r>
              <a:rPr lang="ru-RU" sz="2800" dirty="0"/>
              <a:t> всички следи от молива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3262" y="3117019"/>
            <a:ext cx="5710795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Пътят, който спрайтът изминава, </a:t>
            </a:r>
            <a:r>
              <a:rPr lang="bg-BG" sz="2800" b="1" dirty="0"/>
              <a:t>ще се изчертава</a:t>
            </a:r>
            <a:r>
              <a:rPr lang="bg-BG" sz="2800" dirty="0"/>
              <a:t> на сцената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23262" y="4366417"/>
            <a:ext cx="5365934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Спира изчертаването </a:t>
            </a:r>
            <a:r>
              <a:rPr lang="bg-BG" sz="2800" dirty="0"/>
              <a:t>на пътя </a:t>
            </a:r>
            <a:br>
              <a:rPr lang="bg-BG" sz="2800" dirty="0"/>
            </a:br>
            <a:r>
              <a:rPr lang="bg-BG" sz="2800" dirty="0"/>
              <a:t>на героя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523262" y="5498247"/>
            <a:ext cx="560442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Задава се цвят </a:t>
            </a:r>
            <a:r>
              <a:rPr lang="bg-BG" sz="2800" dirty="0"/>
              <a:t>на изчертаването на пътя</a:t>
            </a:r>
            <a:endParaRPr lang="en-US" sz="2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62" y="2205956"/>
            <a:ext cx="2267352" cy="885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4" y="3376298"/>
            <a:ext cx="1926486" cy="7921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5" y="4474105"/>
            <a:ext cx="2027282" cy="8962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9" y="5565966"/>
            <a:ext cx="4022552" cy="8856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6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r>
              <a:rPr lang="en-US" dirty="0"/>
              <a:t> – </a:t>
            </a:r>
            <a:r>
              <a:rPr lang="bg-BG" dirty="0"/>
              <a:t>ъгли на завъртане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127"/>
              </p:ext>
            </p:extLst>
          </p:nvPr>
        </p:nvGraphicFramePr>
        <p:xfrm>
          <a:off x="625587" y="1776249"/>
          <a:ext cx="10940826" cy="4368701"/>
        </p:xfrm>
        <a:graphic>
          <a:graphicData uri="http://schemas.openxmlformats.org/drawingml/2006/table">
            <a:tbl>
              <a:tblPr firstRow="1" bandRow="1">
                <a:solidFill>
                  <a:schemeClr val="accent6"/>
                </a:solidFill>
                <a:tableStyleId>{7E9639D4-E3E2-4D34-9284-5A2195B3D0D7}</a:tableStyleId>
              </a:tblPr>
              <a:tblGrid>
                <a:gridCol w="4391417">
                  <a:extLst>
                    <a:ext uri="{9D8B030D-6E8A-4147-A177-3AD203B41FA5}">
                      <a16:colId xmlns:a16="http://schemas.microsoft.com/office/drawing/2014/main" val="2137215898"/>
                    </a:ext>
                  </a:extLst>
                </a:gridCol>
                <a:gridCol w="6549409">
                  <a:extLst>
                    <a:ext uri="{9D8B030D-6E8A-4147-A177-3AD203B41FA5}">
                      <a16:colId xmlns:a16="http://schemas.microsoft.com/office/drawing/2014/main" val="8337103"/>
                    </a:ext>
                  </a:extLst>
                </a:gridCol>
              </a:tblGrid>
              <a:tr h="967401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Фигура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Ъгъл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, на който се завърт</a:t>
                      </a:r>
                      <a:r>
                        <a:rPr lang="en-US" sz="3200" baseline="0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 героят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48566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Триъгълник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120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(3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31480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Квадрат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90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43043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Петоъгълник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72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4712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en-US" sz="3200" dirty="0"/>
                        <a:t>n-</a:t>
                      </a:r>
                      <a:r>
                        <a:rPr lang="bg-BG" sz="3200" dirty="0"/>
                        <a:t>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360/</a:t>
                      </a:r>
                      <a:r>
                        <a:rPr lang="en-US" sz="3200" dirty="0"/>
                        <a:t>n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(n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659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6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– квадрат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34" y="1265288"/>
            <a:ext cx="2575133" cy="544075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810372" y="1354360"/>
            <a:ext cx="3990975" cy="967020"/>
          </a:xfrm>
          <a:prstGeom prst="wedgeRoundRectCallout">
            <a:avLst>
              <a:gd name="adj1" fmla="val -73339"/>
              <a:gd name="adj2" fmla="val 207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координати на спрайта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7366" y="1564558"/>
            <a:ext cx="3990975" cy="1085850"/>
          </a:xfrm>
          <a:prstGeom prst="wedgeRoundRectCallout">
            <a:avLst>
              <a:gd name="adj1" fmla="val 69144"/>
              <a:gd name="adj2" fmla="val 31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Зачистваме излишните елементи на сцената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754952" y="2625724"/>
            <a:ext cx="4160823" cy="640440"/>
          </a:xfrm>
          <a:prstGeom prst="wedgeRoundRectCallout">
            <a:avLst>
              <a:gd name="adj1" fmla="val -81176"/>
              <a:gd name="adj2" fmla="val -15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Активираме чертаенето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4229100" y="3034610"/>
            <a:ext cx="828628" cy="3040142"/>
          </a:xfrm>
          <a:prstGeom prst="leftBrace">
            <a:avLst>
              <a:gd name="adj1" fmla="val 8333"/>
              <a:gd name="adj2" fmla="val 462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" y="3117618"/>
            <a:ext cx="3606978" cy="24899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5093966" y="3034609"/>
            <a:ext cx="2062969" cy="745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95826" y="4542978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95826" y="5321250"/>
            <a:ext cx="2061112" cy="7630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633989" y="3685057"/>
            <a:ext cx="4402747" cy="1951456"/>
          </a:xfrm>
          <a:prstGeom prst="wedgeRoundRectCallout">
            <a:avLst>
              <a:gd name="adj1" fmla="val -58909"/>
              <a:gd name="adj2" fmla="val -53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95825" y="3764706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DECDA55-769C-30D2-FCA2-A2DD1C07131F}"/>
              </a:ext>
            </a:extLst>
          </p:cNvPr>
          <p:cNvSpPr/>
          <p:nvPr/>
        </p:nvSpPr>
        <p:spPr bwMode="auto">
          <a:xfrm>
            <a:off x="7633989" y="3715871"/>
            <a:ext cx="4402747" cy="1951456"/>
          </a:xfrm>
          <a:prstGeom prst="wedgeRoundRectCallout">
            <a:avLst>
              <a:gd name="adj1" fmla="val -60392"/>
              <a:gd name="adj2" fmla="val -22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3225D5E-1549-C699-102E-61F75B0E1A4A}"/>
              </a:ext>
            </a:extLst>
          </p:cNvPr>
          <p:cNvSpPr/>
          <p:nvPr/>
        </p:nvSpPr>
        <p:spPr bwMode="auto">
          <a:xfrm>
            <a:off x="7629470" y="3715871"/>
            <a:ext cx="4402747" cy="1951456"/>
          </a:xfrm>
          <a:prstGeom prst="wedgeRoundRectCallout">
            <a:avLst>
              <a:gd name="adj1" fmla="val -59799"/>
              <a:gd name="adj2" fmla="val 10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356AD17-0DAC-612B-B49B-A5D0E9723134}"/>
              </a:ext>
            </a:extLst>
          </p:cNvPr>
          <p:cNvSpPr/>
          <p:nvPr/>
        </p:nvSpPr>
        <p:spPr bwMode="auto">
          <a:xfrm>
            <a:off x="7624951" y="3715871"/>
            <a:ext cx="4402747" cy="1951456"/>
          </a:xfrm>
          <a:prstGeom prst="wedgeRoundRectCallout">
            <a:avLst>
              <a:gd name="adj1" fmla="val -60096"/>
              <a:gd name="adj2" fmla="val 53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блока се повтарят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пъти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 това можем да използваме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за повторения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5" grpId="0" animBg="1"/>
      <p:bldP spid="6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</a:t>
            </a:r>
            <a:r>
              <a:rPr lang="en-US" dirty="0"/>
              <a:t>–</a:t>
            </a:r>
            <a:r>
              <a:rPr lang="bg-BG" dirty="0"/>
              <a:t> квадрат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94" y="1162594"/>
            <a:ext cx="7311921" cy="56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382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разширява </a:t>
            </a:r>
            <a:r>
              <a:rPr lang="bg-BG" sz="3400" b="1" dirty="0">
                <a:solidFill>
                  <a:schemeClr val="bg2"/>
                </a:solidFill>
              </a:rPr>
              <a:t>функционалността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2"/>
                </a:solidFill>
              </a:rPr>
              <a:t>на </a:t>
            </a:r>
            <a:r>
              <a:rPr lang="en-US" sz="3400" b="1" dirty="0">
                <a:solidFill>
                  <a:schemeClr val="bg2"/>
                </a:solidFill>
              </a:rPr>
              <a:t>Scratch</a:t>
            </a:r>
            <a:endParaRPr lang="bg-BG" sz="34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Молив </a:t>
            </a:r>
            <a:r>
              <a:rPr lang="bg-BG" sz="3400" dirty="0">
                <a:solidFill>
                  <a:schemeClr val="bg2"/>
                </a:solidFill>
              </a:rPr>
              <a:t>– разширение за </a:t>
            </a:r>
            <a:r>
              <a:rPr lang="bg-BG" sz="3400" b="1" dirty="0">
                <a:solidFill>
                  <a:schemeClr val="bg2"/>
                </a:solidFill>
              </a:rPr>
              <a:t>чертаене върху сцената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2"/>
                </a:solidFill>
              </a:rPr>
              <a:t>Чертаене на фигури</a:t>
            </a:r>
          </a:p>
          <a:p>
            <a:pPr marL="914115" lvl="1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360/</a:t>
            </a:r>
            <a:r>
              <a:rPr lang="en-US" sz="3400" dirty="0">
                <a:solidFill>
                  <a:schemeClr val="bg2"/>
                </a:solidFill>
              </a:rPr>
              <a:t>n° (n </a:t>
            </a:r>
            <a:r>
              <a:rPr lang="bg-BG" sz="3400" dirty="0">
                <a:solidFill>
                  <a:schemeClr val="bg2"/>
                </a:solidFill>
              </a:rPr>
              <a:t>пъти)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за създаване на </a:t>
            </a:r>
            <a:r>
              <a:rPr lang="en-US" sz="3400" dirty="0">
                <a:solidFill>
                  <a:schemeClr val="bg2"/>
                </a:solidFill>
              </a:rPr>
              <a:t>n-</a:t>
            </a:r>
            <a:r>
              <a:rPr lang="bg-BG" sz="3400" dirty="0">
                <a:solidFill>
                  <a:schemeClr val="bg2"/>
                </a:solidFill>
              </a:rPr>
              <a:t>ъгълник</a:t>
            </a:r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разширение</a:t>
            </a:r>
            <a:r>
              <a:rPr lang="bg-BG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Добавяне</a:t>
            </a:r>
            <a:r>
              <a:rPr lang="bg-BG" sz="3400" b="1" dirty="0"/>
              <a:t>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dirty="0"/>
              <a:t>разширение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Чертаене</a:t>
            </a:r>
            <a:r>
              <a:rPr lang="bg-BG" sz="3400" dirty="0"/>
              <a:t> на фигури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разширение?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Добавяне на функционалност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75570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Разширение</a:t>
            </a:r>
            <a:r>
              <a:rPr lang="ru-RU" sz="3200" dirty="0"/>
              <a:t> (</a:t>
            </a:r>
            <a:r>
              <a:rPr lang="en-US" sz="3200" b="1" dirty="0"/>
              <a:t>extension</a:t>
            </a:r>
            <a:r>
              <a:rPr lang="en-US" sz="3200" dirty="0"/>
              <a:t>) – </a:t>
            </a:r>
            <a:r>
              <a:rPr lang="ru-RU" sz="3200" dirty="0"/>
              <a:t>категория блокове, които могат да се </a:t>
            </a:r>
            <a:r>
              <a:rPr lang="ru-RU" sz="3200" b="1" dirty="0"/>
              <a:t>добавят</a:t>
            </a:r>
            <a:r>
              <a:rPr lang="ru-RU" sz="3200" dirty="0"/>
              <a:t> в </a:t>
            </a:r>
            <a:r>
              <a:rPr lang="bg-BG" sz="3200" b="1" dirty="0"/>
              <a:t>блоковото поле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Разширява </a:t>
            </a:r>
            <a:r>
              <a:rPr lang="ru-RU" sz="3000" dirty="0"/>
              <a:t>обхвата на </a:t>
            </a:r>
            <a:r>
              <a:rPr lang="ru-RU" sz="3000" b="1" dirty="0"/>
              <a:t>Scratch</a:t>
            </a:r>
            <a:r>
              <a:rPr lang="ru-RU" sz="3000" dirty="0"/>
              <a:t> редактора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Дава възможност за свързване на </a:t>
            </a:r>
            <a:r>
              <a:rPr lang="en-US" sz="3000" b="1" dirty="0"/>
              <a:t>Scratch</a:t>
            </a:r>
            <a:r>
              <a:rPr lang="en-US" sz="3000" dirty="0"/>
              <a:t> </a:t>
            </a:r>
            <a:r>
              <a:rPr lang="bg-BG" sz="3000" b="1" dirty="0"/>
              <a:t>проекти</a:t>
            </a:r>
            <a:r>
              <a:rPr lang="bg-BG" sz="3000" dirty="0"/>
              <a:t> с </a:t>
            </a:r>
            <a:r>
              <a:rPr lang="bg-BG" sz="3000" b="1" dirty="0"/>
              <a:t>външен хардуер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bg-BG" sz="3000" b="1" dirty="0"/>
              <a:t>източници на информация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Добавя блокове, позволяващи </a:t>
            </a:r>
            <a:r>
              <a:rPr lang="bg-BG" sz="3000" b="1" dirty="0"/>
              <a:t>по-разширена функционалност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Разширение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Добавяне на разширения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3" y="1766422"/>
            <a:ext cx="2083912" cy="1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9145" y="1246254"/>
            <a:ext cx="8553709" cy="54492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Добавяне на разширения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718214" y="4610789"/>
            <a:ext cx="4510454" cy="1116623"/>
          </a:xfrm>
          <a:prstGeom prst="wedgeRoundRectCallout">
            <a:avLst>
              <a:gd name="adj1" fmla="val -82626"/>
              <a:gd name="adj2" fmla="val 108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Натискаме бутона за 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на разширения</a:t>
            </a:r>
            <a:endParaRPr lang="en-US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300" y="1198179"/>
            <a:ext cx="8461400" cy="5430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Добавяне на разширения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998560" y="4039379"/>
            <a:ext cx="3965331" cy="1113542"/>
          </a:xfrm>
          <a:prstGeom prst="wedgeRoundRectCallout">
            <a:avLst>
              <a:gd name="adj1" fmla="val -98309"/>
              <a:gd name="adj2" fmla="val -60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желаното от нас разширение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7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630" y="1178448"/>
            <a:ext cx="8472739" cy="54535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разширения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41000" y="4104000"/>
            <a:ext cx="4273062" cy="1468315"/>
          </a:xfrm>
          <a:prstGeom prst="wedgeRoundRectCallout">
            <a:avLst>
              <a:gd name="adj1" fmla="val -97695"/>
              <a:gd name="adj2" fmla="val 71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Разширението автоматично се добавя в блоковото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Чертаене на фигури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1" y="1840676"/>
            <a:ext cx="2679377" cy="1661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Основни елементи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486</Words>
  <Application>Microsoft Office PowerPoint</Application>
  <PresentationFormat>Widescreen</PresentationFormat>
  <Paragraphs>90</Paragraphs>
  <Slides>16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Consolas</vt:lpstr>
      <vt:lpstr>var(--ff-mono)</vt:lpstr>
      <vt:lpstr>Wingdings</vt:lpstr>
      <vt:lpstr>SoftUni</vt:lpstr>
      <vt:lpstr>Изчертаване на фигури</vt:lpstr>
      <vt:lpstr>Съдържание</vt:lpstr>
      <vt:lpstr>Какво е разширение?</vt:lpstr>
      <vt:lpstr> Разширение</vt:lpstr>
      <vt:lpstr>Добавяне на разширения</vt:lpstr>
      <vt:lpstr>Добавяне на разширения</vt:lpstr>
      <vt:lpstr>Добавяне на разширения</vt:lpstr>
      <vt:lpstr>Добавяне на разширения</vt:lpstr>
      <vt:lpstr>Чертаене на фигури</vt:lpstr>
      <vt:lpstr>Чертаене на фигури</vt:lpstr>
      <vt:lpstr>Чертаене на фигури – ъгли на завъртане</vt:lpstr>
      <vt:lpstr>Чертаене на фигури – квадрат</vt:lpstr>
      <vt:lpstr>Чертаене на фигури – квадрат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Zaraliev</cp:lastModifiedBy>
  <cp:revision>82</cp:revision>
  <dcterms:created xsi:type="dcterms:W3CDTF">2018-05-23T13:08:44Z</dcterms:created>
  <dcterms:modified xsi:type="dcterms:W3CDTF">2024-12-17T06:09:48Z</dcterms:modified>
  <cp:category>computer programming; programming</cp:category>
</cp:coreProperties>
</file>