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581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8" r:id="rId26"/>
    <p:sldId id="647" r:id="rId27"/>
    <p:sldId id="577" r:id="rId28"/>
    <p:sldId id="504" r:id="rId29"/>
    <p:sldId id="5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8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7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9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2448" y="1231892"/>
            <a:ext cx="11083636" cy="1315728"/>
          </a:xfrm>
        </p:spPr>
        <p:txBody>
          <a:bodyPr>
            <a:noAutofit/>
          </a:bodyPr>
          <a:lstStyle/>
          <a:p>
            <a:r>
              <a:rPr lang="bg-BG" sz="3599" noProof="1"/>
              <a:t>По-сложни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/>
                <a:t>true</a:t>
              </a:r>
              <a:endParaRPr lang="en-US" sz="2400" dirty="0"/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/>
              <a:t>Квартално магазинче – решение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довършете проверките за всички продукти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2 града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81839" y="167685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оператори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7215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1547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1500" y="257175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1774" y="423887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57175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2742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069" y="261423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3390" y="532420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2323" y="5229200"/>
            <a:ext cx="3195364" cy="120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</a:t>
            </a:r>
          </a:p>
          <a:p>
            <a:pPr algn="ctr"/>
            <a:r>
              <a:rPr lang="bg-BG" sz="2399" dirty="0"/>
              <a:t>едното или на другото </a:t>
            </a:r>
          </a:p>
          <a:p>
            <a:pPr algn="ctr"/>
            <a:r>
              <a:rPr lang="bg-BG" sz="2399" dirty="0"/>
              <a:t>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2809" y="530847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2685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60222" y="42017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6910" y="319936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6909" y="326141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</a:t>
            </a:r>
          </a:p>
          <a:p>
            <a:pPr lvl="1"/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104" y="4876425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38497" y="2914202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" y="1989000"/>
            <a:ext cx="4050000" cy="25539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56" y="1989000"/>
            <a:ext cx="5010944" cy="1538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Проверява дали въведеното число от потребителя е в </a:t>
            </a:r>
            <a:br>
              <a:rPr lang="bg-BG" sz="3199" dirty="0"/>
            </a:br>
            <a:r>
              <a:rPr lang="bg-BG" sz="3199" dirty="0"/>
              <a:t>интервала </a:t>
            </a:r>
            <a:r>
              <a:rPr lang="en-US" sz="3199" dirty="0"/>
              <a:t>[</a:t>
            </a:r>
            <a:r>
              <a:rPr lang="bg-BG" sz="3199" b="1" dirty="0">
                <a:solidFill>
                  <a:schemeClr val="bg1"/>
                </a:solidFill>
              </a:rPr>
              <a:t>-100</a:t>
            </a:r>
            <a:r>
              <a:rPr lang="en-US" sz="3199" dirty="0"/>
              <a:t>,</a:t>
            </a:r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100</a:t>
            </a:r>
            <a:r>
              <a:rPr lang="en-US" sz="3199" dirty="0"/>
              <a:t>] </a:t>
            </a:r>
            <a:r>
              <a:rPr lang="bg-BG" sz="3199" dirty="0"/>
              <a:t>и е различно от </a:t>
            </a:r>
            <a:r>
              <a:rPr lang="bg-BG" sz="31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199" dirty="0"/>
              <a:t>Извежда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Yes</a:t>
            </a:r>
            <a:r>
              <a:rPr lang="en-US" sz="3199" dirty="0"/>
              <a:t>"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ако е в интервала и различно от 0, или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No</a:t>
            </a:r>
            <a:r>
              <a:rPr lang="en-US" sz="3199" dirty="0"/>
              <a:t>" </a:t>
            </a:r>
            <a:br>
              <a:rPr lang="bg-BG" sz="3199" dirty="0"/>
            </a:br>
            <a:r>
              <a:rPr lang="bg-BG" sz="3199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599" dirty="0"/>
              <a:t>Примерен вход и изход: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06252BF0-6C25-47DB-8706-9A261444E90C}"/>
              </a:ext>
            </a:extLst>
          </p:cNvPr>
          <p:cNvGrpSpPr/>
          <p:nvPr/>
        </p:nvGrpSpPr>
        <p:grpSpPr>
          <a:xfrm>
            <a:off x="1210232" y="5157192"/>
            <a:ext cx="2202255" cy="553998"/>
            <a:chOff x="650909" y="5821489"/>
            <a:chExt cx="2202255" cy="55399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20053DF5-03AB-4011-AEE1-78786F39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0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586FFA88-0FBF-4C6C-A844-B26241E5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47" y="5821489"/>
              <a:ext cx="839217" cy="553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8523CAA6-86D3-4B09-82C2-C5F8FF7D48C0}"/>
                </a:ext>
              </a:extLst>
            </p:cNvPr>
            <p:cNvSpPr/>
            <p:nvPr/>
          </p:nvSpPr>
          <p:spPr>
            <a:xfrm>
              <a:off x="1595657" y="597537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6FDD7CB-0617-4289-BE2B-CBDB3AD14A8B}"/>
              </a:ext>
            </a:extLst>
          </p:cNvPr>
          <p:cNvGrpSpPr/>
          <p:nvPr/>
        </p:nvGrpSpPr>
        <p:grpSpPr>
          <a:xfrm>
            <a:off x="5768034" y="5157192"/>
            <a:ext cx="2128166" cy="553998"/>
            <a:chOff x="8902663" y="5766487"/>
            <a:chExt cx="2128166" cy="553998"/>
          </a:xfrm>
        </p:grpSpPr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125608C-E757-4F6B-AF84-70BF13F1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28964611-2F99-4039-894F-F4334E23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316" y="5766488"/>
              <a:ext cx="830513" cy="55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ight Arrow 13">
              <a:extLst>
                <a:ext uri="{FF2B5EF4-FFF2-40B4-BE49-F238E27FC236}">
                  <a16:creationId xmlns:a16="http://schemas.microsoft.com/office/drawing/2014/main" id="{BB2BEA64-1563-4EBA-A84D-BB468F327191}"/>
                </a:ext>
              </a:extLst>
            </p:cNvPr>
            <p:cNvSpPr/>
            <p:nvPr/>
          </p:nvSpPr>
          <p:spPr>
            <a:xfrm>
              <a:off x="9717096" y="5920374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2B43E1CC-BF50-4C14-8AF2-B965FE33269C}"/>
              </a:ext>
            </a:extLst>
          </p:cNvPr>
          <p:cNvGrpSpPr/>
          <p:nvPr/>
        </p:nvGrpSpPr>
        <p:grpSpPr>
          <a:xfrm>
            <a:off x="3881607" y="5157192"/>
            <a:ext cx="1587833" cy="553998"/>
            <a:chOff x="5037444" y="5798858"/>
            <a:chExt cx="1587833" cy="553998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3EFE6DEF-964B-42E0-9387-42FCC3FB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D59891EE-1423-4281-801C-1B67BDC5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264" y="5798858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4">
              <a:extLst>
                <a:ext uri="{FF2B5EF4-FFF2-40B4-BE49-F238E27FC236}">
                  <a16:creationId xmlns:a16="http://schemas.microsoft.com/office/drawing/2014/main" id="{E53C097B-FBC5-4CD2-8F05-80FAAFE4927F}"/>
                </a:ext>
              </a:extLst>
            </p:cNvPr>
            <p:cNvSpPr/>
            <p:nvPr/>
          </p:nvSpPr>
          <p:spPr>
            <a:xfrm>
              <a:off x="5554170" y="595274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2D6A1A3-7D8A-45DD-AB5C-87E5A2DC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86" y="1412777"/>
            <a:ext cx="11010827" cy="47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23C16-B726-4D3F-BDA5-5F6A82B8CA48}"/>
              </a:ext>
            </a:extLst>
          </p:cNvPr>
          <p:cNvSpPr/>
          <p:nvPr/>
        </p:nvSpPr>
        <p:spPr>
          <a:xfrm>
            <a:off x="346646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930EF2-9DA2-4AC5-9930-9004F5152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0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r>
              <a:rPr lang="bg-BG" sz="3200" dirty="0"/>
              <a:t>Логически оператори</a:t>
            </a:r>
          </a:p>
          <a:p>
            <a:pPr lvl="1"/>
            <a:r>
              <a:rPr lang="bg-BG" sz="3000" dirty="0"/>
              <a:t>&amp;&amp; - „и“</a:t>
            </a:r>
          </a:p>
          <a:p>
            <a:pPr lvl="1"/>
            <a:r>
              <a:rPr lang="en-US" sz="3000" dirty="0"/>
              <a:t>|| - “</a:t>
            </a:r>
            <a:r>
              <a:rPr lang="bg-BG" sz="3000" dirty="0"/>
              <a:t>или“</a:t>
            </a:r>
          </a:p>
          <a:p>
            <a:pPr lvl="1"/>
            <a:r>
              <a:rPr lang="en-US" sz="3000" dirty="0"/>
              <a:t>! – </a:t>
            </a:r>
            <a:r>
              <a:rPr lang="bg-BG" sz="3000" dirty="0"/>
              <a:t>отрицание</a:t>
            </a:r>
          </a:p>
          <a:p>
            <a:r>
              <a:rPr lang="bg-BG" sz="3200" dirty="0"/>
              <a:t>Приоритет на условия</a:t>
            </a:r>
          </a:p>
          <a:p>
            <a:pPr marL="442912" lvl="1" indent="0">
              <a:buNone/>
            </a:pPr>
            <a:endParaRPr lang="bg-BG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60585" y="5352581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527" y="5395670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решение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проверки за събота и неделя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9" y="6313139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Невалидно число – условие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7045" y="5408332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326" y="5408484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Невалидно число –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4" y="1628796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7" y="616530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46000" y="1629000"/>
            <a:ext cx="2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bg2"/>
                </a:solidFill>
                <a:latin typeface="Consolas" panose="020B0609020204030204" pitchFamily="49" charset="0"/>
              </a:rPr>
              <a:t>(&gt;)</a:t>
            </a:r>
            <a:endParaRPr lang="en-US" sz="12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Приоритет на условия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3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85662" y="1624965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Логически оператори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/>
            <a:r>
              <a:rPr lang="bg-BG" sz="3600" dirty="0">
                <a:solidFill>
                  <a:schemeClr val="bg2"/>
                </a:solidFill>
              </a:rPr>
              <a:t>&amp;&amp; - „и“</a:t>
            </a:r>
          </a:p>
          <a:p>
            <a:pPr lvl="1" latinLnBrk="0"/>
            <a:r>
              <a:rPr lang="en-US" sz="3600" dirty="0">
                <a:solidFill>
                  <a:schemeClr val="bg2"/>
                </a:solidFill>
              </a:rPr>
              <a:t>|| - </a:t>
            </a:r>
            <a:r>
              <a:rPr lang="bg-BG" sz="3600" dirty="0">
                <a:solidFill>
                  <a:schemeClr val="bg2"/>
                </a:solidFill>
              </a:rPr>
              <a:t>„или“</a:t>
            </a:r>
          </a:p>
          <a:p>
            <a:pPr lvl="1" latinLnBrk="0"/>
            <a:r>
              <a:rPr lang="bg-BG" sz="3600" dirty="0">
                <a:solidFill>
                  <a:schemeClr val="bg2"/>
                </a:solidFill>
              </a:rPr>
              <a:t>! - отрицание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Приоритет на условия – ()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94505"/>
            <a:ext cx="5083676" cy="24987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Само при изпълнение на първото условие се преминава към вложената проверка</a:t>
            </a:r>
            <a:endParaRPr lang="en-US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</a:rPr>
              <a:t>Вложена </a:t>
            </a:r>
            <a:r>
              <a:rPr lang="en-US" sz="2800" b="1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Обръщение според възраст и пол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8613" y="4598397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2242" y="4598397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/>
              <a:t>Обръщение според възраст и пол – решение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48" y="1205823"/>
            <a:ext cx="8665304" cy="5168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проверете останалите обръщания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9" y="63892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33789"/>
              </p:ext>
            </p:extLst>
          </p:nvPr>
        </p:nvGraphicFramePr>
        <p:xfrm>
          <a:off x="1551892" y="436826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594" y="1604736"/>
            <a:ext cx="2355494" cy="23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1583</Words>
  <Application>Microsoft Macintosh PowerPoint</Application>
  <PresentationFormat>Widescreen</PresentationFormat>
  <Paragraphs>368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– решение</vt:lpstr>
      <vt:lpstr>Квартално магазинче – условие (1)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– условие</vt:lpstr>
      <vt:lpstr>Билет за кино – решение</vt:lpstr>
      <vt:lpstr>Логическо отрицание</vt:lpstr>
      <vt:lpstr>Невалидно число – условие</vt:lpstr>
      <vt:lpstr>Невалидно число – решение</vt:lpstr>
      <vt:lpstr>Приоритет на условия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46</cp:revision>
  <dcterms:created xsi:type="dcterms:W3CDTF">2018-05-23T13:08:44Z</dcterms:created>
  <dcterms:modified xsi:type="dcterms:W3CDTF">2022-12-22T12:02:12Z</dcterms:modified>
  <cp:category>computer programming;programming;C#;програмиране;кодиране</cp:category>
</cp:coreProperties>
</file>