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610" r:id="rId4"/>
    <p:sldId id="587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1" r:id="rId13"/>
    <p:sldId id="672" r:id="rId14"/>
    <p:sldId id="673" r:id="rId15"/>
    <p:sldId id="675" r:id="rId16"/>
    <p:sldId id="674" r:id="rId17"/>
    <p:sldId id="644" r:id="rId18"/>
    <p:sldId id="676" r:id="rId19"/>
    <p:sldId id="677" r:id="rId20"/>
    <p:sldId id="678" r:id="rId21"/>
    <p:sldId id="679" r:id="rId22"/>
    <p:sldId id="680" r:id="rId23"/>
    <p:sldId id="681" r:id="rId24"/>
    <p:sldId id="684" r:id="rId25"/>
    <p:sldId id="586" r:id="rId26"/>
    <p:sldId id="528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Scratch" id="{B9F6E15E-4845-4AE3-8AD1-1800D8DFA388}">
          <p14:sldIdLst>
            <p14:sldId id="610"/>
            <p14:sldId id="587"/>
          </p14:sldIdLst>
        </p14:section>
        <p14:section name="Интерфейс" id="{BDD1AE39-3CC6-4543-88C2-EEC2CB56FB68}">
          <p14:sldIdLst>
            <p14:sldId id="664"/>
            <p14:sldId id="635"/>
            <p14:sldId id="665"/>
            <p14:sldId id="666"/>
            <p14:sldId id="667"/>
            <p14:sldId id="668"/>
          </p14:sldIdLst>
        </p14:section>
        <p14:section name="Основни понятия" id="{F4B76974-747A-4BF1-9DB1-EB905D76B652}">
          <p14:sldIdLst>
            <p14:sldId id="669"/>
            <p14:sldId id="671"/>
            <p14:sldId id="672"/>
            <p14:sldId id="673"/>
            <p14:sldId id="675"/>
            <p14:sldId id="674"/>
            <p14:sldId id="644"/>
          </p14:sldIdLst>
        </p14:section>
        <p14:section name="Видове блокове" id="{E7CA8A6C-8D1A-49BB-9172-4192FD899ED0}">
          <p14:sldIdLst>
            <p14:sldId id="676"/>
            <p14:sldId id="677"/>
            <p14:sldId id="678"/>
            <p14:sldId id="679"/>
            <p14:sldId id="680"/>
            <p14:sldId id="681"/>
            <p14:sldId id="684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7" autoAdjust="0"/>
    <p:restoredTop sz="94609" autoAdjust="0"/>
  </p:normalViewPr>
  <p:slideViewPr>
    <p:cSldViewPr snapToGrid="0" showGuides="1">
      <p:cViewPr varScale="1">
        <p:scale>
          <a:sx n="101" d="100"/>
          <a:sy n="101" d="100"/>
        </p:scale>
        <p:origin x="114" y="2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Блоковото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27" y="1266464"/>
            <a:ext cx="2517262" cy="49338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Главни елементи в </a:t>
            </a:r>
            <a:r>
              <a:rPr lang="en-US" dirty="0"/>
              <a:t>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(</a:t>
            </a:r>
            <a:r>
              <a:rPr lang="en-US" b="1" dirty="0">
                <a:solidFill>
                  <a:schemeClr val="bg1"/>
                </a:solidFill>
              </a:rPr>
              <a:t>Sprite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Scratch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>
                <a:solidFill>
                  <a:schemeClr val="bg1"/>
                </a:solidFill>
              </a:rPr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</a:t>
            </a:r>
            <a:r>
              <a:rPr lang="ru-RU" dirty="0"/>
              <a:t>одобен на </a:t>
            </a:r>
            <a:r>
              <a:rPr lang="ru-RU" b="1" dirty="0"/>
              <a:t>костюм</a:t>
            </a:r>
            <a:r>
              <a:rPr lang="ru-RU" dirty="0"/>
              <a:t>, само че се показва на </a:t>
            </a:r>
            <a:r>
              <a:rPr lang="ru-RU" b="1" dirty="0"/>
              <a:t>сцената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19" y="3031754"/>
            <a:ext cx="3949558" cy="2962169"/>
          </a:xfrm>
          <a:prstGeom prst="rect">
            <a:avLst/>
          </a:prstGeom>
        </p:spPr>
      </p:pic>
      <p:pic>
        <p:nvPicPr>
          <p:cNvPr id="8" name="Picture 7" descr="A cartoon of a red house&#10;&#10;Description automatically generated">
            <a:extLst>
              <a:ext uri="{FF2B5EF4-FFF2-40B4-BE49-F238E27FC236}">
                <a16:creationId xmlns:a16="http://schemas.microsoft.com/office/drawing/2014/main" id="{89B5481A-FB1C-B642-CEC5-4B9F215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4" y="3031755"/>
            <a:ext cx="3949557" cy="29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Своя</a:t>
            </a:r>
            <a:r>
              <a:rPr lang="bg-BG" b="1" dirty="0"/>
              <a:t> ф</a:t>
            </a:r>
            <a:r>
              <a:rPr lang="ru-RU" b="1" dirty="0"/>
              <a:t>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Поредиците от свързани </a:t>
            </a:r>
            <a:r>
              <a:rPr lang="ru-RU" b="1" dirty="0"/>
              <a:t>блокове</a:t>
            </a:r>
            <a:r>
              <a:rPr lang="ru-RU" dirty="0"/>
              <a:t> се наричат </a:t>
            </a:r>
            <a:r>
              <a:rPr lang="ru-RU" b="1" dirty="0"/>
              <a:t>скриптове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5" t="56757" b="15393"/>
          <a:stretch/>
        </p:blipFill>
        <p:spPr>
          <a:xfrm>
            <a:off x="8867702" y="3037415"/>
            <a:ext cx="2802782" cy="9041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A5D35-5B31-0843-B23F-FD6F39EB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4" r="76878" b="36544"/>
          <a:stretch/>
        </p:blipFill>
        <p:spPr>
          <a:xfrm>
            <a:off x="3478437" y="3008491"/>
            <a:ext cx="2325735" cy="961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6F2A9-D5FC-9FFD-43B2-0EB22886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30146" r="55631" b="32747"/>
          <a:stretch/>
        </p:blipFill>
        <p:spPr>
          <a:xfrm>
            <a:off x="849949" y="2887156"/>
            <a:ext cx="2116476" cy="120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56975-3744-5608-A4B8-A04EE684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33824" r="29074" b="12808"/>
          <a:stretch/>
        </p:blipFill>
        <p:spPr>
          <a:xfrm>
            <a:off x="6119002" y="2623209"/>
            <a:ext cx="2589088" cy="1732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94885-9E7E-0EAB-5BCF-9F3CBDB66E87}"/>
              </a:ext>
            </a:extLst>
          </p:cNvPr>
          <p:cNvSpPr txBox="1"/>
          <p:nvPr/>
        </p:nvSpPr>
        <p:spPr>
          <a:xfrm>
            <a:off x="809721" y="4355746"/>
            <a:ext cx="219867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Hat</a:t>
            </a:r>
            <a:endParaRPr lang="bg-B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55FDF-4CE9-0172-3715-48D45C69BA99}"/>
              </a:ext>
            </a:extLst>
          </p:cNvPr>
          <p:cNvSpPr txBox="1"/>
          <p:nvPr/>
        </p:nvSpPr>
        <p:spPr>
          <a:xfrm>
            <a:off x="3596098" y="4355745"/>
            <a:ext cx="2141904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Stack</a:t>
            </a:r>
            <a:endParaRPr lang="bg-B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5D8E-F9BF-DF69-173F-1C3E4215447C}"/>
              </a:ext>
            </a:extLst>
          </p:cNvPr>
          <p:cNvSpPr txBox="1"/>
          <p:nvPr/>
        </p:nvSpPr>
        <p:spPr>
          <a:xfrm>
            <a:off x="8956749" y="4355746"/>
            <a:ext cx="2609664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Boolean</a:t>
            </a:r>
            <a:endParaRPr lang="bg-B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D803-8D08-3FA2-3953-8A2C754BE653}"/>
              </a:ext>
            </a:extLst>
          </p:cNvPr>
          <p:cNvSpPr txBox="1"/>
          <p:nvPr/>
        </p:nvSpPr>
        <p:spPr>
          <a:xfrm>
            <a:off x="6458049" y="4355745"/>
            <a:ext cx="20078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Cap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-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скрипт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B202-E220-3C6A-4AD3-B63599D17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>
          <a:xfrm>
            <a:off x="7472736" y="1377925"/>
            <a:ext cx="3779577" cy="537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2AF20DF-0BEA-28CC-6CDE-C5FF094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4" y="2066111"/>
            <a:ext cx="60102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Видове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Блоковете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930079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6701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64122" y="1749670"/>
            <a:ext cx="2875434" cy="750506"/>
            <a:chOff x="1864122" y="1749670"/>
            <a:chExt cx="2875434" cy="750506"/>
          </a:xfrm>
        </p:grpSpPr>
        <p:sp>
          <p:nvSpPr>
            <p:cNvPr id="18" name="Oval 17"/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785378" y="2887765"/>
            <a:ext cx="2857899" cy="819264"/>
            <a:chOff x="1785378" y="2887765"/>
            <a:chExt cx="2857899" cy="819264"/>
          </a:xfrm>
        </p:grpSpPr>
        <p:sp>
          <p:nvSpPr>
            <p:cNvPr id="21" name="Oval 20"/>
            <p:cNvSpPr/>
            <p:nvPr/>
          </p:nvSpPr>
          <p:spPr bwMode="auto">
            <a:xfrm>
              <a:off x="4049162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148054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378" y="2887765"/>
              <a:ext cx="2857899" cy="81926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609527" y="4073991"/>
            <a:ext cx="3261412" cy="824412"/>
            <a:chOff x="1609527" y="4073991"/>
            <a:chExt cx="3261412" cy="824412"/>
          </a:xfrm>
        </p:grpSpPr>
        <p:sp>
          <p:nvSpPr>
            <p:cNvPr id="25" name="Oval 24"/>
            <p:cNvSpPr/>
            <p:nvPr/>
          </p:nvSpPr>
          <p:spPr bwMode="auto">
            <a:xfrm>
              <a:off x="3506913" y="4179450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98266" y="4230974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584738" y="4241653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527" y="4073991"/>
              <a:ext cx="3261412" cy="824412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426055" y="5556298"/>
            <a:ext cx="3796423" cy="807925"/>
            <a:chOff x="1490036" y="5567019"/>
            <a:chExt cx="3668462" cy="683951"/>
          </a:xfrm>
        </p:grpSpPr>
        <p:sp>
          <p:nvSpPr>
            <p:cNvPr id="29" name="Oval 28"/>
            <p:cNvSpPr/>
            <p:nvPr/>
          </p:nvSpPr>
          <p:spPr bwMode="auto">
            <a:xfrm>
              <a:off x="4545623" y="5637761"/>
              <a:ext cx="567248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859338" y="5637762"/>
              <a:ext cx="542249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05862" y="5645002"/>
              <a:ext cx="542192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36" y="5567019"/>
              <a:ext cx="3668462" cy="683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94504" y="2018484"/>
            <a:ext cx="2076740" cy="857370"/>
            <a:chOff x="2194504" y="2018484"/>
            <a:chExt cx="2076740" cy="857370"/>
          </a:xfrm>
        </p:grpSpPr>
        <p:sp>
          <p:nvSpPr>
            <p:cNvPr id="13" name="Oval 12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32609" y="3155762"/>
            <a:ext cx="2038635" cy="828791"/>
            <a:chOff x="2232609" y="3155762"/>
            <a:chExt cx="2038635" cy="828791"/>
          </a:xfrm>
        </p:grpSpPr>
        <p:sp>
          <p:nvSpPr>
            <p:cNvPr id="17" name="Oval 16"/>
            <p:cNvSpPr/>
            <p:nvPr/>
          </p:nvSpPr>
          <p:spPr bwMode="auto">
            <a:xfrm>
              <a:off x="3056661" y="324355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024463" y="3243555"/>
              <a:ext cx="1128437" cy="583887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09" y="3155762"/>
              <a:ext cx="2038635" cy="82879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97" y="4390166"/>
            <a:ext cx="382005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събития </a:t>
            </a:r>
            <a:r>
              <a:rPr lang="ru-RU" dirty="0"/>
              <a:t>-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34502"/>
              </p:ext>
            </p:extLst>
          </p:nvPr>
        </p:nvGraphicFramePr>
        <p:xfrm>
          <a:off x="509951" y="1406076"/>
          <a:ext cx="11175024" cy="495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213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30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7" y="1543640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7" y="2637977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3899453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167122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9" y="1494235"/>
            <a:ext cx="2705478" cy="106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4" y="2649343"/>
            <a:ext cx="3895208" cy="957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8" y="3804451"/>
            <a:ext cx="3219899" cy="1200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93" y="5202864"/>
            <a:ext cx="335326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интерфейса: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Скрипт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bg-BG" sz="2900" b="1" dirty="0">
                <a:solidFill>
                  <a:schemeClr val="bg2"/>
                </a:solidFill>
              </a:rPr>
              <a:t>: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846515"/>
            <a:ext cx="10961783" cy="768084"/>
          </a:xfrm>
        </p:spPr>
        <p:txBody>
          <a:bodyPr/>
          <a:lstStyle/>
          <a:p>
            <a:r>
              <a:rPr lang="bg-BG" sz="5400" dirty="0"/>
              <a:t>Какво е </a:t>
            </a:r>
            <a:r>
              <a:rPr lang="en-US" sz="5400" dirty="0"/>
              <a:t>Scratch?</a:t>
            </a:r>
            <a:endParaRPr lang="bg-BG" sz="5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7" y="578821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bg-BG" sz="4000" dirty="0"/>
              <a:t>Основи на програмния език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99906"/>
            <a:ext cx="10961783" cy="768084"/>
          </a:xfrm>
        </p:spPr>
        <p:txBody>
          <a:bodyPr/>
          <a:lstStyle/>
          <a:p>
            <a:r>
              <a:rPr lang="bg-BG" sz="5400" dirty="0"/>
              <a:t>Интерфейс на </a:t>
            </a:r>
            <a:r>
              <a:rPr lang="en-US" sz="5400" dirty="0"/>
              <a:t>Scratch</a:t>
            </a:r>
            <a:endParaRPr lang="bg-BG" sz="5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31E400-2A7F-5E78-DD82-A28FCF9D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87" y="690010"/>
            <a:ext cx="8872225" cy="40941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е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42" y="2659103"/>
            <a:ext cx="4496674" cy="3738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Панел със спрайтове </a:t>
            </a:r>
            <a:r>
              <a:rPr lang="ru-RU" dirty="0"/>
              <a:t>- списък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53" y="3369542"/>
            <a:ext cx="4998793" cy="22162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0382" y="3415003"/>
            <a:ext cx="3820259" cy="26634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7098</TotalTime>
  <Words>696</Words>
  <Application>Microsoft Office PowerPoint</Application>
  <PresentationFormat>Widescreen</PresentationFormat>
  <Paragraphs>135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Програмиране в Scratch</vt:lpstr>
      <vt:lpstr>Съдържание</vt:lpstr>
      <vt:lpstr>PowerPoint Presentation</vt:lpstr>
      <vt:lpstr> Scratch</vt:lpstr>
      <vt:lpstr>PowerPoint Presentation</vt:lpstr>
      <vt:lpstr>Интерфейс</vt:lpstr>
      <vt:lpstr>Сцена</vt:lpstr>
      <vt:lpstr>Панел със спрайтове</vt:lpstr>
      <vt:lpstr>Работно поле</vt:lpstr>
      <vt:lpstr>Блоково поле</vt:lpstr>
      <vt:lpstr>PowerPoint Presentation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Примери за скрипт</vt:lpstr>
      <vt:lpstr>PowerPoint Presentation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PC</cp:lastModifiedBy>
  <cp:revision>1001</cp:revision>
  <dcterms:created xsi:type="dcterms:W3CDTF">2018-05-23T13:08:44Z</dcterms:created>
  <dcterms:modified xsi:type="dcterms:W3CDTF">2023-08-14T15:35:15Z</dcterms:modified>
  <cp:category>computer programming, programming</cp:category>
</cp:coreProperties>
</file>