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0"/>
  </p:notesMasterIdLst>
  <p:handoutMasterIdLst>
    <p:handoutMasterId r:id="rId31"/>
  </p:handoutMasterIdLst>
  <p:sldIdLst>
    <p:sldId id="503" r:id="rId5"/>
    <p:sldId id="276" r:id="rId6"/>
    <p:sldId id="511" r:id="rId7"/>
    <p:sldId id="523" r:id="rId8"/>
    <p:sldId id="524" r:id="rId9"/>
    <p:sldId id="525" r:id="rId10"/>
    <p:sldId id="537" r:id="rId11"/>
    <p:sldId id="528" r:id="rId12"/>
    <p:sldId id="529" r:id="rId13"/>
    <p:sldId id="533" r:id="rId14"/>
    <p:sldId id="534" r:id="rId15"/>
    <p:sldId id="535" r:id="rId16"/>
    <p:sldId id="536" r:id="rId17"/>
    <p:sldId id="530" r:id="rId18"/>
    <p:sldId id="531" r:id="rId19"/>
    <p:sldId id="526" r:id="rId20"/>
    <p:sldId id="538" r:id="rId21"/>
    <p:sldId id="527" r:id="rId22"/>
    <p:sldId id="532" r:id="rId23"/>
    <p:sldId id="540" r:id="rId24"/>
    <p:sldId id="541" r:id="rId25"/>
    <p:sldId id="542" r:id="rId26"/>
    <p:sldId id="349" r:id="rId27"/>
    <p:sldId id="256" r:id="rId28"/>
    <p:sldId id="4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Създаване на заявки" id="{38DA17AB-1282-4FCF-9672-5F337FE4BDBF}">
          <p14:sldIdLst>
            <p14:sldId id="564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777168A0-5966-46CD-9728-A9B31A1B0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19593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17.9.2023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  <p:sldLayoutId id="2147483697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10" Type="http://schemas.openxmlformats.org/officeDocument/2006/relationships/image" Target="../media/image60.sv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Генериране на </a:t>
            </a:r>
            <a:r>
              <a:rPr lang="en-US" dirty="0" smtClean="0"/>
              <a:t>Entity Framework </a:t>
            </a:r>
            <a:r>
              <a:rPr lang="bg-BG" dirty="0" smtClean="0"/>
              <a:t>модел </a:t>
            </a:r>
            <a:r>
              <a:rPr lang="ru-RU" dirty="0" smtClean="0"/>
              <a:t>по SQL Server база данни. </a:t>
            </a:r>
            <a:r>
              <a:rPr lang="en-US" dirty="0" smtClean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Връзка между </a:t>
            </a:r>
            <a:r>
              <a:rPr lang="en-US" sz="4400" dirty="0" smtClean="0"/>
              <a:t>C# </a:t>
            </a:r>
            <a:r>
              <a:rPr lang="bg-BG" sz="4400" dirty="0" smtClean="0"/>
              <a:t>и база данни</a:t>
            </a:r>
            <a:endParaRPr lang="bg-BG" sz="4400" dirty="0"/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4686300" y="2590800"/>
            <a:ext cx="28194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Куп нормални </a:t>
            </a:r>
            <a:r>
              <a:rPr lang="ru-RU" b="1" dirty="0" smtClean="0">
                <a:solidFill>
                  <a:schemeClr val="bg1"/>
                </a:solidFill>
              </a:rPr>
              <a:t>C# </a:t>
            </a:r>
            <a:r>
              <a:rPr lang="ru-RU" dirty="0" smtClean="0"/>
              <a:t>класове</a:t>
            </a:r>
            <a:endParaRPr lang="en-US" dirty="0"/>
          </a:p>
          <a:p>
            <a:pPr lvl="1"/>
            <a:r>
              <a:rPr lang="ru-RU" dirty="0" smtClean="0"/>
              <a:t>Може </a:t>
            </a:r>
            <a:r>
              <a:rPr lang="ru-RU" dirty="0" smtClean="0"/>
              <a:t>да съдържа </a:t>
            </a:r>
            <a:r>
              <a:rPr lang="ru-RU" b="1" dirty="0" smtClean="0">
                <a:solidFill>
                  <a:schemeClr val="bg1"/>
                </a:solidFill>
              </a:rPr>
              <a:t>пропъртита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навигация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релации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b="1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 smtClean="0"/>
              <a:t>Препоръчва </a:t>
            </a:r>
            <a:r>
              <a:rPr lang="ru-RU" dirty="0" smtClean="0"/>
              <a:t>се да бъде в </a:t>
            </a:r>
            <a:r>
              <a:rPr lang="ru-RU" b="1" dirty="0" smtClean="0">
                <a:solidFill>
                  <a:schemeClr val="bg1"/>
                </a:solidFill>
              </a:rPr>
              <a:t>отделна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895600"/>
            <a:ext cx="10360501" cy="25046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985195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180773"/>
            <a:ext cx="2399246" cy="510778"/>
          </a:xfrm>
          <a:prstGeom prst="wedgeRoundRectCallout">
            <a:avLst>
              <a:gd name="adj1" fmla="val -70444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140683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пропърти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E6DEA9D-C952-4CF5-9DA1-D2C0A4A0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02498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 smtClean="0"/>
              <a:t>Мапва</a:t>
            </a:r>
            <a:r>
              <a:rPr lang="ru-RU" b="1" dirty="0" smtClean="0">
                <a:solidFill>
                  <a:schemeClr val="bg1"/>
                </a:solidFill>
              </a:rPr>
              <a:t> колекция </a:t>
            </a:r>
            <a:r>
              <a:rPr lang="ru-RU" dirty="0" smtClean="0"/>
              <a:t>от</a:t>
            </a:r>
            <a:r>
              <a:rPr lang="ru-RU" b="1" dirty="0" smtClean="0">
                <a:solidFill>
                  <a:schemeClr val="bg1"/>
                </a:solidFill>
              </a:rPr>
              <a:t> обекти </a:t>
            </a:r>
            <a:r>
              <a:rPr lang="ru-RU" dirty="0" smtClean="0"/>
              <a:t>от</a:t>
            </a:r>
            <a:r>
              <a:rPr lang="ru-RU" b="1" dirty="0" smtClean="0">
                <a:solidFill>
                  <a:schemeClr val="bg1"/>
                </a:solidFill>
              </a:rPr>
              <a:t> таблица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Някои операции</a:t>
            </a:r>
            <a:r>
              <a:rPr lang="en-US" dirty="0" smtClean="0"/>
              <a:t>: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съдържа няколко </a:t>
            </a:r>
            <a:r>
              <a:rPr lang="en-US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 smtClean="0">
                <a:latin typeface="+mj-lt"/>
              </a:rPr>
              <a:t> </a:t>
            </a:r>
            <a:r>
              <a:rPr lang="bg-BG" dirty="0" smtClean="0"/>
              <a:t>пропъртита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Типът</a:t>
            </a:r>
            <a:r>
              <a:rPr lang="en-US" dirty="0" smtClean="0"/>
              <a:t> </a:t>
            </a:r>
            <a:r>
              <a:rPr lang="en-US" dirty="0" smtClean="0"/>
              <a:t>DbSet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45BC1A0E-9A27-4A83-8E81-D8342BA63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58316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 smtClean="0"/>
              <a:t>Обикновено </a:t>
            </a:r>
            <a:r>
              <a:rPr lang="bg-BG" sz="3500" b="1" dirty="0" smtClean="0">
                <a:solidFill>
                  <a:schemeClr val="bg1"/>
                </a:solidFill>
              </a:rPr>
              <a:t>името</a:t>
            </a:r>
            <a:r>
              <a:rPr lang="bg-BG" sz="3500" dirty="0" smtClean="0"/>
              <a:t> му идва от това на </a:t>
            </a:r>
            <a:r>
              <a:rPr lang="bg-BG" sz="3500" b="1" dirty="0" smtClean="0">
                <a:solidFill>
                  <a:schemeClr val="bg1"/>
                </a:solidFill>
              </a:rPr>
              <a:t>БД</a:t>
            </a:r>
            <a:r>
              <a:rPr lang="en-US" sz="3500" dirty="0" smtClean="0"/>
              <a:t>,</a:t>
            </a:r>
            <a:r>
              <a:rPr lang="en-US" sz="3500" b="1" noProof="1" smtClean="0">
                <a:solidFill>
                  <a:schemeClr val="bg1"/>
                </a:solidFill>
              </a:rPr>
              <a:t> </a:t>
            </a:r>
            <a:r>
              <a:rPr lang="en-US" sz="3500" dirty="0"/>
              <a:t>e.g.,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r>
              <a:rPr lang="en-US" sz="3500" dirty="0"/>
              <a:t>, </a:t>
            </a:r>
            <a:br>
              <a:rPr lang="en-US" sz="3500" dirty="0"/>
            </a:b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 smtClean="0"/>
              <a:t>Наследява 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 smtClean="0"/>
              <a:t>Управлява моделни класове с помощта </a:t>
            </a:r>
            <a:r>
              <a:rPr lang="ru-RU" sz="3500" dirty="0" smtClean="0"/>
              <a:t>на</a:t>
            </a:r>
            <a:r>
              <a:rPr lang="bg-BG" sz="3500" dirty="0" smtClean="0"/>
              <a:t> 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 smtClean="0"/>
              <a:t>Имплементира </a:t>
            </a:r>
            <a:r>
              <a:rPr lang="en-US" sz="3500" b="1" dirty="0" smtClean="0">
                <a:solidFill>
                  <a:schemeClr val="bg1"/>
                </a:solidFill>
              </a:rPr>
              <a:t>identity tracking</a:t>
            </a:r>
            <a:r>
              <a:rPr lang="en-US" sz="3500" dirty="0" smtClean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 smtClean="0"/>
              <a:t>Осигурява </a:t>
            </a:r>
            <a:r>
              <a:rPr lang="en-US" sz="3500" b="1" dirty="0" smtClean="0">
                <a:solidFill>
                  <a:schemeClr val="bg1"/>
                </a:solidFill>
              </a:rPr>
              <a:t>API</a:t>
            </a:r>
            <a:r>
              <a:rPr lang="en-US" sz="3500" dirty="0" smtClean="0"/>
              <a:t> </a:t>
            </a:r>
            <a:r>
              <a:rPr lang="bg-BG" sz="3500" dirty="0" smtClean="0"/>
              <a:t>за 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и </a:t>
            </a:r>
            <a:r>
              <a:rPr lang="en-US" sz="3500" b="1" dirty="0" smtClean="0">
                <a:solidFill>
                  <a:schemeClr val="bg1"/>
                </a:solidFill>
              </a:rPr>
              <a:t>LINQ-</a:t>
            </a:r>
            <a:r>
              <a:rPr lang="bg-BG" sz="3500" b="1" dirty="0" smtClean="0">
                <a:solidFill>
                  <a:schemeClr val="bg1"/>
                </a:solidFill>
              </a:rPr>
              <a:t>базиран</a:t>
            </a:r>
            <a:r>
              <a:rPr lang="en-US" sz="3500" dirty="0" smtClean="0"/>
              <a:t> </a:t>
            </a:r>
            <a:r>
              <a:rPr lang="bg-BG" sz="3500" dirty="0" smtClean="0"/>
              <a:t>достъп на данни</a:t>
            </a:r>
            <a:endParaRPr lang="en-US" sz="3500" dirty="0"/>
          </a:p>
          <a:p>
            <a:r>
              <a:rPr lang="ru-RU" sz="3500" dirty="0" smtClean="0"/>
              <a:t>Използвайте няколко </a:t>
            </a:r>
            <a:r>
              <a:rPr lang="ru-RU" sz="3500" b="1" dirty="0" smtClean="0">
                <a:solidFill>
                  <a:schemeClr val="bg1"/>
                </a:solidFill>
              </a:rPr>
              <a:t>DbContext</a:t>
            </a:r>
            <a:r>
              <a:rPr lang="ru-RU" sz="3500" dirty="0" smtClean="0"/>
              <a:t>, ако имате </a:t>
            </a:r>
            <a:r>
              <a:rPr lang="ru-RU" sz="3500" b="1" dirty="0" smtClean="0">
                <a:solidFill>
                  <a:schemeClr val="bg1"/>
                </a:solidFill>
              </a:rPr>
              <a:t>твърде много </a:t>
            </a:r>
            <a:r>
              <a:rPr lang="ru-RU" sz="3500" dirty="0" smtClean="0"/>
              <a:t>модели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Класът </a:t>
            </a:r>
            <a:r>
              <a:rPr lang="en-US" noProof="1" smtClean="0"/>
              <a:t>DbContext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19AC524D-58D2-4ADA-B9A2-EDA9E5344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76655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Дефиниране на </a:t>
            </a:r>
            <a:r>
              <a:rPr lang="en-US" noProof="1" smtClean="0"/>
              <a:t>DbContext</a:t>
            </a:r>
            <a:r>
              <a:rPr lang="en-US" dirty="0" smtClean="0"/>
              <a:t> </a:t>
            </a:r>
            <a:r>
              <a:rPr lang="bg-BG" dirty="0" smtClean="0"/>
              <a:t>клас –</a:t>
            </a:r>
            <a:r>
              <a:rPr lang="en-US" dirty="0" smtClean="0"/>
              <a:t>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Референция към </a:t>
            </a:r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bg-BG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моделите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D4894965-BB0F-4259-91AC-3D445FAA5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282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Инстанциите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класовете обекти</a:t>
            </a:r>
            <a:r>
              <a:rPr lang="ru-RU" dirty="0" smtClean="0"/>
              <a:t> се </a:t>
            </a:r>
            <a:r>
              <a:rPr lang="ru-RU" b="1" dirty="0" smtClean="0">
                <a:solidFill>
                  <a:schemeClr val="bg1"/>
                </a:solidFill>
              </a:rPr>
              <a:t>извличат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 помощта на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8382000" cy="2627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000" b="1" noProof="1" smtClean="0"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 помощта на </a:t>
            </a:r>
            <a:r>
              <a:rPr lang="bg-BG" b="1" dirty="0" smtClean="0">
                <a:solidFill>
                  <a:schemeClr val="bg1"/>
                </a:solidFill>
              </a:rPr>
              <a:t>класовете обекти</a:t>
            </a:r>
            <a:r>
              <a:rPr lang="bg-BG" dirty="0" smtClean="0"/>
              <a:t>, </a:t>
            </a:r>
            <a:r>
              <a:rPr lang="bg-BG" b="1" dirty="0" smtClean="0">
                <a:solidFill>
                  <a:schemeClr val="bg1"/>
                </a:solidFill>
              </a:rPr>
              <a:t>данните</a:t>
            </a:r>
            <a:r>
              <a:rPr lang="bg-BG" dirty="0" smtClean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var blog = new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Blog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{ Url 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db.Blogs.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db.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Запазване на </a:t>
            </a:r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 smtClean="0">
                <a:solidFill>
                  <a:schemeClr val="bg2"/>
                </a:solidFill>
              </a:rPr>
              <a:t> на</a:t>
            </a:r>
            <a:r>
              <a:rPr lang="bg-BG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5410200"/>
            <a:ext cx="10961783" cy="768084"/>
          </a:xfrm>
        </p:spPr>
        <p:txBody>
          <a:bodyPr/>
          <a:lstStyle/>
          <a:p>
            <a:r>
              <a:rPr lang="ru-RU" dirty="0" smtClean="0"/>
              <a:t>Генериране на EF модел по SQL Server база данни</a:t>
            </a:r>
            <a:br>
              <a:rPr lang="ru-RU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 smtClean="0"/>
              <a:t>моделът </a:t>
            </a:r>
            <a:r>
              <a:rPr lang="ru-RU" dirty="0" smtClean="0"/>
              <a:t>моделира </a:t>
            </a:r>
            <a:r>
              <a:rPr lang="ru-RU" b="1" dirty="0" smtClean="0">
                <a:solidFill>
                  <a:schemeClr val="bg1"/>
                </a:solidFill>
              </a:rPr>
              <a:t>класовете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обекти </a:t>
            </a:r>
            <a:r>
              <a:rPr lang="ru-RU" dirty="0" smtClean="0"/>
              <a:t>след </a:t>
            </a:r>
            <a:r>
              <a:rPr lang="ru-RU" b="1" dirty="0" smtClean="0">
                <a:solidFill>
                  <a:schemeClr val="bg1"/>
                </a:solidFill>
              </a:rPr>
              <a:t>базата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 smtClean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943974" y="2626226"/>
            <a:ext cx="4070227" cy="3811500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7877503" y="3069000"/>
            <a:ext cx="2699550" cy="28495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39B7A457-4650-455A-BC28-638AABD92396}"/>
              </a:ext>
            </a:extLst>
          </p:cNvPr>
          <p:cNvSpPr/>
          <p:nvPr/>
        </p:nvSpPr>
        <p:spPr>
          <a:xfrm>
            <a:off x="6140258" y="4222450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47E7C245-92F7-4A03-8422-9ACE1E62C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5094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 smtClean="0"/>
              <a:t>е процесът на </a:t>
            </a:r>
            <a:r>
              <a:rPr lang="bg-BG" b="1" dirty="0" smtClean="0">
                <a:solidFill>
                  <a:schemeClr val="bg1"/>
                </a:solidFill>
              </a:rPr>
              <a:t>скафолдване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тип </a:t>
            </a:r>
            <a:r>
              <a:rPr lang="bg-BG" b="1" dirty="0" smtClean="0">
                <a:solidFill>
                  <a:schemeClr val="bg1"/>
                </a:solidFill>
              </a:rPr>
              <a:t>класове обекти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клас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bg-BG" dirty="0" smtClean="0"/>
              <a:t>Въз </a:t>
            </a:r>
            <a:r>
              <a:rPr lang="bg-BG" dirty="0" smtClean="0"/>
              <a:t>основа на </a:t>
            </a:r>
            <a:r>
              <a:rPr lang="bg-BG" b="1" dirty="0" smtClean="0">
                <a:solidFill>
                  <a:schemeClr val="bg1"/>
                </a:solidFill>
              </a:rPr>
              <a:t>схема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база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 smtClean="0"/>
              <a:t>Може </a:t>
            </a:r>
            <a:r>
              <a:rPr lang="bg-BG" dirty="0" smtClean="0"/>
              <a:t>да се извърши с помощта на </a:t>
            </a:r>
            <a:r>
              <a:rPr lang="bg-BG" b="1" dirty="0" smtClean="0">
                <a:solidFill>
                  <a:schemeClr val="bg1"/>
                </a:solidFill>
              </a:rPr>
              <a:t>командите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latin typeface="Consolas" pitchFamily="49" charset="0"/>
              </a:rPr>
              <a:t>Scaffold-</a:t>
            </a:r>
            <a:r>
              <a:rPr lang="en-US" b="1" dirty="0" err="1" smtClean="0"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bg-BG" dirty="0" smtClean="0"/>
              <a:t>(от </a:t>
            </a:r>
            <a:r>
              <a:rPr lang="en-US" b="1" dirty="0" smtClean="0">
                <a:solidFill>
                  <a:schemeClr val="bg1"/>
                </a:solidFill>
              </a:rPr>
              <a:t>EF </a:t>
            </a:r>
            <a:r>
              <a:rPr lang="en-US" b="1" dirty="0" smtClean="0">
                <a:solidFill>
                  <a:schemeClr val="bg1"/>
                </a:solidFill>
              </a:rPr>
              <a:t>Core Package Manager Console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PMC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</a:p>
          <a:p>
            <a:pPr lvl="1"/>
            <a:r>
              <a:rPr lang="en-US" b="1" dirty="0" err="1" smtClean="0">
                <a:latin typeface="Consolas" pitchFamily="49" charset="0"/>
              </a:rPr>
              <a:t>dotnet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ef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</a:rPr>
              <a:t>dbcontext</a:t>
            </a:r>
            <a:r>
              <a:rPr lang="en-US" b="1" dirty="0" smtClean="0">
                <a:latin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</a:rPr>
              <a:t>scaffold</a:t>
            </a:r>
            <a:r>
              <a:rPr lang="bg-BG" b="1" dirty="0" smtClean="0">
                <a:latin typeface="Consolas" pitchFamily="49" charset="0"/>
              </a:rPr>
              <a:t> </a:t>
            </a:r>
            <a:r>
              <a:rPr lang="bg-BG" dirty="0" smtClean="0"/>
              <a:t>(от .</a:t>
            </a:r>
            <a:r>
              <a:rPr lang="en-US" b="1" dirty="0" smtClean="0">
                <a:solidFill>
                  <a:schemeClr val="bg1"/>
                </a:solidFill>
              </a:rPr>
              <a:t>NET Command-line Interface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CLI</a:t>
            </a:r>
            <a:r>
              <a:rPr lang="en-US" dirty="0" smtClean="0"/>
              <a:t>)</a:t>
            </a:r>
            <a:r>
              <a:rPr lang="bg-BG" dirty="0" smtClean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Скафолдване (</a:t>
            </a:r>
            <a:r>
              <a:rPr lang="en-US" dirty="0" smtClean="0"/>
              <a:t>Scaffolding)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Скафолдване на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БД </a:t>
            </a:r>
            <a:r>
              <a:rPr lang="en-US" dirty="0" smtClean="0"/>
              <a:t>с </a:t>
            </a:r>
            <a:r>
              <a:rPr lang="en-US" b="1" dirty="0" smtClean="0">
                <a:solidFill>
                  <a:schemeClr val="bg1"/>
                </a:solidFill>
              </a:rPr>
              <a:t>EF Core CLI Tools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актуализирате </a:t>
            </a:r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най-новите промени </a:t>
            </a:r>
            <a:r>
              <a:rPr lang="ru-RU" dirty="0" smtClean="0"/>
              <a:t>в </a:t>
            </a:r>
            <a:r>
              <a:rPr lang="ru-RU" dirty="0" smtClean="0"/>
              <a:t>базата данни, </a:t>
            </a:r>
            <a:r>
              <a:rPr lang="ru-RU" dirty="0" smtClean="0"/>
              <a:t>използвайте флага 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ru-RU" dirty="0" smtClean="0"/>
              <a:t>За да използвате атрибути за конфигуриране на модела, използвайте флага</a:t>
            </a:r>
            <a:r>
              <a:rPr lang="ru-RU" b="1" dirty="0" smtClean="0">
                <a:solidFill>
                  <a:schemeClr val="bg1"/>
                </a:solidFill>
              </a:rPr>
              <a:t> -d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 smtClean="0"/>
              <a:t>Скафолдването  изисква </a:t>
            </a:r>
            <a:r>
              <a:rPr lang="ru-RU" b="1" dirty="0" smtClean="0">
                <a:solidFill>
                  <a:schemeClr val="bg1"/>
                </a:solidFill>
              </a:rPr>
              <a:t>инсталирани</a:t>
            </a:r>
            <a:r>
              <a:rPr lang="ru-RU" dirty="0" smtClean="0"/>
              <a:t> </a:t>
            </a:r>
            <a:r>
              <a:rPr lang="ru-RU" dirty="0" smtClean="0"/>
              <a:t>следните </a:t>
            </a:r>
            <a:r>
              <a:rPr lang="ru-RU" b="1" dirty="0" smtClean="0">
                <a:solidFill>
                  <a:schemeClr val="bg1"/>
                </a:solidFill>
              </a:rPr>
              <a:t>NuGet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Скафолдване (</a:t>
            </a:r>
            <a:r>
              <a:rPr lang="en-US" dirty="0" smtClean="0"/>
              <a:t>Scaffolding)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DB96373-D144-4F90-9A4E-43824AA46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 smtClean="0">
                <a:latin typeface="Consolas" panose="020B0609020204030204" pitchFamily="49" charset="0"/>
              </a:rPr>
              <a:t>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</p:spTree>
    <p:extLst>
      <p:ext uri="{BB962C8B-B14F-4D97-AF65-F5344CB8AC3E}">
        <p14:creationId xmlns:p14="http://schemas.microsoft.com/office/powerpoint/2010/main" xmlns="" val="4132932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ORM</a:t>
            </a:r>
            <a:r>
              <a:rPr lang="en-US" sz="3500" dirty="0" smtClean="0"/>
              <a:t> </a:t>
            </a:r>
            <a:r>
              <a:rPr lang="bg-BG" sz="3500" dirty="0" smtClean="0"/>
              <a:t>технологии</a:t>
            </a:r>
            <a:endParaRPr lang="en-US" sz="35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Entity Framework Core</a:t>
            </a:r>
            <a:endParaRPr lang="en-US" sz="3500" dirty="0" smtClean="0"/>
          </a:p>
          <a:p>
            <a:r>
              <a:rPr lang="bg-BG" sz="3500" dirty="0" smtClean="0"/>
              <a:t>Генериране на </a:t>
            </a:r>
            <a:r>
              <a:rPr lang="en-US" sz="3500" b="1" dirty="0" smtClean="0">
                <a:solidFill>
                  <a:schemeClr val="bg1"/>
                </a:solidFill>
              </a:rPr>
              <a:t>EF</a:t>
            </a:r>
            <a:r>
              <a:rPr lang="en-US" sz="3500" dirty="0" smtClean="0"/>
              <a:t> </a:t>
            </a:r>
            <a:r>
              <a:rPr lang="bg-BG" sz="3500" dirty="0" smtClean="0"/>
              <a:t>модел по </a:t>
            </a:r>
            <a:r>
              <a:rPr lang="en-US" sz="3500" b="1" dirty="0" smtClean="0">
                <a:solidFill>
                  <a:schemeClr val="bg1"/>
                </a:solidFill>
              </a:rPr>
              <a:t>SQL Server </a:t>
            </a:r>
            <a:r>
              <a:rPr lang="bg-BG" sz="3500" dirty="0" smtClean="0"/>
              <a:t>база данни</a:t>
            </a:r>
          </a:p>
          <a:p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върху </a:t>
            </a:r>
            <a:r>
              <a:rPr lang="en-US" sz="3500" b="1" dirty="0" smtClean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Промени и запазването им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 smtClean="0"/>
              <a:t>CRUD </a:t>
            </a:r>
            <a:r>
              <a:rPr lang="bg-BG" sz="5400" dirty="0" smtClean="0"/>
              <a:t>операции върху </a:t>
            </a:r>
            <a:r>
              <a:rPr lang="en-US" sz="5400" dirty="0" smtClean="0"/>
              <a:t>EF DbContext</a:t>
            </a:r>
            <a:endParaRPr lang="en-US" dirty="0"/>
          </a:p>
        </p:txBody>
      </p:sp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 smtClean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Начин да </a:t>
            </a:r>
            <a:r>
              <a:rPr lang="bg-BG" sz="3500" b="1" dirty="0" smtClean="0">
                <a:solidFill>
                  <a:schemeClr val="bg1"/>
                </a:solidFill>
              </a:rPr>
              <a:t>достъпите</a:t>
            </a:r>
            <a:r>
              <a:rPr lang="bg-BG" sz="3500" dirty="0" smtClean="0"/>
              <a:t> </a:t>
            </a:r>
            <a:r>
              <a:rPr lang="bg-BG" sz="3500" b="1" dirty="0" smtClean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Методи за </a:t>
            </a:r>
            <a:r>
              <a:rPr lang="bg-BG" sz="3500" b="1" dirty="0" smtClean="0">
                <a:solidFill>
                  <a:schemeClr val="bg1"/>
                </a:solidFill>
              </a:rPr>
              <a:t>създаване </a:t>
            </a:r>
            <a:r>
              <a:rPr lang="bg-BG" sz="3500" dirty="0" smtClean="0"/>
              <a:t>на нови записи </a:t>
            </a:r>
            <a:r>
              <a:rPr lang="en-US" sz="3500" dirty="0" smtClean="0"/>
              <a:t>(</a:t>
            </a:r>
            <a:r>
              <a:rPr lang="en-US" sz="35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 smtClean="0">
                <a:solidFill>
                  <a:schemeClr val="bg1"/>
                </a:solidFill>
              </a:rPr>
              <a:t> </a:t>
            </a:r>
            <a:r>
              <a:rPr lang="bg-BG" sz="3500" dirty="0" smtClean="0"/>
              <a:t>метода</a:t>
            </a:r>
            <a:r>
              <a:rPr lang="en-US" sz="3500" dirty="0" smtClean="0"/>
              <a:t>)</a:t>
            </a:r>
            <a:endParaRPr lang="en-US" sz="35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 smtClean="0"/>
              <a:t>Способност за </a:t>
            </a:r>
            <a:r>
              <a:rPr lang="bg-BG" sz="3500" b="1" dirty="0" smtClean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 smtClean="0"/>
              <a:t>от</a:t>
            </a:r>
            <a:r>
              <a:rPr lang="bg-BG" sz="3500" b="1" dirty="0" smtClean="0">
                <a:solidFill>
                  <a:schemeClr val="bg1"/>
                </a:solidFill>
              </a:rPr>
              <a:t> БД </a:t>
            </a:r>
            <a:r>
              <a:rPr lang="bg-BG" sz="3500" dirty="0" smtClean="0"/>
              <a:t>променяйки </a:t>
            </a:r>
            <a:r>
              <a:rPr lang="bg-BG" sz="3500" b="1" dirty="0" smtClean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 smtClean="0"/>
              <a:t>Лесно навигиране чрез </a:t>
            </a:r>
            <a:r>
              <a:rPr lang="bg-BG" sz="3700" b="1" dirty="0" smtClean="0">
                <a:solidFill>
                  <a:schemeClr val="bg1"/>
                </a:solidFill>
              </a:rPr>
              <a:t>релации </a:t>
            </a:r>
            <a:r>
              <a:rPr lang="bg-BG" sz="3700" dirty="0" smtClean="0"/>
              <a:t>и</a:t>
            </a:r>
            <a:r>
              <a:rPr lang="bg-BG" sz="3700" b="1" dirty="0" smtClean="0">
                <a:solidFill>
                  <a:schemeClr val="bg1"/>
                </a:solidFill>
              </a:rPr>
              <a:t> навигационни пропъртита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 smtClean="0"/>
              <a:t>Изпълнение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dirty="0" smtClean="0"/>
              <a:t>на</a:t>
            </a:r>
            <a:r>
              <a:rPr lang="ru-RU" sz="3700" b="1" dirty="0" smtClean="0">
                <a:solidFill>
                  <a:schemeClr val="bg1"/>
                </a:solidFill>
              </a:rPr>
              <a:t> LINQ </a:t>
            </a:r>
            <a:r>
              <a:rPr lang="ru-RU" sz="3700" dirty="0" smtClean="0"/>
              <a:t>заявки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dirty="0" smtClean="0"/>
              <a:t>като</a:t>
            </a:r>
            <a:r>
              <a:rPr lang="ru-RU" sz="3700" b="1" dirty="0" smtClean="0">
                <a:solidFill>
                  <a:schemeClr val="bg1"/>
                </a:solidFill>
              </a:rPr>
              <a:t> </a:t>
            </a:r>
            <a:r>
              <a:rPr lang="ru-RU" sz="3700" b="1" dirty="0" smtClean="0">
                <a:solidFill>
                  <a:schemeClr val="bg1"/>
                </a:solidFill>
              </a:rPr>
              <a:t>SQL </a:t>
            </a:r>
            <a:r>
              <a:rPr lang="ru-RU" sz="3700" dirty="0" smtClean="0"/>
              <a:t>заявки</a:t>
            </a:r>
            <a:endParaRPr lang="en-US" sz="3700" dirty="0" smtClean="0"/>
          </a:p>
          <a:p>
            <a:pPr>
              <a:lnSpc>
                <a:spcPct val="110000"/>
              </a:lnSpc>
            </a:pPr>
            <a:r>
              <a:rPr lang="ru-RU" sz="3700" dirty="0" smtClean="0"/>
              <a:t>Управление </a:t>
            </a:r>
            <a:r>
              <a:rPr lang="ru-RU" sz="3700" dirty="0" smtClean="0"/>
              <a:t>на </a:t>
            </a:r>
            <a:r>
              <a:rPr lang="ru-RU" sz="3700" b="1" dirty="0" smtClean="0">
                <a:solidFill>
                  <a:schemeClr val="bg1"/>
                </a:solidFill>
              </a:rPr>
              <a:t>създаване</a:t>
            </a:r>
            <a:r>
              <a:rPr lang="ru-RU" sz="3700" dirty="0" smtClean="0"/>
              <a:t>/</a:t>
            </a:r>
            <a:r>
              <a:rPr lang="ru-RU" sz="37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700" dirty="0" smtClean="0"/>
              <a:t>/</a:t>
            </a:r>
            <a:r>
              <a:rPr lang="ru-RU" sz="3700" b="1" dirty="0" smtClean="0">
                <a:solidFill>
                  <a:schemeClr val="bg1"/>
                </a:solidFill>
              </a:rPr>
              <a:t>миграция</a:t>
            </a:r>
            <a:r>
              <a:rPr lang="ru-RU" sz="3700" dirty="0" smtClean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bg-BG" dirty="0" smtClean="0"/>
              <a:t>операци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2680860-9C41-4249-9484-64E406C3F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148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Добави информация от</a:t>
            </a:r>
            <a:r>
              <a:rPr lang="en-US" dirty="0" smtClean="0"/>
              <a:t> </a:t>
            </a:r>
            <a:r>
              <a:rPr lang="bg-BG" dirty="0" smtClean="0"/>
              <a:t>презентацията </a:t>
            </a:r>
            <a:r>
              <a:rPr lang="en-US" dirty="0" smtClean="0"/>
              <a:t>(CRUD Operations)</a:t>
            </a:r>
            <a:endParaRPr lang="bg-BG" dirty="0" smtClean="0"/>
          </a:p>
          <a:p>
            <a:r>
              <a:rPr lang="bg-BG" dirty="0" smtClean="0"/>
              <a:t>Потърси снимки за </a:t>
            </a:r>
            <a:r>
              <a:rPr lang="en-US" dirty="0" smtClean="0"/>
              <a:t>Section Title Slides</a:t>
            </a:r>
            <a:endParaRPr lang="bg-BG" dirty="0" smtClean="0"/>
          </a:p>
          <a:p>
            <a:r>
              <a:rPr lang="bg-BG" dirty="0" smtClean="0"/>
              <a:t>Информация за: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Slide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3429000"/>
            <a:ext cx="7978775" cy="5334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данни във вид на обект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 smtClean="0"/>
              <a:t>Програмен </a:t>
            </a:r>
            <a:r>
              <a:rPr lang="ru-RU" b="1" dirty="0" smtClean="0">
                <a:solidFill>
                  <a:schemeClr val="bg1"/>
                </a:solidFill>
              </a:rPr>
              <a:t>подход</a:t>
            </a:r>
            <a:endParaRPr lang="ru-RU" dirty="0" smtClean="0"/>
          </a:p>
          <a:p>
            <a:pPr lvl="1"/>
            <a:r>
              <a:rPr lang="ru-RU" dirty="0" smtClean="0"/>
              <a:t>Използва се за </a:t>
            </a:r>
            <a:r>
              <a:rPr lang="ru-RU" b="1" dirty="0" smtClean="0">
                <a:solidFill>
                  <a:schemeClr val="bg1"/>
                </a:solidFill>
              </a:rPr>
              <a:t>упростяване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връзката</a:t>
            </a:r>
            <a:r>
              <a:rPr lang="ru-RU" dirty="0" smtClean="0"/>
              <a:t> между </a:t>
            </a:r>
            <a:r>
              <a:rPr lang="ru-RU" b="1" dirty="0" smtClean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релационните бази данни</a:t>
            </a:r>
            <a:endParaRPr lang="ru-RU" dirty="0" smtClean="0"/>
          </a:p>
          <a:p>
            <a:r>
              <a:rPr lang="ru-RU" dirty="0" smtClean="0"/>
              <a:t>Позволява на </a:t>
            </a:r>
            <a:r>
              <a:rPr lang="ru-RU" b="1" dirty="0" smtClean="0">
                <a:solidFill>
                  <a:schemeClr val="bg1"/>
                </a:solidFill>
              </a:rPr>
              <a:t>разработчиците</a:t>
            </a:r>
            <a:r>
              <a:rPr lang="ru-RU" dirty="0" smtClean="0"/>
              <a:t> работа с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във вид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endParaRPr lang="ru-RU" dirty="0" smtClean="0"/>
          </a:p>
          <a:p>
            <a:pPr lvl="1"/>
            <a:r>
              <a:rPr lang="ru-RU" dirty="0" smtClean="0"/>
              <a:t>Те са </a:t>
            </a:r>
            <a:r>
              <a:rPr lang="ru-RU" b="1" dirty="0" smtClean="0">
                <a:solidFill>
                  <a:schemeClr val="bg1"/>
                </a:solidFill>
              </a:rPr>
              <a:t>по-близки</a:t>
            </a:r>
            <a:r>
              <a:rPr lang="ru-RU" dirty="0" smtClean="0"/>
              <a:t> до </a:t>
            </a:r>
            <a:r>
              <a:rPr lang="ru-RU" b="1" dirty="0" smtClean="0">
                <a:solidFill>
                  <a:schemeClr val="bg1"/>
                </a:solidFill>
              </a:rPr>
              <a:t>техния код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Object-Relational Mapping?</a:t>
            </a:r>
            <a:endParaRPr lang="en-US" dirty="0"/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Основни </a:t>
            </a:r>
            <a:r>
              <a:rPr lang="bg-BG" b="1" dirty="0" smtClean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Обектно-релационно</a:t>
            </a:r>
            <a:r>
              <a:rPr lang="bg-BG" dirty="0" smtClean="0"/>
              <a:t> съответствие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Превръщане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 към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Заявки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 smtClean="0"/>
              <a:t>Популярни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фреймуърки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SQLAlchemy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Framework</a:t>
            </a:r>
            <a:r>
              <a:rPr lang="en-US" dirty="0" smtClean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Hibernate</a:t>
            </a:r>
            <a:r>
              <a:rPr lang="en-US" dirty="0" smtClean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4648200" y="40386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5486400" y="44958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4648200" y="52578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60198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514600"/>
            <a:ext cx="4719691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база данни чрез </a:t>
            </a:r>
            <a:r>
              <a:rPr lang="en-US" dirty="0" smtClean="0"/>
              <a:t>C#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862" y="1447800"/>
            <a:ext cx="2200276" cy="220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Core: </a:t>
            </a:r>
            <a:r>
              <a:rPr lang="bg-BG" dirty="0" smtClean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 smtClean="0"/>
              <a:t>Стандартният </a:t>
            </a:r>
            <a:r>
              <a:rPr lang="ru-RU" b="1" dirty="0" smtClean="0">
                <a:solidFill>
                  <a:schemeClr val="bg1"/>
                </a:solidFill>
              </a:rPr>
              <a:t>ORM </a:t>
            </a:r>
            <a:r>
              <a:rPr lang="ru-RU" dirty="0" smtClean="0"/>
              <a:t>за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.NET </a:t>
            </a:r>
            <a:r>
              <a:rPr lang="ru-RU" dirty="0" smtClean="0"/>
              <a:t>и</a:t>
            </a:r>
            <a:r>
              <a:rPr lang="ru-RU" b="1" dirty="0" smtClean="0">
                <a:solidFill>
                  <a:schemeClr val="bg1"/>
                </a:solidFill>
              </a:rPr>
              <a:t> .NET Core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 smtClean="0"/>
              <a:t>Осигурява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r>
              <a:rPr lang="ru-RU" dirty="0" smtClean="0"/>
              <a:t> </a:t>
            </a:r>
            <a:r>
              <a:rPr lang="ru-RU" dirty="0" smtClean="0"/>
              <a:t>базирани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за данни и </a:t>
            </a:r>
            <a:r>
              <a:rPr lang="ru-RU" b="1" dirty="0" smtClean="0">
                <a:solidFill>
                  <a:schemeClr val="bg1"/>
                </a:solidFill>
              </a:rPr>
              <a:t>CRUD</a:t>
            </a:r>
            <a:r>
              <a:rPr lang="ru-RU" dirty="0" smtClean="0"/>
              <a:t> операции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ru-RU" dirty="0" smtClean="0"/>
              <a:t>Автоматично </a:t>
            </a:r>
            <a:r>
              <a:rPr lang="ru-RU" b="1" dirty="0" smtClean="0">
                <a:solidFill>
                  <a:schemeClr val="bg1"/>
                </a:solidFill>
              </a:rPr>
              <a:t>проследяване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промените</a:t>
            </a:r>
            <a:r>
              <a:rPr lang="ru-RU" dirty="0" smtClean="0"/>
              <a:t> на обекти в паметта</a:t>
            </a:r>
            <a:endParaRPr lang="en-US" dirty="0" smtClean="0"/>
          </a:p>
          <a:p>
            <a:pPr>
              <a:lnSpc>
                <a:spcPct val="114000"/>
              </a:lnSpc>
            </a:pPr>
            <a:r>
              <a:rPr lang="ru-RU" dirty="0" smtClean="0"/>
              <a:t>Работи </a:t>
            </a:r>
            <a:r>
              <a:rPr lang="ru-RU" dirty="0" smtClean="0"/>
              <a:t>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 smtClean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003D4DBF-6B09-4447-B07C-37DC1FFBE1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931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2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EF Core </a:t>
            </a:r>
            <a:r>
              <a:rPr lang="ru-RU" dirty="0" smtClean="0"/>
              <a:t>достъпът до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се извършва с помощта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 smtClean="0"/>
              <a:t>Състои се от </a:t>
            </a:r>
            <a:r>
              <a:rPr lang="ru-RU" b="1" dirty="0" smtClean="0">
                <a:solidFill>
                  <a:schemeClr val="bg1"/>
                </a:solidFill>
              </a:rPr>
              <a:t>класове обекти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контекстен обект</a:t>
            </a:r>
            <a:r>
              <a:rPr lang="ru-RU" dirty="0" smtClean="0"/>
              <a:t>, който представлява </a:t>
            </a:r>
            <a:r>
              <a:rPr lang="ru-RU" b="1" dirty="0" smtClean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Контекстният обект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DbContext</a:t>
            </a:r>
            <a:r>
              <a:rPr lang="en-US" dirty="0" smtClean="0"/>
              <a:t>)</a:t>
            </a:r>
            <a:r>
              <a:rPr lang="ru-RU" dirty="0" smtClean="0"/>
              <a:t> позволява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записване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EF</a:t>
            </a:r>
            <a:r>
              <a:rPr lang="bg-BG" dirty="0" smtClean="0"/>
              <a:t> поддържа следните </a:t>
            </a:r>
            <a:r>
              <a:rPr lang="bg-BG" b="1" dirty="0" smtClean="0">
                <a:solidFill>
                  <a:schemeClr val="bg1"/>
                </a:solidFill>
              </a:rPr>
              <a:t>подходи</a:t>
            </a:r>
            <a:r>
              <a:rPr lang="bg-BG" dirty="0" smtClean="0"/>
              <a:t> за разработване на </a:t>
            </a:r>
            <a:r>
              <a:rPr lang="bg-BG" b="1" dirty="0" smtClean="0">
                <a:solidFill>
                  <a:schemeClr val="bg1"/>
                </a:solidFill>
              </a:rPr>
              <a:t>модели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Генериране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съществуваща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Ръчно</a:t>
            </a:r>
            <a:r>
              <a:rPr lang="ru-RU" dirty="0" smtClean="0"/>
              <a:t> създаване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който да </a:t>
            </a:r>
            <a:r>
              <a:rPr lang="ru-RU" b="1" dirty="0" smtClean="0">
                <a:solidFill>
                  <a:schemeClr val="bg1"/>
                </a:solidFill>
              </a:rPr>
              <a:t>съответства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След като бъде създаден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можете да използвате </a:t>
            </a:r>
            <a:r>
              <a:rPr lang="ru-RU" b="1" dirty="0" smtClean="0">
                <a:solidFill>
                  <a:schemeClr val="bg1"/>
                </a:solidFill>
              </a:rPr>
              <a:t>EF миграции</a:t>
            </a:r>
            <a:r>
              <a:rPr lang="ru-RU" dirty="0" smtClean="0"/>
              <a:t>, за да </a:t>
            </a:r>
            <a:r>
              <a:rPr lang="ru-RU" b="1" dirty="0" smtClean="0">
                <a:solidFill>
                  <a:schemeClr val="bg1"/>
                </a:solidFill>
              </a:rPr>
              <a:t>създадете</a:t>
            </a:r>
            <a:r>
              <a:rPr lang="ru-RU" dirty="0" smtClean="0"/>
              <a:t> база данни от </a:t>
            </a:r>
            <a:r>
              <a:rPr lang="ru-RU" b="1" dirty="0" smtClean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Миграциите</a:t>
            </a:r>
            <a:r>
              <a:rPr lang="ru-RU" dirty="0" smtClean="0"/>
              <a:t> позволяват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r>
              <a:rPr lang="ru-RU" dirty="0" smtClean="0"/>
              <a:t> да се </a:t>
            </a:r>
            <a:r>
              <a:rPr lang="ru-RU" b="1" dirty="0" smtClean="0">
                <a:solidFill>
                  <a:schemeClr val="bg1"/>
                </a:solidFill>
              </a:rPr>
              <a:t>променя</a:t>
            </a:r>
            <a:r>
              <a:rPr lang="ru-RU" dirty="0" smtClean="0"/>
              <a:t> при </a:t>
            </a:r>
            <a:r>
              <a:rPr lang="ru-RU" b="1" dirty="0" smtClean="0">
                <a:solidFill>
                  <a:schemeClr val="bg1"/>
                </a:solidFill>
              </a:rPr>
              <a:t>модифициране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18199</TotalTime>
  <Words>968</Words>
  <Application>Microsoft Office PowerPoint</Application>
  <PresentationFormat>Custom</PresentationFormat>
  <Paragraphs>188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Моделът (1)</vt:lpstr>
      <vt:lpstr>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TODO Slide</vt:lpstr>
      <vt:lpstr>Обобщение</vt:lpstr>
      <vt:lpstr>Slide 24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647</cp:revision>
  <dcterms:created xsi:type="dcterms:W3CDTF">2018-05-23T13:08:44Z</dcterms:created>
  <dcterms:modified xsi:type="dcterms:W3CDTF">2023-09-17T19:47:34Z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