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52"/>
  </p:notesMasterIdLst>
  <p:handoutMasterIdLst>
    <p:handoutMasterId r:id="rId53"/>
  </p:handoutMasterIdLst>
  <p:sldIdLst>
    <p:sldId id="274" r:id="rId3"/>
    <p:sldId id="276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2" r:id="rId29"/>
    <p:sldId id="483" r:id="rId30"/>
    <p:sldId id="484" r:id="rId31"/>
    <p:sldId id="485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504" r:id="rId47"/>
    <p:sldId id="457" r:id="rId48"/>
    <p:sldId id="424" r:id="rId49"/>
    <p:sldId id="419" r:id="rId50"/>
    <p:sldId id="420" r:id="rId5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DC"/>
    <a:srgbClr val="F0A22E"/>
    <a:srgbClr val="603A14"/>
    <a:srgbClr val="E85C0E"/>
    <a:srgbClr val="BAB398"/>
    <a:srgbClr val="ADA485"/>
    <a:srgbClr val="C6C0AA"/>
    <a:srgbClr val="663606"/>
    <a:srgbClr val="663106"/>
    <a:srgbClr val="F8DC9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4" autoAdjust="0"/>
    <p:restoredTop sz="94533" autoAdjust="0"/>
  </p:normalViewPr>
  <p:slideViewPr>
    <p:cSldViewPr>
      <p:cViewPr varScale="1">
        <p:scale>
          <a:sx n="86" d="100"/>
          <a:sy n="86" d="100"/>
        </p:scale>
        <p:origin x="114" y="22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6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592" y="6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7/2/2015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2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7/2/2015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sz="1000" dirty="0" smtClean="0"/>
              <a:t>© Software University Foundation – </a:t>
            </a:r>
            <a:r>
              <a:rPr lang="en-US" sz="1000" u="sng" dirty="0" smtClean="0">
                <a:hlinkClick r:id="rId2"/>
              </a:rPr>
              <a:t>http://softuni.org</a:t>
            </a:r>
            <a:endParaRPr lang="en-US" sz="1000" dirty="0" smtClean="0"/>
          </a:p>
          <a:p>
            <a:r>
              <a:rPr lang="en-US" sz="1000" dirty="0" smtClean="0"/>
              <a:t>This work is licensed under the </a:t>
            </a:r>
            <a:r>
              <a:rPr lang="en-US" sz="1000" u="sng" noProof="1" smtClean="0">
                <a:hlinkClick r:id="rId3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dirty="0" smtClean="0"/>
              <a:t>license.</a:t>
            </a:r>
            <a:endParaRPr lang="en-US" sz="1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51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49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5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612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994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53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://judge.softuni.bg/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://forum.softuni.bg/" TargetMode="External"/><Relationship Id="rId12" Type="http://schemas.openxmlformats.org/officeDocument/2006/relationships/hyperlink" Target="http://www.introprogramming.info/" TargetMode="Externa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nakov.com/" TargetMode="External"/><Relationship Id="rId11" Type="http://schemas.openxmlformats.org/officeDocument/2006/relationships/hyperlink" Target="http://www.youtube.com/SoftwareUniversity" TargetMode="External"/><Relationship Id="rId5" Type="http://schemas.openxmlformats.org/officeDocument/2006/relationships/hyperlink" Target="http://softuni.org/" TargetMode="External"/><Relationship Id="rId10" Type="http://schemas.openxmlformats.org/officeDocument/2006/relationships/hyperlink" Target="https://twitter.com/softunibg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hyperlink" Target="https://www.facebook.com/SoftwareUniversity" TargetMode="Externa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Presentation Subtitle</a:t>
            </a:r>
            <a:endParaRPr dirty="0"/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64083"/>
            <a:ext cx="3187613" cy="5251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Author Name</a:t>
            </a:r>
            <a:endParaRPr lang="en-US" dirty="0"/>
          </a:p>
        </p:txBody>
      </p:sp>
      <p:sp>
        <p:nvSpPr>
          <p:cNvPr id="31" name="Picture Placeholder 4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 smtClean="0"/>
              <a:t>Insert a Picture Here</a:t>
            </a:r>
            <a:endParaRPr lang="en-US" dirty="0"/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33982"/>
            <a:ext cx="3187614" cy="44434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Position</a:t>
            </a:r>
            <a:endParaRPr lang="en-US" dirty="0"/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11671"/>
            <a:ext cx="3187613" cy="3958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Web Site</a:t>
            </a:r>
            <a:endParaRPr lang="en-US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Name</a:t>
            </a:r>
            <a:endParaRPr lang="en-US" dirty="0"/>
          </a:p>
        </p:txBody>
      </p:sp>
      <p:sp>
        <p:nvSpPr>
          <p:cNvPr id="35" name="Text Placeholder 13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Company Web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Level`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Slide Title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6212" y="4953000"/>
            <a:ext cx="8938472" cy="820600"/>
          </a:xfrm>
        </p:spPr>
        <p:txBody>
          <a:bodyPr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 smtClean="0"/>
              <a:t>Click to Edit Section Title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446212" y="5754968"/>
            <a:ext cx="8938472" cy="688256"/>
          </a:xfrm>
        </p:spPr>
        <p:txBody>
          <a:bodyPr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Section Subtitle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228600"/>
            <a:ext cx="2175525" cy="762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 userDrawn="1"/>
        </p:nvSpPr>
        <p:spPr>
          <a:xfrm rot="20967018">
            <a:off x="52437" y="3176455"/>
            <a:ext cx="7313295" cy="1261884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indent="0" algn="ctr"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10000" b="1" kern="1200" noProof="0" dirty="0" smtClean="0">
                <a:solidFill>
                  <a:srgbClr val="F3BE60"/>
                </a:solidFill>
                <a:latin typeface="+mj-lt"/>
                <a:ea typeface="+mj-ea"/>
                <a:cs typeface="+mj-cs"/>
              </a:rPr>
              <a:t>Questions?</a:t>
            </a:r>
            <a:endParaRPr lang="en-US" sz="10000" b="1" spc="150" dirty="0">
              <a:ln w="11430"/>
              <a:solidFill>
                <a:schemeClr val="tx1">
                  <a:lumMod val="40000"/>
                  <a:lumOff val="60000"/>
                </a:scheme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+mn-lt"/>
            </a:endParaRPr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 smtClean="0"/>
              <a:t>Course Web Site</a:t>
            </a:r>
            <a:endParaRPr lang="en-US" dirty="0"/>
          </a:p>
        </p:txBody>
      </p:sp>
      <p:pic>
        <p:nvPicPr>
          <p:cNvPr id="55" name="Picture 5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412" y="261000"/>
            <a:ext cx="2050131" cy="670675"/>
          </a:xfrm>
          <a:prstGeom prst="rect">
            <a:avLst/>
          </a:prstGeom>
        </p:spPr>
      </p:pic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9577597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 smtClean="0"/>
              <a:t>Presentation Title</a:t>
            </a:r>
            <a:endParaRPr dirty="0"/>
          </a:p>
        </p:txBody>
      </p:sp>
      <p:sp>
        <p:nvSpPr>
          <p:cNvPr id="2" name="TextBox 1">
            <a:hlinkClick r:id="rId4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27" name="TextBox 26">
            <a:hlinkClick r:id="rId5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603A14"/>
                </a:solidFill>
              </a:rPr>
              <a:t>?</a:t>
            </a:r>
            <a:endParaRPr lang="en-US" sz="2000" b="1" dirty="0">
              <a:solidFill>
                <a:srgbClr val="603A14"/>
              </a:solidFill>
            </a:endParaRPr>
          </a:p>
        </p:txBody>
      </p:sp>
      <p:sp>
        <p:nvSpPr>
          <p:cNvPr id="51" name="TextBox 50">
            <a:hlinkClick r:id="rId6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2" name="TextBox 51">
            <a:hlinkClick r:id="rId7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3" name="TextBox 52">
            <a:hlinkClick r:id="rId8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603A14"/>
                </a:solidFill>
              </a:rPr>
              <a:t>?</a:t>
            </a:r>
            <a:endParaRPr lang="en-US" sz="1800" b="1" dirty="0">
              <a:solidFill>
                <a:srgbClr val="603A14"/>
              </a:solidFill>
            </a:endParaRPr>
          </a:p>
        </p:txBody>
      </p:sp>
      <p:sp>
        <p:nvSpPr>
          <p:cNvPr id="54" name="TextBox 53">
            <a:hlinkClick r:id="rId9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603A14"/>
                </a:solidFill>
              </a:rPr>
              <a:t>?</a:t>
            </a:r>
            <a:endParaRPr lang="en-US" sz="2400" b="1" dirty="0">
              <a:solidFill>
                <a:srgbClr val="603A14"/>
              </a:solidFill>
            </a:endParaRPr>
          </a:p>
        </p:txBody>
      </p:sp>
      <p:sp>
        <p:nvSpPr>
          <p:cNvPr id="56" name="TextBox 55">
            <a:hlinkClick r:id="rId10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  <p:sp>
        <p:nvSpPr>
          <p:cNvPr id="57" name="TextBox 56">
            <a:hlinkClick r:id="rId11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603A14"/>
                </a:solidFill>
              </a:rPr>
              <a:t>?</a:t>
            </a:r>
            <a:endParaRPr lang="en-US" sz="1200" dirty="0">
              <a:solidFill>
                <a:srgbClr val="603A14"/>
              </a:solidFill>
            </a:endParaRPr>
          </a:p>
        </p:txBody>
      </p:sp>
      <p:sp>
        <p:nvSpPr>
          <p:cNvPr id="58" name="TextBox 57">
            <a:hlinkClick r:id="rId12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603A14"/>
                </a:solidFill>
              </a:rPr>
              <a:t>?</a:t>
            </a:r>
            <a:endParaRPr lang="en-US" sz="1400" dirty="0">
              <a:solidFill>
                <a:srgbClr val="603A1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14380" y="71439"/>
            <a:ext cx="8735325" cy="909637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1688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268414"/>
            <a:ext cx="5561151" cy="5329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6562964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814" y="6525002"/>
            <a:ext cx="1223999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7/2/2015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4412" y="6525002"/>
            <a:ext cx="10150400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panose="05000000000000000000" pitchFamily="2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panose="05000000000000000000" pitchFamily="2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panose="05000000000000000000" pitchFamily="2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6" algn="l" defTabSz="1218987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panose="05000000000000000000" pitchFamily="2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2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6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2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6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184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://softuni.bg/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hyperlink" Target="http://softuni.org/" TargetMode="External"/><Relationship Id="rId4" Type="http://schemas.openxmlformats.org/officeDocument/2006/relationships/hyperlink" Target="http://creativecommons.org/licenses/by-nc-sa/4.0/" TargetMode="External"/><Relationship Id="rId9" Type="http://schemas.openxmlformats.org/officeDocument/2006/relationships/image" Target="../media/image1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jpeg"/><Relationship Id="rId5" Type="http://schemas.openxmlformats.org/officeDocument/2006/relationships/image" Target="../media/image29.gif"/><Relationship Id="rId4" Type="http://schemas.openxmlformats.org/officeDocument/2006/relationships/image" Target="../media/image28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jpeg"/><Relationship Id="rId4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7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0.jpeg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btech.com/" TargetMode="External"/><Relationship Id="rId13" Type="http://schemas.openxmlformats.org/officeDocument/2006/relationships/image" Target="../media/image65.png"/><Relationship Id="rId3" Type="http://schemas.openxmlformats.org/officeDocument/2006/relationships/hyperlink" Target="https://softuni.bg/courses/databases" TargetMode="External"/><Relationship Id="rId7" Type="http://schemas.openxmlformats.org/officeDocument/2006/relationships/image" Target="../media/image62.png"/><Relationship Id="rId12" Type="http://schemas.openxmlformats.org/officeDocument/2006/relationships/hyperlink" Target="http://smartit.bg/" TargetMode="External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6" Type="http://schemas.openxmlformats.org/officeDocument/2006/relationships/hyperlink" Target="http://www.superhosting.b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xs-software.com/" TargetMode="External"/><Relationship Id="rId11" Type="http://schemas.openxmlformats.org/officeDocument/2006/relationships/image" Target="../media/image64.png"/><Relationship Id="rId5" Type="http://schemas.openxmlformats.org/officeDocument/2006/relationships/image" Target="../media/image61.jpeg"/><Relationship Id="rId15" Type="http://schemas.openxmlformats.org/officeDocument/2006/relationships/image" Target="../media/image66.png"/><Relationship Id="rId10" Type="http://schemas.openxmlformats.org/officeDocument/2006/relationships/hyperlink" Target="http://komfo.com/" TargetMode="External"/><Relationship Id="rId4" Type="http://schemas.openxmlformats.org/officeDocument/2006/relationships/hyperlink" Target="http://www.vivacom.bg/" TargetMode="External"/><Relationship Id="rId9" Type="http://schemas.openxmlformats.org/officeDocument/2006/relationships/image" Target="../media/image63.png"/><Relationship Id="rId14" Type="http://schemas.openxmlformats.org/officeDocument/2006/relationships/hyperlink" Target="http://www.softwaregroup-bg.com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reativecommons.org/licenses/by-nc-sa/3.0/deed.en_US" TargetMode="External"/><Relationship Id="rId5" Type="http://schemas.openxmlformats.org/officeDocument/2006/relationships/hyperlink" Target="http://telerikacademy.com/Courses/Courses/Details/185" TargetMode="External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1.png"/><Relationship Id="rId3" Type="http://schemas.openxmlformats.org/officeDocument/2006/relationships/hyperlink" Target="http://softuni.org/" TargetMode="External"/><Relationship Id="rId7" Type="http://schemas.openxmlformats.org/officeDocument/2006/relationships/hyperlink" Target="http://forum.softuni.bg/" TargetMode="External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youtube.com/SoftwareUniversity" TargetMode="External"/><Relationship Id="rId11" Type="http://schemas.openxmlformats.org/officeDocument/2006/relationships/image" Target="../media/image69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hyperlink" Target="http://www.facebook.com/SoftwareUniversity" TargetMode="External"/><Relationship Id="rId4" Type="http://schemas.openxmlformats.org/officeDocument/2006/relationships/hyperlink" Target="http://softuni.bg/" TargetMode="Externa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027612" y="1122428"/>
            <a:ext cx="6391741" cy="1087372"/>
          </a:xfrm>
        </p:spPr>
        <p:txBody>
          <a:bodyPr>
            <a:normAutofit/>
          </a:bodyPr>
          <a:lstStyle/>
          <a:p>
            <a:r>
              <a:rPr lang="en-US" dirty="0" smtClean="0"/>
              <a:t>Data Modeling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4189412" y="2285999"/>
            <a:ext cx="7306141" cy="1280903"/>
          </a:xfrm>
        </p:spPr>
        <p:txBody>
          <a:bodyPr>
            <a:normAutofit/>
          </a:bodyPr>
          <a:lstStyle/>
          <a:p>
            <a:r>
              <a:rPr lang="en-US" dirty="0" smtClean="0"/>
              <a:t>Creating E/R Diagrams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760412" y="4419600"/>
            <a:ext cx="3187613" cy="525135"/>
          </a:xfrm>
        </p:spPr>
        <p:txBody>
          <a:bodyPr/>
          <a:lstStyle/>
          <a:p>
            <a:r>
              <a:rPr lang="en-US" dirty="0" smtClean="0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60413" y="4889499"/>
            <a:ext cx="3187614" cy="444343"/>
          </a:xfrm>
        </p:spPr>
        <p:txBody>
          <a:bodyPr/>
          <a:lstStyle/>
          <a:p>
            <a:r>
              <a:rPr lang="en-US" dirty="0"/>
              <a:t>Technical </a:t>
            </a:r>
            <a:r>
              <a:rPr lang="en-US" dirty="0" smtClean="0"/>
              <a:t>Trainers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softuni.bg</a:t>
            </a:r>
            <a:endParaRPr lang="en-US" dirty="0"/>
          </a:p>
        </p:txBody>
      </p:sp>
      <p:pic>
        <p:nvPicPr>
          <p:cNvPr id="1028" name="Picture 4" title="CC-BY-NC-SA License">
            <a:hlinkClick r:id="rId4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983" y="2972635"/>
            <a:ext cx="2175525" cy="76116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  <a:extLst/>
        </p:spPr>
      </p:pic>
      <p:pic>
        <p:nvPicPr>
          <p:cNvPr id="17" name="Picture 2" descr="http://www.filebuzz.com/software_screenshot/full/27769-database_icon_library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75472" y="4682167"/>
            <a:ext cx="1843881" cy="1688042"/>
          </a:xfrm>
          <a:prstGeom prst="roundRect">
            <a:avLst>
              <a:gd name="adj" fmla="val 3536"/>
            </a:avLst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227" y="3706645"/>
            <a:ext cx="3363639" cy="2663564"/>
          </a:xfrm>
          <a:prstGeom prst="rect">
            <a:avLst/>
          </a:prstGeom>
        </p:spPr>
      </p:pic>
      <p:pic>
        <p:nvPicPr>
          <p:cNvPr id="19" name="Picture 2" descr="database, storage icon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2455" y="4156490"/>
            <a:ext cx="1715156" cy="171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database, storage icon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551" y="3345783"/>
            <a:ext cx="1352459" cy="145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title="Software University Foundation">
            <a:hlinkClick r:id="rId10" tooltip="Software University Foundation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3" t="-11972" r="-4044" b="1048"/>
          <a:stretch/>
        </p:blipFill>
        <p:spPr bwMode="auto">
          <a:xfrm>
            <a:off x="821983" y="1727069"/>
            <a:ext cx="2172351" cy="79569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20</a:t>
            </a:r>
            <a:r>
              <a:rPr lang="bg-BG" dirty="0" smtClean="0"/>
              <a:t>12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3075" name="Picture 3" descr="C:\downloads\Space Art HD Wallpapers\96 Space Art HD Wallpapers 1920x1080\Space.Art.Wallpaper.1920x1080_009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 rot="850003">
            <a:off x="2341722" y="1997995"/>
            <a:ext cx="4322656" cy="2431494"/>
          </a:xfrm>
          <a:prstGeom prst="roundRect">
            <a:avLst>
              <a:gd name="adj" fmla="val 13004"/>
            </a:avLst>
          </a:prstGeom>
          <a:noFill/>
          <a:ln w="254000">
            <a:solidFill>
              <a:schemeClr val="tx1"/>
            </a:solidFill>
          </a:ln>
          <a:effectLst>
            <a:softEdge rad="635000"/>
          </a:effectLst>
        </p:spPr>
      </p:pic>
      <p:pic>
        <p:nvPicPr>
          <p:cNvPr id="3686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4553127">
            <a:off x="6633158" y="958358"/>
            <a:ext cx="2466166" cy="4054545"/>
          </a:xfrm>
          <a:prstGeom prst="roundRect">
            <a:avLst>
              <a:gd name="adj" fmla="val 3179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4096283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Numeric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(1-bit),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n-US" noProof="1"/>
              <a:t> </a:t>
            </a:r>
            <a:r>
              <a:rPr lang="en-US" noProof="1" smtClean="0"/>
              <a:t>(32-bit),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bigint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(64-bit)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float</a:t>
            </a:r>
            <a:r>
              <a:rPr lang="en-US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n-US" noProof="1" smtClean="0"/>
              <a:t>,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numeric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(scale,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precision)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money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for money (precise) operations</a:t>
            </a:r>
            <a:endParaRPr lang="en-US" noProof="1" smtClean="0"/>
          </a:p>
          <a:p>
            <a:pPr>
              <a:lnSpc>
                <a:spcPct val="100000"/>
              </a:lnSpc>
            </a:pPr>
            <a:r>
              <a:rPr lang="en-US" dirty="0" smtClean="0"/>
              <a:t>Strings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fixed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</a:t>
            </a:r>
            <a:r>
              <a:rPr lang="en-US" dirty="0" smtClean="0"/>
              <a:t>variable size string</a:t>
            </a:r>
            <a:endParaRPr lang="en-US" noProof="1" smtClean="0"/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nvarchar(size)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/>
              <a:t>– Unicode </a:t>
            </a:r>
            <a:r>
              <a:rPr lang="en-US" dirty="0" smtClean="0"/>
              <a:t>variable size string</a:t>
            </a:r>
          </a:p>
          <a:p>
            <a:pPr lvl="1">
              <a:lnSpc>
                <a:spcPct val="100000"/>
              </a:lnSpc>
            </a:pP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text / ntext</a:t>
            </a:r>
            <a:r>
              <a:rPr lang="en-US" noProof="1" smtClean="0"/>
              <a:t> – text data block (unlimited size)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37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Binary data</a:t>
            </a:r>
            <a:endParaRPr lang="bg-BG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varbinary(size)</a:t>
            </a:r>
            <a:r>
              <a:rPr lang="bg-BG" dirty="0" smtClean="0"/>
              <a:t> – </a:t>
            </a:r>
            <a:r>
              <a:rPr lang="en-US" dirty="0" smtClean="0"/>
              <a:t>a sequence of bits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image</a:t>
            </a:r>
            <a:r>
              <a:rPr lang="en-US" dirty="0" smtClean="0"/>
              <a:t> – a binary block up to</a:t>
            </a:r>
            <a:r>
              <a:rPr lang="bg-BG" dirty="0" smtClean="0"/>
              <a:t> </a:t>
            </a:r>
            <a:r>
              <a:rPr lang="en-US" dirty="0" smtClean="0"/>
              <a:t>1 GB</a:t>
            </a:r>
            <a:endParaRPr lang="bg-BG" dirty="0" smtClean="0"/>
          </a:p>
          <a:p>
            <a:r>
              <a:rPr lang="en-US" dirty="0" smtClean="0"/>
              <a:t>Date and time</a:t>
            </a:r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2800" noProof="1">
                <a:solidFill>
                  <a:schemeClr val="tx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bg-BG" dirty="0" smtClean="0"/>
              <a:t>– </a:t>
            </a:r>
            <a:r>
              <a:rPr lang="en-US" dirty="0" smtClean="0"/>
              <a:t>date and time starting from</a:t>
            </a:r>
            <a:r>
              <a:rPr lang="bg-BG" dirty="0" smtClean="0"/>
              <a:t> </a:t>
            </a:r>
            <a:r>
              <a:rPr lang="en-US" dirty="0" smtClean="0"/>
              <a:t>1.1.17</a:t>
            </a:r>
            <a:r>
              <a:rPr lang="bg-BG" dirty="0" smtClean="0"/>
              <a:t>5</a:t>
            </a:r>
            <a:r>
              <a:rPr lang="en-US" dirty="0" smtClean="0"/>
              <a:t>3</a:t>
            </a:r>
            <a:r>
              <a:rPr lang="bg-BG" dirty="0" smtClean="0"/>
              <a:t> </a:t>
            </a:r>
            <a:r>
              <a:rPr lang="en-US" dirty="0" smtClean="0"/>
              <a:t>to</a:t>
            </a:r>
            <a:r>
              <a:rPr lang="bg-BG" dirty="0" smtClean="0"/>
              <a:t> 31.12. 9999</a:t>
            </a:r>
            <a:r>
              <a:rPr lang="en-US" dirty="0" smtClean="0"/>
              <a:t>, a precision of</a:t>
            </a:r>
            <a:r>
              <a:rPr lang="bg-BG" dirty="0" smtClean="0"/>
              <a:t> 1/300 </a:t>
            </a:r>
            <a:r>
              <a:rPr lang="en-US" dirty="0" smtClean="0"/>
              <a:t>sec</a:t>
            </a:r>
            <a:r>
              <a:rPr lang="bg-BG" dirty="0" smtClean="0"/>
              <a:t>.</a:t>
            </a:r>
            <a:endParaRPr lang="en-US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dirty="0" smtClean="0"/>
              <a:t> – date and time (1-minute precision)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3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types</a:t>
            </a:r>
            <a:endParaRPr lang="bg-BG" dirty="0" smtClean="0"/>
          </a:p>
          <a:p>
            <a:pPr lvl="1"/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timestamp</a:t>
            </a:r>
            <a:r>
              <a:rPr lang="bg-BG" dirty="0" smtClean="0"/>
              <a:t> </a:t>
            </a:r>
            <a:r>
              <a:rPr lang="en-US" dirty="0" smtClean="0"/>
              <a:t>– automatically generated number whenever a change is made to the data row</a:t>
            </a:r>
          </a:p>
          <a:p>
            <a:pPr lvl="1"/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uniqueidentifier</a:t>
            </a:r>
            <a:r>
              <a:rPr lang="en-US" dirty="0" smtClean="0"/>
              <a:t> – GUID identifier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dirty="0" smtClean="0"/>
              <a:t> – data in XML format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(3)</a:t>
            </a:r>
            <a:endParaRPr lang="en-US" dirty="0"/>
          </a:p>
        </p:txBody>
      </p:sp>
      <p:pic>
        <p:nvPicPr>
          <p:cNvPr id="4098" name="Picture 2" descr="C:\downloads\Space Art HD Wallpapers\96 Space Art HD Wallpapers 1920x1080\Space.Art.Wallpaper.1920x1080_094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2012" y="4343400"/>
            <a:ext cx="7924800" cy="2133600"/>
          </a:xfrm>
          <a:prstGeom prst="roundRect">
            <a:avLst>
              <a:gd name="adj" fmla="val 31022"/>
            </a:avLst>
          </a:prstGeom>
          <a:noFill/>
          <a:effectLst>
            <a:softEdge rad="317500"/>
          </a:effectLst>
        </p:spPr>
      </p:pic>
      <p:pic>
        <p:nvPicPr>
          <p:cNvPr id="7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2741612" y="4495800"/>
            <a:ext cx="2167468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1Right"/>
            <a:lightRig rig="threePt" dir="t"/>
          </a:scene3d>
          <a:sp3d>
            <a:bevelT/>
          </a:sp3d>
        </p:spPr>
      </p:pic>
      <p:pic>
        <p:nvPicPr>
          <p:cNvPr id="8" name="Picture 3" descr="C:\Trash\SQL-data-types.png"/>
          <p:cNvPicPr>
            <a:picLocks noChangeAspect="1" noChangeArrowheads="1"/>
          </p:cNvPicPr>
          <p:nvPr/>
        </p:nvPicPr>
        <p:blipFill>
          <a:blip r:embed="rId3" cstate="screen"/>
          <a:stretch>
            <a:fillRect/>
          </a:stretch>
        </p:blipFill>
        <p:spPr bwMode="auto">
          <a:xfrm>
            <a:off x="7195080" y="4495800"/>
            <a:ext cx="2099732" cy="1828800"/>
          </a:xfrm>
          <a:prstGeom prst="roundRect">
            <a:avLst>
              <a:gd name="adj" fmla="val 3624"/>
            </a:avLst>
          </a:prstGeom>
          <a:noFill/>
          <a:ln>
            <a:noFill/>
          </a:ln>
          <a:scene3d>
            <a:camera prst="isometricOffAxis2Left"/>
            <a:lightRig rig="threePt" dir="t"/>
          </a:scene3d>
          <a:sp3d>
            <a:bevelT/>
          </a:sp3d>
        </p:spPr>
      </p:pic>
      <p:pic>
        <p:nvPicPr>
          <p:cNvPr id="33793" name="Picture 1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851075">
            <a:off x="4775529" y="4689141"/>
            <a:ext cx="2574728" cy="12132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4957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Nullable</a:t>
            </a:r>
            <a:r>
              <a:rPr lang="en-US" dirty="0" smtClean="0"/>
              <a:t> and</a:t>
            </a:r>
            <a:r>
              <a:rPr lang="bg-BG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NOT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types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All types in</a:t>
            </a:r>
            <a:r>
              <a:rPr lang="bg-BG" dirty="0" smtClean="0"/>
              <a:t> </a:t>
            </a:r>
            <a:r>
              <a:rPr lang="en-US" dirty="0" smtClean="0"/>
              <a:t>SQL Server may or may not allow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NULL</a:t>
            </a:r>
            <a:r>
              <a:rPr lang="en-US" dirty="0" smtClean="0"/>
              <a:t> values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Define the primary key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dirty="0" smtClean="0"/>
              <a:t> 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Automatically increased values when a new row is inserted </a:t>
            </a:r>
            <a:r>
              <a:rPr lang="bg-BG" dirty="0" smtClean="0"/>
              <a:t>(</a:t>
            </a:r>
            <a:r>
              <a:rPr lang="en-US" dirty="0" smtClean="0"/>
              <a:t>auto-increment values)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Used in combination with</a:t>
            </a:r>
            <a:r>
              <a:rPr lang="bg-BG" dirty="0" smtClean="0"/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primary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 in</a:t>
            </a:r>
            <a:r>
              <a:rPr lang="bg-BG" dirty="0" smtClean="0"/>
              <a:t> </a:t>
            </a:r>
            <a:r>
              <a:rPr lang="en-US" dirty="0" smtClean="0"/>
              <a:t>SQL Server (4)</a:t>
            </a:r>
            <a:endParaRPr lang="en-US" dirty="0"/>
          </a:p>
        </p:txBody>
      </p:sp>
      <p:pic>
        <p:nvPicPr>
          <p:cNvPr id="32770" name="Picture 2" descr="http://www.claritykit.com/web/Portals/0/images/icon_checkbox-1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133012" y="5103815"/>
            <a:ext cx="1181100" cy="1181100"/>
          </a:xfrm>
          <a:prstGeom prst="roundRect">
            <a:avLst>
              <a:gd name="adj" fmla="val 6232"/>
            </a:avLst>
          </a:prstGeom>
          <a:noFill/>
        </p:spPr>
      </p:pic>
      <p:pic>
        <p:nvPicPr>
          <p:cNvPr id="32772" name="Picture 4" descr="http://www.iconshock.com/img_jpg/REALVISTA/database/jpg/128/primary_key_ic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33012" y="2795253"/>
            <a:ext cx="1182757" cy="1182757"/>
          </a:xfrm>
          <a:prstGeom prst="roundRect">
            <a:avLst>
              <a:gd name="adj" fmla="val 6232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372339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9612" y="655406"/>
            <a:ext cx="8229600" cy="2316394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979612" y="3048000"/>
            <a:ext cx="8229600" cy="3766022"/>
          </a:xfrm>
        </p:spPr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Database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5122" name="Picture 2" descr="C:\downloads\Space Art HD Wallpapers\96 Space Art HD Wallpapers 1920x1080\Space.Art.Wallpaper.1920x1080_095.jpg"/>
          <p:cNvPicPr>
            <a:picLocks noChangeAspect="1" noChangeArrowheads="1"/>
          </p:cNvPicPr>
          <p:nvPr/>
        </p:nvPicPr>
        <p:blipFill>
          <a:blip r:embed="rId2" cstate="screen">
            <a:lum contrast="10000"/>
          </a:blip>
          <a:srcRect/>
          <a:stretch>
            <a:fillRect/>
          </a:stretch>
        </p:blipFill>
        <p:spPr bwMode="auto">
          <a:xfrm>
            <a:off x="2284412" y="4000500"/>
            <a:ext cx="7620000" cy="2400300"/>
          </a:xfrm>
          <a:prstGeom prst="roundRect">
            <a:avLst>
              <a:gd name="adj" fmla="val 28261"/>
            </a:avLst>
          </a:prstGeom>
          <a:noFill/>
          <a:effectLst>
            <a:softEdge rad="317500"/>
          </a:effectLst>
        </p:spPr>
      </p:pic>
      <p:pic>
        <p:nvPicPr>
          <p:cNvPr id="31746" name="Picture 2" descr="http://theappslab.com/wp-content/uploads/2009/12/Free-Database-Add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97723">
            <a:off x="2137738" y="3987176"/>
            <a:ext cx="1980130" cy="1980130"/>
          </a:xfrm>
          <a:prstGeom prst="rect">
            <a:avLst/>
          </a:prstGeom>
          <a:noFill/>
        </p:spPr>
      </p:pic>
      <p:pic>
        <p:nvPicPr>
          <p:cNvPr id="31748" name="Picture 4" descr="http://www.artistsvalley.com/images/icons/Database%20Application%20Icons/Table%20Entry%20Sort%20Ascending/256x256/Table%20Entry%20Sort%20Ascendin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164293">
            <a:off x="8209343" y="4115180"/>
            <a:ext cx="1621674" cy="1621674"/>
          </a:xfrm>
          <a:prstGeom prst="roundRect">
            <a:avLst>
              <a:gd name="adj" fmla="val 6550"/>
            </a:avLst>
          </a:prstGeom>
          <a:noFill/>
        </p:spPr>
      </p:pic>
      <p:pic>
        <p:nvPicPr>
          <p:cNvPr id="31750" name="Picture 6" descr="http://www.coxfarms.com/assets/2007PicnicTableIcon2.gif"/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3804" y="4762500"/>
            <a:ext cx="2852208" cy="1714500"/>
          </a:xfrm>
          <a:prstGeom prst="rect">
            <a:avLst/>
          </a:prstGeom>
          <a:noFill/>
        </p:spPr>
      </p:pic>
      <p:pic>
        <p:nvPicPr>
          <p:cNvPr id="9" name="Picture 8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463791">
            <a:off x="5564445" y="3921061"/>
            <a:ext cx="1742557" cy="1349077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/>
          <a:scene3d>
            <a:camera prst="isometricTopUp"/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</p:pic>
    </p:spTree>
    <p:extLst>
      <p:ext uri="{BB962C8B-B14F-4D97-AF65-F5344CB8AC3E}">
        <p14:creationId xmlns:p14="http://schemas.microsoft.com/office/powerpoint/2010/main" val="415783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</a:t>
            </a:r>
            <a:r>
              <a:rPr lang="en-US" smtClean="0"/>
              <a:t>starting</a:t>
            </a:r>
            <a:r>
              <a:rPr lang="bg-BG" dirty="0" smtClean="0"/>
              <a:t> </a:t>
            </a:r>
            <a:r>
              <a:rPr lang="en-US" dirty="0" smtClean="0"/>
              <a:t>SSMS a window pops up</a:t>
            </a:r>
            <a:endParaRPr lang="bg-BG" dirty="0" smtClean="0"/>
          </a:p>
          <a:p>
            <a:r>
              <a:rPr lang="en-US" dirty="0" smtClean="0"/>
              <a:t>Usually it is enough to just click the "Connect" button without changing anything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</a:t>
            </a:r>
            <a:r>
              <a:rPr lang="bg-BG" dirty="0" smtClean="0"/>
              <a:t> </a:t>
            </a:r>
            <a:r>
              <a:rPr lang="en-US" dirty="0" smtClean="0"/>
              <a:t>SQL Server</a:t>
            </a:r>
            <a:endParaRPr lang="en-US" dirty="0"/>
          </a:p>
        </p:txBody>
      </p:sp>
      <p:pic>
        <p:nvPicPr>
          <p:cNvPr id="307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1721" y="3207846"/>
            <a:ext cx="4402206" cy="3317156"/>
          </a:xfrm>
          <a:prstGeom prst="roundRect">
            <a:avLst>
              <a:gd name="adj" fmla="val 2115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495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Object Explorer </a:t>
            </a:r>
            <a:r>
              <a:rPr lang="en-US" dirty="0" smtClean="0"/>
              <a:t>is the main tool</a:t>
            </a:r>
            <a:r>
              <a:rPr lang="bg-BG" dirty="0" smtClean="0"/>
              <a:t> </a:t>
            </a:r>
            <a:r>
              <a:rPr lang="en-US" dirty="0" smtClean="0"/>
              <a:t>to use when working with the database</a:t>
            </a:r>
            <a:r>
              <a:rPr lang="bg-BG" dirty="0" smtClean="0"/>
              <a:t> </a:t>
            </a:r>
            <a:r>
              <a:rPr lang="en-US" dirty="0" smtClean="0"/>
              <a:t>and its objects</a:t>
            </a:r>
            <a:endParaRPr lang="bg-BG" dirty="0" smtClean="0"/>
          </a:p>
          <a:p>
            <a:pPr>
              <a:spcBef>
                <a:spcPct val="45000"/>
              </a:spcBef>
            </a:pPr>
            <a:r>
              <a:rPr lang="en-US" dirty="0" smtClean="0"/>
              <a:t>Enables us</a:t>
            </a:r>
            <a:r>
              <a:rPr lang="bg-BG" dirty="0" smtClean="0"/>
              <a:t>:</a:t>
            </a:r>
          </a:p>
          <a:p>
            <a:pPr lvl="1"/>
            <a:r>
              <a:rPr lang="en-US" dirty="0" smtClean="0"/>
              <a:t>To create a new database</a:t>
            </a:r>
            <a:endParaRPr lang="bg-BG" dirty="0" smtClean="0"/>
          </a:p>
          <a:p>
            <a:pPr lvl="1"/>
            <a:r>
              <a:rPr lang="en-US" dirty="0" smtClean="0"/>
              <a:t>To create objects in the database</a:t>
            </a:r>
            <a:r>
              <a:rPr lang="bg-BG" dirty="0" smtClean="0"/>
              <a:t> (</a:t>
            </a:r>
            <a:r>
              <a:rPr lang="en-US" dirty="0" smtClean="0"/>
              <a:t>tables</a:t>
            </a:r>
            <a:r>
              <a:rPr lang="bg-BG" dirty="0" smtClean="0"/>
              <a:t>, </a:t>
            </a:r>
            <a:r>
              <a:rPr lang="en-US" dirty="0" smtClean="0"/>
              <a:t>stored procedures</a:t>
            </a:r>
            <a:r>
              <a:rPr lang="bg-BG" dirty="0" smtClean="0"/>
              <a:t>, </a:t>
            </a:r>
            <a:r>
              <a:rPr lang="en-US" dirty="0" smtClean="0"/>
              <a:t>relationships and others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To change the properties of objects</a:t>
            </a:r>
            <a:endParaRPr lang="bg-BG" dirty="0" smtClean="0"/>
          </a:p>
          <a:p>
            <a:pPr lvl="1"/>
            <a:r>
              <a:rPr lang="en-US" dirty="0" smtClean="0"/>
              <a:t>To enter records into the tables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</a:t>
            </a:r>
            <a:r>
              <a:rPr lang="bg-BG" dirty="0" smtClean="0"/>
              <a:t> </a:t>
            </a:r>
            <a:r>
              <a:rPr lang="en-US" dirty="0" smtClean="0"/>
              <a:t>Object Explorer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7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</a:t>
            </a:r>
            <a:r>
              <a:rPr lang="bg-BG" sz="3200" dirty="0"/>
              <a:t> </a:t>
            </a:r>
            <a:r>
              <a:rPr lang="en-US" sz="3200" dirty="0"/>
              <a:t>Object Explorer we go to the "Databases"</a:t>
            </a:r>
            <a:r>
              <a:rPr lang="bg-BG" sz="3200" dirty="0"/>
              <a:t> </a:t>
            </a:r>
            <a:r>
              <a:rPr lang="en-US" sz="3200" dirty="0"/>
              <a:t>and choose</a:t>
            </a:r>
            <a:r>
              <a:rPr lang="bg-BG" sz="3200" dirty="0"/>
              <a:t> "</a:t>
            </a:r>
            <a:r>
              <a:rPr lang="en-US" sz="3200" dirty="0"/>
              <a:t>New Database…</a:t>
            </a:r>
            <a:r>
              <a:rPr lang="bg-BG" sz="3200" dirty="0"/>
              <a:t>"</a:t>
            </a:r>
            <a:r>
              <a:rPr lang="en-US" sz="3200" dirty="0"/>
              <a:t> from the context menu</a:t>
            </a:r>
            <a:endParaRPr lang="bg-BG" sz="32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</a:t>
            </a:r>
            <a:r>
              <a:rPr lang="en-US" smtClean="0"/>
              <a:t>New Database</a:t>
            </a:r>
            <a:endParaRPr lang="en-US" dirty="0"/>
          </a:p>
        </p:txBody>
      </p:sp>
      <p:pic>
        <p:nvPicPr>
          <p:cNvPr id="27649" name="Picture 1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61740" y="2362200"/>
            <a:ext cx="6938818" cy="3987800"/>
          </a:xfrm>
          <a:prstGeom prst="roundRect">
            <a:avLst>
              <a:gd name="adj" fmla="val 1285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Freeform 9"/>
          <p:cNvSpPr/>
          <p:nvPr/>
        </p:nvSpPr>
        <p:spPr>
          <a:xfrm>
            <a:off x="3935204" y="4114800"/>
            <a:ext cx="1625809" cy="318606"/>
          </a:xfrm>
          <a:custGeom>
            <a:avLst/>
            <a:gdLst>
              <a:gd name="connsiteX0" fmla="*/ 1364079 w 1364079"/>
              <a:gd name="connsiteY0" fmla="*/ 82158 h 380886"/>
              <a:gd name="connsiteX1" fmla="*/ 1354139 w 1364079"/>
              <a:gd name="connsiteY1" fmla="*/ 52341 h 380886"/>
              <a:gd name="connsiteX2" fmla="*/ 1324322 w 1364079"/>
              <a:gd name="connsiteY2" fmla="*/ 32463 h 380886"/>
              <a:gd name="connsiteX3" fmla="*/ 1055966 w 1364079"/>
              <a:gd name="connsiteY3" fmla="*/ 2645 h 380886"/>
              <a:gd name="connsiteX4" fmla="*/ 469557 w 1364079"/>
              <a:gd name="connsiteY4" fmla="*/ 12584 h 380886"/>
              <a:gd name="connsiteX5" fmla="*/ 399983 w 1364079"/>
              <a:gd name="connsiteY5" fmla="*/ 22523 h 380886"/>
              <a:gd name="connsiteX6" fmla="*/ 300592 w 1364079"/>
              <a:gd name="connsiteY6" fmla="*/ 32463 h 380886"/>
              <a:gd name="connsiteX7" fmla="*/ 121687 w 1364079"/>
              <a:gd name="connsiteY7" fmla="*/ 42402 h 380886"/>
              <a:gd name="connsiteX8" fmla="*/ 91870 w 1364079"/>
              <a:gd name="connsiteY8" fmla="*/ 52341 h 380886"/>
              <a:gd name="connsiteX9" fmla="*/ 32235 w 1364079"/>
              <a:gd name="connsiteY9" fmla="*/ 82158 h 380886"/>
              <a:gd name="connsiteX10" fmla="*/ 22296 w 1364079"/>
              <a:gd name="connsiteY10" fmla="*/ 121915 h 380886"/>
              <a:gd name="connsiteX11" fmla="*/ 2418 w 1364079"/>
              <a:gd name="connsiteY11" fmla="*/ 151732 h 380886"/>
              <a:gd name="connsiteX12" fmla="*/ 12357 w 1364079"/>
              <a:gd name="connsiteY12" fmla="*/ 231245 h 380886"/>
              <a:gd name="connsiteX13" fmla="*/ 111748 w 1364079"/>
              <a:gd name="connsiteY13" fmla="*/ 310758 h 380886"/>
              <a:gd name="connsiteX14" fmla="*/ 310531 w 1364079"/>
              <a:gd name="connsiteY14" fmla="*/ 340576 h 380886"/>
              <a:gd name="connsiteX15" fmla="*/ 370166 w 1364079"/>
              <a:gd name="connsiteY15" fmla="*/ 350515 h 380886"/>
              <a:gd name="connsiteX16" fmla="*/ 509313 w 1364079"/>
              <a:gd name="connsiteY16" fmla="*/ 380332 h 380886"/>
              <a:gd name="connsiteX17" fmla="*/ 1055966 w 1364079"/>
              <a:gd name="connsiteY17" fmla="*/ 350515 h 380886"/>
              <a:gd name="connsiteX18" fmla="*/ 1105661 w 1364079"/>
              <a:gd name="connsiteY18" fmla="*/ 320697 h 380886"/>
              <a:gd name="connsiteX19" fmla="*/ 1165296 w 1364079"/>
              <a:gd name="connsiteY19" fmla="*/ 300819 h 380886"/>
              <a:gd name="connsiteX20" fmla="*/ 1195113 w 1364079"/>
              <a:gd name="connsiteY20" fmla="*/ 290880 h 380886"/>
              <a:gd name="connsiteX21" fmla="*/ 1224931 w 1364079"/>
              <a:gd name="connsiteY21" fmla="*/ 280941 h 380886"/>
              <a:gd name="connsiteX22" fmla="*/ 1254748 w 1364079"/>
              <a:gd name="connsiteY22" fmla="*/ 271002 h 380886"/>
              <a:gd name="connsiteX23" fmla="*/ 1274626 w 1364079"/>
              <a:gd name="connsiteY23" fmla="*/ 241184 h 380886"/>
              <a:gd name="connsiteX24" fmla="*/ 1254748 w 1364079"/>
              <a:gd name="connsiteY24" fmla="*/ 131854 h 380886"/>
              <a:gd name="connsiteX25" fmla="*/ 1224931 w 1364079"/>
              <a:gd name="connsiteY25" fmla="*/ 111976 h 380886"/>
              <a:gd name="connsiteX26" fmla="*/ 1185174 w 1364079"/>
              <a:gd name="connsiteY26" fmla="*/ 82158 h 380886"/>
              <a:gd name="connsiteX27" fmla="*/ 1036087 w 1364079"/>
              <a:gd name="connsiteY27" fmla="*/ 62280 h 380886"/>
              <a:gd name="connsiteX28" fmla="*/ 668339 w 1364079"/>
              <a:gd name="connsiteY28" fmla="*/ 72219 h 380886"/>
              <a:gd name="connsiteX29" fmla="*/ 618644 w 1364079"/>
              <a:gd name="connsiteY29" fmla="*/ 82158 h 380886"/>
              <a:gd name="connsiteX30" fmla="*/ 588826 w 1364079"/>
              <a:gd name="connsiteY30" fmla="*/ 92097 h 380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364079" h="380886">
                <a:moveTo>
                  <a:pt x="1364079" y="82158"/>
                </a:moveTo>
                <a:cubicBezTo>
                  <a:pt x="1360766" y="72219"/>
                  <a:pt x="1360684" y="60522"/>
                  <a:pt x="1354139" y="52341"/>
                </a:cubicBezTo>
                <a:cubicBezTo>
                  <a:pt x="1346677" y="43013"/>
                  <a:pt x="1335548" y="36545"/>
                  <a:pt x="1324322" y="32463"/>
                </a:cubicBezTo>
                <a:cubicBezTo>
                  <a:pt x="1235051" y="0"/>
                  <a:pt x="1153511" y="7779"/>
                  <a:pt x="1055966" y="2645"/>
                </a:cubicBezTo>
                <a:lnTo>
                  <a:pt x="469557" y="12584"/>
                </a:lnTo>
                <a:cubicBezTo>
                  <a:pt x="446141" y="13294"/>
                  <a:pt x="423249" y="19786"/>
                  <a:pt x="399983" y="22523"/>
                </a:cubicBezTo>
                <a:cubicBezTo>
                  <a:pt x="366915" y="26413"/>
                  <a:pt x="333803" y="30091"/>
                  <a:pt x="300592" y="32463"/>
                </a:cubicBezTo>
                <a:cubicBezTo>
                  <a:pt x="241017" y="36719"/>
                  <a:pt x="181322" y="39089"/>
                  <a:pt x="121687" y="42402"/>
                </a:cubicBezTo>
                <a:cubicBezTo>
                  <a:pt x="111748" y="45715"/>
                  <a:pt x="101241" y="47656"/>
                  <a:pt x="91870" y="52341"/>
                </a:cubicBezTo>
                <a:cubicBezTo>
                  <a:pt x="14801" y="90875"/>
                  <a:pt x="107180" y="57176"/>
                  <a:pt x="32235" y="82158"/>
                </a:cubicBezTo>
                <a:cubicBezTo>
                  <a:pt x="28922" y="95410"/>
                  <a:pt x="27677" y="109359"/>
                  <a:pt x="22296" y="121915"/>
                </a:cubicBezTo>
                <a:cubicBezTo>
                  <a:pt x="17591" y="132894"/>
                  <a:pt x="3499" y="139836"/>
                  <a:pt x="2418" y="151732"/>
                </a:cubicBezTo>
                <a:cubicBezTo>
                  <a:pt x="0" y="178333"/>
                  <a:pt x="1061" y="207040"/>
                  <a:pt x="12357" y="231245"/>
                </a:cubicBezTo>
                <a:cubicBezTo>
                  <a:pt x="48793" y="309323"/>
                  <a:pt x="56709" y="294246"/>
                  <a:pt x="111748" y="310758"/>
                </a:cubicBezTo>
                <a:cubicBezTo>
                  <a:pt x="230629" y="346423"/>
                  <a:pt x="116903" y="326746"/>
                  <a:pt x="310531" y="340576"/>
                </a:cubicBezTo>
                <a:cubicBezTo>
                  <a:pt x="330409" y="343889"/>
                  <a:pt x="350405" y="346563"/>
                  <a:pt x="370166" y="350515"/>
                </a:cubicBezTo>
                <a:cubicBezTo>
                  <a:pt x="416680" y="359818"/>
                  <a:pt x="509313" y="380332"/>
                  <a:pt x="509313" y="380332"/>
                </a:cubicBezTo>
                <a:cubicBezTo>
                  <a:pt x="587463" y="378275"/>
                  <a:pt x="922333" y="380886"/>
                  <a:pt x="1055966" y="350515"/>
                </a:cubicBezTo>
                <a:cubicBezTo>
                  <a:pt x="1074804" y="346234"/>
                  <a:pt x="1088074" y="328691"/>
                  <a:pt x="1105661" y="320697"/>
                </a:cubicBezTo>
                <a:cubicBezTo>
                  <a:pt x="1124736" y="312026"/>
                  <a:pt x="1145418" y="307445"/>
                  <a:pt x="1165296" y="300819"/>
                </a:cubicBezTo>
                <a:lnTo>
                  <a:pt x="1195113" y="290880"/>
                </a:lnTo>
                <a:lnTo>
                  <a:pt x="1224931" y="280941"/>
                </a:lnTo>
                <a:lnTo>
                  <a:pt x="1254748" y="271002"/>
                </a:lnTo>
                <a:cubicBezTo>
                  <a:pt x="1261374" y="261063"/>
                  <a:pt x="1274626" y="253129"/>
                  <a:pt x="1274626" y="241184"/>
                </a:cubicBezTo>
                <a:cubicBezTo>
                  <a:pt x="1274626" y="204143"/>
                  <a:pt x="1268045" y="166426"/>
                  <a:pt x="1254748" y="131854"/>
                </a:cubicBezTo>
                <a:cubicBezTo>
                  <a:pt x="1250460" y="120705"/>
                  <a:pt x="1234651" y="118919"/>
                  <a:pt x="1224931" y="111976"/>
                </a:cubicBezTo>
                <a:cubicBezTo>
                  <a:pt x="1211451" y="102347"/>
                  <a:pt x="1200742" y="87819"/>
                  <a:pt x="1185174" y="82158"/>
                </a:cubicBezTo>
                <a:cubicBezTo>
                  <a:pt x="1177989" y="79545"/>
                  <a:pt x="1037562" y="62464"/>
                  <a:pt x="1036087" y="62280"/>
                </a:cubicBezTo>
                <a:cubicBezTo>
                  <a:pt x="913504" y="65593"/>
                  <a:pt x="790828" y="66386"/>
                  <a:pt x="668339" y="72219"/>
                </a:cubicBezTo>
                <a:cubicBezTo>
                  <a:pt x="651465" y="73023"/>
                  <a:pt x="635033" y="78061"/>
                  <a:pt x="618644" y="82158"/>
                </a:cubicBezTo>
                <a:cubicBezTo>
                  <a:pt x="608480" y="84699"/>
                  <a:pt x="588826" y="92097"/>
                  <a:pt x="588826" y="92097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3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 the</a:t>
            </a:r>
            <a:r>
              <a:rPr lang="bg-BG" sz="3200" dirty="0"/>
              <a:t> </a:t>
            </a:r>
            <a:r>
              <a:rPr lang="en-US" sz="3200" dirty="0"/>
              <a:t>"New Database" window enter the name of the new database and click [OK]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New Database (2)</a:t>
            </a:r>
            <a:endParaRPr lang="en-US" dirty="0"/>
          </a:p>
        </p:txBody>
      </p:sp>
      <p:pic>
        <p:nvPicPr>
          <p:cNvPr id="26628" name="Picture 4" descr="C:\Trash\new-db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96740" y="2412552"/>
            <a:ext cx="5717072" cy="4140648"/>
          </a:xfrm>
          <a:prstGeom prst="roundRect">
            <a:avLst>
              <a:gd name="adj" fmla="val 1785"/>
            </a:avLst>
          </a:prstGeom>
          <a:noFill/>
        </p:spPr>
      </p:pic>
    </p:spTree>
    <p:extLst>
      <p:ext uri="{BB962C8B-B14F-4D97-AF65-F5344CB8AC3E}">
        <p14:creationId xmlns:p14="http://schemas.microsoft.com/office/powerpoint/2010/main" val="272599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of Contents</a:t>
            </a:r>
            <a:endParaRPr lang="bg-BG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13" y="1191467"/>
            <a:ext cx="11804822" cy="5530010"/>
          </a:xfrm>
        </p:spPr>
        <p:txBody>
          <a:bodyPr>
            <a:normAutofit lnSpcReduction="10000"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– Principles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Types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Databases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Tables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Defining a Primary Key and Identity Columns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Creating Relationships between the Tables</a:t>
            </a:r>
            <a:endParaRPr lang="en-US" dirty="0"/>
          </a:p>
          <a:p>
            <a:pPr marL="761946" lvl="1" indent="-457200">
              <a:lnSpc>
                <a:spcPct val="100000"/>
              </a:lnSpc>
            </a:pPr>
            <a:r>
              <a:rPr lang="en-US" dirty="0"/>
              <a:t>One-to-many, Many-to-many, One-to-one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Naming Conventions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dirty="0" smtClean="0"/>
              <a:t>Data Modeling in MySQL Workbench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2" descr="http://www.graphicsfuel.com/wp-content/uploads/2012/07/books-icon-51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1588" y="1191465"/>
            <a:ext cx="2522646" cy="2522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b, status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810" y="3969482"/>
            <a:ext cx="2206202" cy="217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 descr="C:\Trash\stored-db-procedur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644091">
            <a:off x="6843129" y="2634895"/>
            <a:ext cx="1233671" cy="1360247"/>
          </a:xfrm>
          <a:prstGeom prst="rect">
            <a:avLst/>
          </a:prstGeom>
          <a:noFill/>
        </p:spPr>
      </p:pic>
      <p:pic>
        <p:nvPicPr>
          <p:cNvPr id="25604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5442296">
            <a:off x="3894078" y="-747043"/>
            <a:ext cx="3509496" cy="5124674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  <a:scene3d>
            <a:camera prst="perspectiveContrasting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E/R Diagrams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</p:spTree>
    <p:extLst>
      <p:ext uri="{BB962C8B-B14F-4D97-AF65-F5344CB8AC3E}">
        <p14:creationId xmlns:p14="http://schemas.microsoft.com/office/powerpoint/2010/main" val="1941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In the</a:t>
            </a:r>
            <a:r>
              <a:rPr lang="bg-BG" sz="3200" dirty="0"/>
              <a:t> "</a:t>
            </a:r>
            <a:r>
              <a:rPr lang="en-US" sz="3200" dirty="0"/>
              <a:t>Database Diagrams</a:t>
            </a:r>
            <a:r>
              <a:rPr lang="bg-BG" sz="3200" dirty="0"/>
              <a:t>"</a:t>
            </a:r>
            <a:r>
              <a:rPr lang="en-US" sz="3200" dirty="0"/>
              <a:t> menu choose the</a:t>
            </a:r>
            <a:r>
              <a:rPr lang="bg-BG" sz="3200" dirty="0"/>
              <a:t> "</a:t>
            </a:r>
            <a:r>
              <a:rPr lang="en-US" sz="3200" dirty="0"/>
              <a:t>New Database Diagram</a:t>
            </a:r>
            <a:r>
              <a:rPr lang="bg-BG" sz="3200" dirty="0"/>
              <a:t>"</a:t>
            </a:r>
            <a:r>
              <a:rPr lang="en-US" sz="3200" dirty="0"/>
              <a:t>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bg-BG" sz="3200" dirty="0"/>
          </a:p>
          <a:p>
            <a:r>
              <a:rPr lang="en-US" sz="3200" dirty="0"/>
              <a:t>We can choose from the existing tables</a:t>
            </a:r>
            <a:r>
              <a:rPr lang="bg-BG" sz="3200" dirty="0"/>
              <a:t>, </a:t>
            </a:r>
            <a:r>
              <a:rPr lang="en-US" sz="3200" dirty="0"/>
              <a:t>which we want to add to the diagram</a:t>
            </a:r>
            <a:endParaRPr lang="bg-BG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an E/R diagram</a:t>
            </a:r>
            <a:endParaRPr lang="en-US" dirty="0"/>
          </a:p>
        </p:txBody>
      </p:sp>
      <p:pic>
        <p:nvPicPr>
          <p:cNvPr id="6" name="Picture 4" descr="New-diagram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069183" y="2517914"/>
            <a:ext cx="4503229" cy="2506595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6837516" y="2514600"/>
            <a:ext cx="3219296" cy="2514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303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924">
            <a:off x="2360613" y="2312305"/>
            <a:ext cx="4848225" cy="1466850"/>
          </a:xfrm>
          <a:prstGeom prst="roundRect">
            <a:avLst>
              <a:gd name="adj" fmla="val 3116"/>
            </a:avLst>
          </a:prstGeom>
          <a:noFill/>
          <a:ln w="9525">
            <a:noFill/>
            <a:miter lim="800000"/>
            <a:headEnd/>
            <a:tailEnd/>
          </a:ln>
          <a:scene3d>
            <a:camera prst="perspectiveHeroicExtremeRightFacing"/>
            <a:lightRig rig="threePt" dir="t"/>
          </a:scene3d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5275400"/>
            <a:ext cx="8938472" cy="820600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r>
              <a:rPr lang="en-US" dirty="0" smtClean="0"/>
              <a:t>Creating Tables</a:t>
            </a:r>
            <a:endParaRPr lang="bg-BG" dirty="0" smtClean="0"/>
          </a:p>
          <a:p>
            <a:pPr>
              <a:lnSpc>
                <a:spcPct val="110000"/>
              </a:lnSpc>
            </a:pPr>
            <a:endParaRPr lang="bg-BG" dirty="0" smtClean="0"/>
          </a:p>
          <a:p>
            <a:pPr>
              <a:lnSpc>
                <a:spcPct val="110000"/>
              </a:lnSpc>
            </a:pPr>
            <a:endParaRPr lang="en-US" dirty="0" smtClean="0"/>
          </a:p>
          <a:p>
            <a:pPr>
              <a:lnSpc>
                <a:spcPct val="110000"/>
              </a:lnSpc>
            </a:pPr>
            <a:endParaRPr lang="en-US" noProof="1" smtClean="0"/>
          </a:p>
        </p:txBody>
      </p:sp>
      <p:pic>
        <p:nvPicPr>
          <p:cNvPr id="23554" name="Picture 2" descr="http://www.artistsvalley.com/images/icons/Database%20Application%20Icons/Table%20Entry%20Insert/256x256/Table%20Entry%20Inser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68421">
            <a:off x="7606083" y="1476067"/>
            <a:ext cx="2362200" cy="2362200"/>
          </a:xfrm>
          <a:prstGeom prst="roundRect">
            <a:avLst>
              <a:gd name="adj" fmla="val 6406"/>
            </a:avLst>
          </a:prstGeom>
          <a:noFill/>
          <a:scene3d>
            <a:camera prst="perspectiveHeroicExtremeLeftFacing"/>
            <a:lightRig rig="threePt" dir="t"/>
          </a:scene3d>
        </p:spPr>
      </p:pic>
      <p:pic>
        <p:nvPicPr>
          <p:cNvPr id="23555" name="Picture 3" descr="C:\Trash\DB-barrel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1300609" flipH="1">
            <a:off x="6098116" y="2601780"/>
            <a:ext cx="1938907" cy="1584099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82057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database doesn't show immediately in</a:t>
            </a:r>
            <a:r>
              <a:rPr lang="bg-BG" dirty="0" smtClean="0"/>
              <a:t> </a:t>
            </a:r>
            <a:r>
              <a:rPr lang="en-US" dirty="0" smtClean="0"/>
              <a:t>Object Explorer perform</a:t>
            </a:r>
            <a:r>
              <a:rPr lang="bg-BG" dirty="0" smtClean="0"/>
              <a:t> </a:t>
            </a:r>
            <a:r>
              <a:rPr lang="en-US" dirty="0" smtClean="0"/>
              <a:t>"Refresh" [F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5</a:t>
            </a:r>
            <a:r>
              <a:rPr lang="en-US" dirty="0" smtClean="0"/>
              <a:t>]</a:t>
            </a:r>
            <a:endParaRPr lang="bg-BG" dirty="0" smtClean="0"/>
          </a:p>
          <a:p>
            <a:r>
              <a:rPr lang="en-US" dirty="0" smtClean="0"/>
              <a:t>Creating new table: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</a:t>
            </a:r>
            <a:endParaRPr 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2012" y="3124200"/>
            <a:ext cx="4164586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7362" y="3124200"/>
            <a:ext cx="3219450" cy="3238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4854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Enter table name  and define the table columns (name </a:t>
            </a:r>
            <a:r>
              <a:rPr lang="en-US" smtClean="0"/>
              <a:t>and type):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(2)</a:t>
            </a:r>
            <a:endParaRPr lang="en-US" dirty="0"/>
          </a:p>
        </p:txBody>
      </p:sp>
      <p:pic>
        <p:nvPicPr>
          <p:cNvPr id="21505" name="Picture 1"/>
          <p:cNvPicPr>
            <a:picLocks noChangeAspect="1" noChangeArrowheads="1"/>
          </p:cNvPicPr>
          <p:nvPr/>
        </p:nvPicPr>
        <p:blipFill>
          <a:blip r:embed="rId2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2150914" y="3981450"/>
            <a:ext cx="7829698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1993900" y="2362201"/>
            <a:ext cx="2195512" cy="1379101"/>
          </a:xfrm>
          <a:prstGeom prst="wedgeRoundRectCallout">
            <a:avLst>
              <a:gd name="adj1" fmla="val -188"/>
              <a:gd name="adj2" fmla="val 14686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Enter the name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4570413" y="2362201"/>
            <a:ext cx="2651125" cy="1379101"/>
          </a:xfrm>
          <a:prstGeom prst="wedgeRoundRectCallout">
            <a:avLst>
              <a:gd name="adj1" fmla="val 8794"/>
              <a:gd name="adj2" fmla="val 146875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Choose the data type of the column here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7618413" y="2362201"/>
            <a:ext cx="2593975" cy="1379101"/>
          </a:xfrm>
          <a:prstGeom prst="wedgeRoundRectCallout">
            <a:avLst>
              <a:gd name="adj1" fmla="val 4771"/>
              <a:gd name="adj2" fmla="val 143771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Choose whether NULLs are allowed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75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45000"/>
              </a:spcBef>
            </a:pPr>
            <a:r>
              <a:rPr lang="en-US" dirty="0" smtClean="0"/>
              <a:t>Defining a primary key</a:t>
            </a:r>
            <a:r>
              <a:rPr lang="bg-BG" dirty="0" smtClean="0"/>
              <a:t> </a:t>
            </a:r>
          </a:p>
          <a:p>
            <a:pPr>
              <a:spcBef>
                <a:spcPct val="45000"/>
              </a:spcBef>
            </a:pP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(3)</a:t>
            </a:r>
            <a:endParaRPr lang="en-US" dirty="0"/>
          </a:p>
        </p:txBody>
      </p:sp>
      <p:pic>
        <p:nvPicPr>
          <p:cNvPr id="2048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4966" y="2819400"/>
            <a:ext cx="5001846" cy="3483428"/>
          </a:xfrm>
          <a:prstGeom prst="roundRect">
            <a:avLst>
              <a:gd name="adj" fmla="val 689"/>
            </a:avLst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1979612" y="1828801"/>
            <a:ext cx="3733800" cy="1379101"/>
          </a:xfrm>
          <a:prstGeom prst="wedgeRoundRectCallout">
            <a:avLst>
              <a:gd name="adj1" fmla="val 34824"/>
              <a:gd name="adj2" fmla="val 70100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Right click on the column start and select "Set Primary Key"</a:t>
            </a:r>
            <a:endParaRPr lang="bg-BG" sz="2600" b="1" dirty="0">
              <a:solidFill>
                <a:srgbClr val="F7FFE7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267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Defining an</a:t>
            </a:r>
            <a:r>
              <a:rPr lang="bg-BG" dirty="0" smtClean="0"/>
              <a:t> </a:t>
            </a:r>
            <a:r>
              <a:rPr lang="en-US" dirty="0" smtClean="0"/>
              <a:t>identity columns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Identity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smtClean="0"/>
              <a:t>means that the values in a certain column</a:t>
            </a:r>
            <a:r>
              <a:rPr lang="bg-BG" dirty="0" smtClean="0"/>
              <a:t> </a:t>
            </a:r>
            <a:r>
              <a:rPr lang="en-US" dirty="0" smtClean="0"/>
              <a:t>are auto generated</a:t>
            </a:r>
            <a:r>
              <a:rPr lang="bg-BG" dirty="0" smtClean="0"/>
              <a:t> </a:t>
            </a:r>
            <a:r>
              <a:rPr lang="en-US" dirty="0" smtClean="0"/>
              <a:t>(for 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bg-BG" dirty="0" smtClean="0"/>
              <a:t> </a:t>
            </a:r>
            <a:r>
              <a:rPr lang="en-US" dirty="0" smtClean="0"/>
              <a:t>columns</a:t>
            </a:r>
            <a:r>
              <a:rPr lang="bg-BG" dirty="0" smtClean="0"/>
              <a:t>)</a:t>
            </a:r>
          </a:p>
          <a:p>
            <a:pPr lvl="1"/>
            <a:r>
              <a:rPr lang="en-US" dirty="0" smtClean="0"/>
              <a:t>These values cannot be assigned manually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Identity Seed </a:t>
            </a:r>
            <a:r>
              <a:rPr lang="en-US" dirty="0" smtClean="0"/>
              <a:t>– the starting number from which the values in the column begin to increase</a:t>
            </a:r>
            <a:r>
              <a:rPr lang="bg-BG" dirty="0" smtClean="0"/>
              <a:t>.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Identity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Increment </a:t>
            </a:r>
            <a:r>
              <a:rPr lang="en-US" dirty="0" smtClean="0"/>
              <a:t>– by how much each consecutive value is increased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2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Setting an</a:t>
            </a:r>
            <a:r>
              <a:rPr lang="bg-BG" dirty="0" smtClean="0"/>
              <a:t> </a:t>
            </a:r>
            <a:r>
              <a:rPr lang="en-US" dirty="0" smtClean="0"/>
              <a:t>identity</a:t>
            </a:r>
            <a:r>
              <a:rPr lang="bg-BG" dirty="0" smtClean="0"/>
              <a:t> </a:t>
            </a:r>
            <a:r>
              <a:rPr lang="en-US" dirty="0" smtClean="0"/>
              <a:t>through the</a:t>
            </a:r>
            <a:r>
              <a:rPr lang="bg-BG" dirty="0" smtClean="0"/>
              <a:t> </a:t>
            </a:r>
            <a:r>
              <a:rPr lang="en-US" dirty="0" smtClean="0"/>
              <a:t>"Column Properties" window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(5)</a:t>
            </a:r>
            <a:endParaRPr lang="en-US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87299" y="2428876"/>
            <a:ext cx="5616575" cy="3895725"/>
          </a:xfrm>
          <a:prstGeom prst="roundRect">
            <a:avLst>
              <a:gd name="adj" fmla="val 1359"/>
            </a:avLst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63476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It is a good practice to</a:t>
            </a:r>
            <a:r>
              <a:rPr lang="bg-BG" sz="3000" dirty="0"/>
              <a:t> </a:t>
            </a:r>
            <a:r>
              <a:rPr lang="en-US" sz="3000" dirty="0"/>
              <a:t>set the name of the table at the time it is created</a:t>
            </a:r>
          </a:p>
          <a:p>
            <a:pPr lvl="1"/>
            <a:r>
              <a:rPr lang="en-US" sz="2600" dirty="0"/>
              <a:t>Use the</a:t>
            </a:r>
            <a:r>
              <a:rPr lang="bg-BG" sz="2600" dirty="0"/>
              <a:t> </a:t>
            </a:r>
            <a:r>
              <a:rPr lang="en-US" sz="2600" dirty="0"/>
              <a:t>"Properties" window</a:t>
            </a:r>
          </a:p>
          <a:p>
            <a:pPr lvl="1"/>
            <a:r>
              <a:rPr lang="en-US" sz="2800" dirty="0"/>
              <a:t>If it's not visible use</a:t>
            </a:r>
            <a:r>
              <a:rPr lang="bg-BG" sz="2800" dirty="0"/>
              <a:t> </a:t>
            </a:r>
            <a:r>
              <a:rPr lang="en-US" sz="2800" dirty="0"/>
              <a:t>"View" </a:t>
            </a:r>
            <a:r>
              <a:rPr lang="en-US" sz="2800" dirty="0">
                <a:sym typeface="Wingdings" pitchFamily="2" charset="2"/>
              </a:rPr>
              <a:t> </a:t>
            </a:r>
            <a:r>
              <a:rPr lang="en-US" sz="2800" dirty="0" smtClean="0">
                <a:sym typeface="Wingdings" pitchFamily="2" charset="2"/>
              </a:rPr>
              <a:t/>
            </a:r>
            <a:br>
              <a:rPr lang="en-US" sz="2800" dirty="0" smtClean="0">
                <a:sym typeface="Wingdings" pitchFamily="2" charset="2"/>
              </a:rPr>
            </a:br>
            <a:r>
              <a:rPr lang="en-US" sz="2800" dirty="0" smtClean="0"/>
              <a:t>"</a:t>
            </a:r>
            <a:r>
              <a:rPr lang="en-US" sz="2800" dirty="0"/>
              <a:t>Properties Window" or press [F4]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(6)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618412" y="2102011"/>
            <a:ext cx="3200400" cy="4298789"/>
          </a:xfrm>
          <a:prstGeom prst="rect">
            <a:avLst/>
          </a:prstGeom>
          <a:noFill/>
          <a:ln w="9525">
            <a:solidFill>
              <a:schemeClr val="accent5">
                <a:lumMod val="20000"/>
                <a:lumOff val="80000"/>
              </a:schemeClr>
            </a:solidFill>
            <a:miter lim="800000"/>
            <a:headEnd/>
            <a:tailEnd/>
          </a:ln>
        </p:spPr>
      </p:pic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9523412" y="1797211"/>
            <a:ext cx="1219200" cy="953453"/>
          </a:xfrm>
          <a:prstGeom prst="wedgeRoundRectCallout">
            <a:avLst>
              <a:gd name="adj1" fmla="val -9800"/>
              <a:gd name="adj2" fmla="val 115002"/>
              <a:gd name="adj3" fmla="val 16667"/>
            </a:avLst>
          </a:prstGeom>
          <a:solidFill>
            <a:srgbClr val="9F8471"/>
          </a:solidFill>
          <a:ln w="6350">
            <a:solidFill>
              <a:schemeClr val="tx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ts val="3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Tablename</a:t>
            </a:r>
          </a:p>
        </p:txBody>
      </p:sp>
      <p:sp>
        <p:nvSpPr>
          <p:cNvPr id="9" name="Freeform 8"/>
          <p:cNvSpPr/>
          <p:nvPr/>
        </p:nvSpPr>
        <p:spPr>
          <a:xfrm>
            <a:off x="9469865" y="3168811"/>
            <a:ext cx="891748" cy="351183"/>
          </a:xfrm>
          <a:custGeom>
            <a:avLst/>
            <a:gdLst>
              <a:gd name="connsiteX0" fmla="*/ 765851 w 765851"/>
              <a:gd name="connsiteY0" fmla="*/ 104669 h 313391"/>
              <a:gd name="connsiteX1" fmla="*/ 736034 w 765851"/>
              <a:gd name="connsiteY1" fmla="*/ 84791 h 313391"/>
              <a:gd name="connsiteX2" fmla="*/ 70112 w 765851"/>
              <a:gd name="connsiteY2" fmla="*/ 74851 h 313391"/>
              <a:gd name="connsiteX3" fmla="*/ 40295 w 765851"/>
              <a:gd name="connsiteY3" fmla="*/ 84791 h 313391"/>
              <a:gd name="connsiteX4" fmla="*/ 10477 w 765851"/>
              <a:gd name="connsiteY4" fmla="*/ 144425 h 313391"/>
              <a:gd name="connsiteX5" fmla="*/ 538 w 765851"/>
              <a:gd name="connsiteY5" fmla="*/ 174243 h 313391"/>
              <a:gd name="connsiteX6" fmla="*/ 10477 w 765851"/>
              <a:gd name="connsiteY6" fmla="*/ 243817 h 313391"/>
              <a:gd name="connsiteX7" fmla="*/ 40295 w 765851"/>
              <a:gd name="connsiteY7" fmla="*/ 253756 h 313391"/>
              <a:gd name="connsiteX8" fmla="*/ 109869 w 765851"/>
              <a:gd name="connsiteY8" fmla="*/ 293512 h 313391"/>
              <a:gd name="connsiteX9" fmla="*/ 209260 w 765851"/>
              <a:gd name="connsiteY9" fmla="*/ 313391 h 313391"/>
              <a:gd name="connsiteX10" fmla="*/ 686338 w 765851"/>
              <a:gd name="connsiteY10" fmla="*/ 303451 h 313391"/>
              <a:gd name="connsiteX11" fmla="*/ 716156 w 765851"/>
              <a:gd name="connsiteY11" fmla="*/ 293512 h 313391"/>
              <a:gd name="connsiteX12" fmla="*/ 736034 w 765851"/>
              <a:gd name="connsiteY12" fmla="*/ 233878 h 313391"/>
              <a:gd name="connsiteX13" fmla="*/ 726095 w 765851"/>
              <a:gd name="connsiteY13" fmla="*/ 164304 h 313391"/>
              <a:gd name="connsiteX14" fmla="*/ 696277 w 765851"/>
              <a:gd name="connsiteY14" fmla="*/ 144425 h 313391"/>
              <a:gd name="connsiteX15" fmla="*/ 537251 w 765851"/>
              <a:gd name="connsiteY15" fmla="*/ 134486 h 313391"/>
              <a:gd name="connsiteX16" fmla="*/ 229138 w 765851"/>
              <a:gd name="connsiteY16" fmla="*/ 104669 h 313391"/>
              <a:gd name="connsiteX17" fmla="*/ 139686 w 765851"/>
              <a:gd name="connsiteY17" fmla="*/ 74851 h 313391"/>
              <a:gd name="connsiteX18" fmla="*/ 109869 w 765851"/>
              <a:gd name="connsiteY18" fmla="*/ 64912 h 313391"/>
              <a:gd name="connsiteX19" fmla="*/ 50234 w 765851"/>
              <a:gd name="connsiteY19" fmla="*/ 45034 h 313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765851" h="313391">
                <a:moveTo>
                  <a:pt x="765851" y="104669"/>
                </a:moveTo>
                <a:cubicBezTo>
                  <a:pt x="755912" y="98043"/>
                  <a:pt x="746950" y="89642"/>
                  <a:pt x="736034" y="84791"/>
                </a:cubicBezTo>
                <a:cubicBezTo>
                  <a:pt x="545256" y="0"/>
                  <a:pt x="112723" y="74152"/>
                  <a:pt x="70112" y="74851"/>
                </a:cubicBezTo>
                <a:cubicBezTo>
                  <a:pt x="60173" y="78164"/>
                  <a:pt x="49279" y="79401"/>
                  <a:pt x="40295" y="84791"/>
                </a:cubicBezTo>
                <a:cubicBezTo>
                  <a:pt x="13386" y="100937"/>
                  <a:pt x="18856" y="115098"/>
                  <a:pt x="10477" y="144425"/>
                </a:cubicBezTo>
                <a:cubicBezTo>
                  <a:pt x="7599" y="154499"/>
                  <a:pt x="3851" y="164304"/>
                  <a:pt x="538" y="174243"/>
                </a:cubicBezTo>
                <a:cubicBezTo>
                  <a:pt x="3851" y="197434"/>
                  <a:pt x="0" y="222864"/>
                  <a:pt x="10477" y="243817"/>
                </a:cubicBezTo>
                <a:cubicBezTo>
                  <a:pt x="15162" y="253188"/>
                  <a:pt x="30924" y="249071"/>
                  <a:pt x="40295" y="253756"/>
                </a:cubicBezTo>
                <a:cubicBezTo>
                  <a:pt x="97973" y="282595"/>
                  <a:pt x="40161" y="267372"/>
                  <a:pt x="109869" y="293512"/>
                </a:cubicBezTo>
                <a:cubicBezTo>
                  <a:pt x="133590" y="302407"/>
                  <a:pt x="188652" y="309956"/>
                  <a:pt x="209260" y="313391"/>
                </a:cubicBezTo>
                <a:lnTo>
                  <a:pt x="686338" y="303451"/>
                </a:lnTo>
                <a:cubicBezTo>
                  <a:pt x="696807" y="303040"/>
                  <a:pt x="710066" y="302037"/>
                  <a:pt x="716156" y="293512"/>
                </a:cubicBezTo>
                <a:cubicBezTo>
                  <a:pt x="728335" y="276462"/>
                  <a:pt x="736034" y="233878"/>
                  <a:pt x="736034" y="233878"/>
                </a:cubicBezTo>
                <a:cubicBezTo>
                  <a:pt x="732721" y="210687"/>
                  <a:pt x="735610" y="185712"/>
                  <a:pt x="726095" y="164304"/>
                </a:cubicBezTo>
                <a:cubicBezTo>
                  <a:pt x="721243" y="153388"/>
                  <a:pt x="708076" y="146288"/>
                  <a:pt x="696277" y="144425"/>
                </a:cubicBezTo>
                <a:cubicBezTo>
                  <a:pt x="643815" y="136141"/>
                  <a:pt x="590260" y="137799"/>
                  <a:pt x="537251" y="134486"/>
                </a:cubicBezTo>
                <a:cubicBezTo>
                  <a:pt x="355805" y="104245"/>
                  <a:pt x="458231" y="116726"/>
                  <a:pt x="229138" y="104669"/>
                </a:cubicBezTo>
                <a:lnTo>
                  <a:pt x="139686" y="74851"/>
                </a:lnTo>
                <a:cubicBezTo>
                  <a:pt x="129747" y="71538"/>
                  <a:pt x="118586" y="70723"/>
                  <a:pt x="109869" y="64912"/>
                </a:cubicBezTo>
                <a:cubicBezTo>
                  <a:pt x="71781" y="39521"/>
                  <a:pt x="91996" y="45034"/>
                  <a:pt x="50234" y="45034"/>
                </a:cubicBezTo>
              </a:path>
            </a:pathLst>
          </a:custGeom>
          <a:ln w="317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42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When closing the window for the table</a:t>
            </a:r>
            <a:r>
              <a:rPr lang="bg-BG" sz="3000" dirty="0"/>
              <a:t>, </a:t>
            </a:r>
            <a:r>
              <a:rPr lang="en-US" sz="3000" dirty="0"/>
              <a:t>SSMS asks whether to save the table</a:t>
            </a:r>
            <a:endParaRPr lang="bg-BG" sz="3000" dirty="0"/>
          </a:p>
          <a:p>
            <a:pPr lvl="1"/>
            <a:r>
              <a:rPr lang="en-US" sz="2800" dirty="0"/>
              <a:t>You can do it manually by choosing</a:t>
            </a:r>
            <a:r>
              <a:rPr lang="bg-BG" sz="2800" dirty="0"/>
              <a:t> </a:t>
            </a:r>
            <a:r>
              <a:rPr lang="en-US" sz="2800" dirty="0"/>
              <a:t>“Save Table” from the</a:t>
            </a:r>
            <a:r>
              <a:rPr lang="bg-BG" sz="2800" dirty="0"/>
              <a:t> </a:t>
            </a:r>
            <a:r>
              <a:rPr lang="en-US" sz="2800" dirty="0"/>
              <a:t>“File” menu or by pressing</a:t>
            </a:r>
            <a:r>
              <a:rPr lang="bg-BG" sz="2800" dirty="0"/>
              <a:t> </a:t>
            </a:r>
            <a:r>
              <a:rPr lang="en-US" sz="2800" dirty="0"/>
              <a:t>Ctrl + S</a:t>
            </a:r>
            <a:endParaRPr lang="bg-BG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Tables (7)</a:t>
            </a:r>
            <a:endParaRPr lang="en-US" dirty="0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808480" y="3124200"/>
            <a:ext cx="4568688" cy="327856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0786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Relational Data</a:t>
            </a:r>
            <a:r>
              <a:rPr lang="bg-BG" dirty="0" smtClean="0"/>
              <a:t> </a:t>
            </a:r>
            <a:r>
              <a:rPr lang="en-US" dirty="0" smtClean="0"/>
              <a:t>Modeling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Fundamental</a:t>
            </a:r>
            <a:r>
              <a:rPr lang="bg-BG" dirty="0" smtClean="0"/>
              <a:t> </a:t>
            </a:r>
            <a:r>
              <a:rPr lang="en-US" dirty="0" smtClean="0"/>
              <a:t>Concepts</a:t>
            </a:r>
          </a:p>
        </p:txBody>
      </p:sp>
      <p:pic>
        <p:nvPicPr>
          <p:cNvPr id="44038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586957" y="1371600"/>
            <a:ext cx="4764984" cy="3176654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44039" name="Picture 7" descr="C:\Trash\zeroes-ones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7999412" y="1577408"/>
            <a:ext cx="1362075" cy="1362075"/>
          </a:xfrm>
          <a:prstGeom prst="rect">
            <a:avLst/>
          </a:prstGeom>
          <a:noFill/>
        </p:spPr>
      </p:pic>
      <p:pic>
        <p:nvPicPr>
          <p:cNvPr id="44040" name="Picture 8" descr="C:\Trash\data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3852790">
            <a:off x="1949804" y="1284627"/>
            <a:ext cx="2681298" cy="2962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47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Creating Relationships between Tables</a:t>
            </a:r>
            <a:endParaRPr lang="en-US" noProof="1" smtClean="0"/>
          </a:p>
        </p:txBody>
      </p:sp>
      <p:pic>
        <p:nvPicPr>
          <p:cNvPr id="15362" name="Picture 2" descr="http://www.allfacebook.com/images/pro-relationship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6012" y="1600201"/>
            <a:ext cx="3848100" cy="2295525"/>
          </a:xfrm>
          <a:prstGeom prst="roundRect">
            <a:avLst>
              <a:gd name="adj" fmla="val 8783"/>
            </a:avLst>
          </a:prstGeom>
          <a:noFill/>
        </p:spPr>
      </p:pic>
      <p:pic>
        <p:nvPicPr>
          <p:cNvPr id="15364" name="Picture 4" descr="http://dryicons.com/images/icon_sets/aesthetica/png/128x128/database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6812" y="2286000"/>
            <a:ext cx="2057400" cy="1752600"/>
          </a:xfrm>
          <a:prstGeom prst="rect">
            <a:avLst/>
          </a:prstGeom>
          <a:noFill/>
        </p:spPr>
      </p:pic>
      <p:pic>
        <p:nvPicPr>
          <p:cNvPr id="7" name="Picture 6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4" cstate="screen"/>
          <a:stretch>
            <a:fillRect/>
          </a:stretch>
        </p:blipFill>
        <p:spPr bwMode="auto">
          <a:xfrm>
            <a:off x="6669088" y="1371600"/>
            <a:ext cx="2854325" cy="2209800"/>
          </a:xfrm>
          <a:prstGeom prst="roundRect">
            <a:avLst>
              <a:gd name="adj" fmla="val 3624"/>
            </a:avLst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</p:spTree>
    <p:extLst>
      <p:ext uri="{BB962C8B-B14F-4D97-AF65-F5344CB8AC3E}">
        <p14:creationId xmlns:p14="http://schemas.microsoft.com/office/powerpoint/2010/main" val="172905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create one-to-many</a:t>
            </a:r>
            <a:r>
              <a:rPr lang="bg-BG" dirty="0" smtClean="0"/>
              <a:t> </a:t>
            </a:r>
            <a:r>
              <a:rPr lang="en-US" dirty="0" smtClean="0"/>
              <a:t>relationship drag the foreign key column onto the other table</a:t>
            </a:r>
          </a:p>
          <a:p>
            <a:pPr lvl="1"/>
            <a:r>
              <a:rPr lang="en-US" dirty="0" smtClean="0"/>
              <a:t>Drag from the child table to the</a:t>
            </a:r>
            <a:r>
              <a:rPr lang="bg-BG" dirty="0" smtClean="0"/>
              <a:t> </a:t>
            </a:r>
            <a:r>
              <a:rPr lang="en-US" dirty="0" smtClean="0"/>
              <a:t>parent table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Relationships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6618" y="3022947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</p:spPr>
      </p:pic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3650" y="4559118"/>
            <a:ext cx="4822962" cy="2146482"/>
          </a:xfrm>
          <a:prstGeom prst="roundRect">
            <a:avLst>
              <a:gd name="adj" fmla="val 2926"/>
            </a:avLst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752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Self-relationship can be created by dragging a foreign key onto the same table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Self-Relationships</a:t>
            </a:r>
            <a:endParaRPr lang="en-US" dirty="0"/>
          </a:p>
        </p:txBody>
      </p:sp>
      <p:pic>
        <p:nvPicPr>
          <p:cNvPr id="6" name="Picture 4" descr="Self-relationship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133601" y="2362200"/>
            <a:ext cx="7896225" cy="4019550"/>
          </a:xfrm>
          <a:prstGeom prst="roundRect">
            <a:avLst>
              <a:gd name="adj" fmla="val 1178"/>
            </a:avLst>
          </a:prstGeom>
          <a:solidFill>
            <a:schemeClr val="tx2">
              <a:lumMod val="20000"/>
              <a:lumOff val="8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743735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SQL Server Management Studio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4709446" y="1948446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7120530" y="9083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5098497" y="2248666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2602308" y="1039859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42793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Tables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Pascal Case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</a:t>
            </a:r>
            <a:r>
              <a:rPr lang="en-US" dirty="0" smtClean="0"/>
              <a:t>plural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dirty="0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PhotoAlbums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Columns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In English</a:t>
            </a:r>
            <a:r>
              <a:rPr lang="bg-BG" dirty="0" smtClean="0"/>
              <a:t>, singular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Each word is capitalized </a:t>
            </a:r>
            <a:r>
              <a:rPr lang="bg-BG" dirty="0" smtClean="0"/>
              <a:t>(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Pascal Case</a:t>
            </a:r>
            <a:r>
              <a:rPr lang="en-US" dirty="0" smtClean="0"/>
              <a:t>)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Avoid reserved words</a:t>
            </a:r>
            <a:r>
              <a:rPr lang="bg-BG" dirty="0" smtClean="0"/>
              <a:t> (</a:t>
            </a:r>
            <a:r>
              <a:rPr lang="en-US" dirty="0" smtClean="0"/>
              <a:t>e.g</a:t>
            </a:r>
            <a:r>
              <a:rPr lang="bg-BG" dirty="0" smtClean="0"/>
              <a:t>.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date</a:t>
            </a:r>
            <a:r>
              <a:rPr lang="en-US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 smtClean="0"/>
              <a:t>: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FirstName</a:t>
            </a:r>
            <a:r>
              <a:rPr lang="en-US" dirty="0" smtClean="0"/>
              <a:t>,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OrderDate</a:t>
            </a:r>
            <a:r>
              <a:rPr lang="en-US" dirty="0" smtClean="0"/>
              <a:t>,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Price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5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1" smtClean="0"/>
              <a:t>Primary key</a:t>
            </a:r>
          </a:p>
          <a:p>
            <a:pPr lvl="1"/>
            <a:r>
              <a:rPr lang="en-US" noProof="1" smtClean="0"/>
              <a:t>Use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 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 smtClean="0"/>
              <a:t> +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table the PK column should be be called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or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UserId</a:t>
            </a:r>
          </a:p>
          <a:p>
            <a:r>
              <a:rPr lang="en-US" noProof="1" smtClean="0"/>
              <a:t>Foreign key</a:t>
            </a:r>
          </a:p>
          <a:p>
            <a:pPr lvl="1"/>
            <a:r>
              <a:rPr lang="en-US" noProof="1" smtClean="0"/>
              <a:t>Use the name of the referenced table + 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 smtClean="0"/>
              <a:t>"</a:t>
            </a:r>
          </a:p>
          <a:p>
            <a:pPr lvl="1"/>
            <a:r>
              <a:rPr lang="en-US" noProof="1" smtClean="0"/>
              <a:t>Example: in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table the foreign key column that references 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Groups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table should be named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GroupId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65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Relationship names (constraints)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 English, Pascal Case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 smtClean="0"/>
              <a:t> +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FK_Users_Groups</a:t>
            </a:r>
          </a:p>
          <a:p>
            <a:pPr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Index names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>
                <a:latin typeface="Courier New" pitchFamily="49" charset="0"/>
              </a:rPr>
              <a:t>"</a:t>
            </a:r>
            <a:r>
              <a:rPr lang="en-US" dirty="0" smtClean="0"/>
              <a:t>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  <a:endParaRPr lang="bg-BG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lvl="1">
              <a:lnSpc>
                <a:spcPct val="100000"/>
              </a:lnSpc>
              <a:spcBef>
                <a:spcPct val="45000"/>
              </a:spcBef>
            </a:pPr>
            <a:r>
              <a:rPr lang="en-US" dirty="0" smtClean="0"/>
              <a:t>For example</a:t>
            </a:r>
            <a:r>
              <a:rPr lang="bg-BG" dirty="0" smtClean="0"/>
              <a:t>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IX_Users_UserName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68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1" smtClean="0"/>
              <a:t>Unique key constraints names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UK_</a:t>
            </a:r>
            <a:r>
              <a:rPr lang="en-US" noProof="1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column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For instance: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UK_Users_UserName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Views names</a:t>
            </a:r>
          </a:p>
          <a:p>
            <a:pPr lvl="1">
              <a:lnSpc>
                <a:spcPct val="9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</a:t>
            </a:r>
            <a:r>
              <a:rPr lang="en-US" noProof="1" smtClean="0">
                <a:solidFill>
                  <a:schemeClr val="accent5">
                    <a:lumMod val="20000"/>
                    <a:lumOff val="8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V_BGCompanies</a:t>
            </a:r>
          </a:p>
          <a:p>
            <a:pPr>
              <a:lnSpc>
                <a:spcPct val="90000"/>
              </a:lnSpc>
              <a:spcBef>
                <a:spcPct val="35000"/>
              </a:spcBef>
            </a:pPr>
            <a:r>
              <a:rPr lang="en-US" noProof="1" smtClean="0"/>
              <a:t>Stored procedures names</a:t>
            </a:r>
          </a:p>
          <a:p>
            <a:pPr lvl="1">
              <a:lnSpc>
                <a:spcPct val="90000"/>
              </a:lnSpc>
            </a:pP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 </a:t>
            </a:r>
            <a:r>
              <a:rPr lang="en-US" noProof="1" smtClean="0"/>
              <a:t>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</a:t>
            </a:r>
          </a:p>
          <a:p>
            <a:pPr lvl="1">
              <a:lnSpc>
                <a:spcPct val="90000"/>
              </a:lnSpc>
            </a:pPr>
            <a:r>
              <a:rPr lang="en-US" noProof="1" smtClean="0"/>
              <a:t>Example: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usp_InsertCustomer(@name)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Conventions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3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/>
              <a:t>Database Modeling with</a:t>
            </a:r>
            <a:r>
              <a:rPr lang="bg-BG" dirty="0"/>
              <a:t> </a:t>
            </a:r>
            <a:r>
              <a:rPr lang="en-US" dirty="0"/>
              <a:t>SQL Server Management Studio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Live Demo</a:t>
            </a:r>
            <a:endParaRPr lang="en-GB" dirty="0"/>
          </a:p>
        </p:txBody>
      </p:sp>
      <p:pic>
        <p:nvPicPr>
          <p:cNvPr id="4" name="Picture 6" descr="http://www.artistsvalley.com/vector/images/vector-database-icons-ai-preview-002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478666" y="1222672"/>
            <a:ext cx="3911406" cy="2607602"/>
          </a:xfrm>
          <a:prstGeom prst="roundRect">
            <a:avLst>
              <a:gd name="adj" fmla="val 2250"/>
            </a:avLst>
          </a:prstGeom>
          <a:noFill/>
        </p:spPr>
      </p:pic>
      <p:pic>
        <p:nvPicPr>
          <p:cNvPr id="5" name="Picture 4" descr="C:\Trash\db-diagram-sql-server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51272" y="855758"/>
            <a:ext cx="3855786" cy="2801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 descr="http://dryicons.com/files/previews/simplistica_preview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260946">
            <a:off x="7995199" y="897106"/>
            <a:ext cx="1618287" cy="1705219"/>
          </a:xfrm>
          <a:prstGeom prst="roundRect">
            <a:avLst>
              <a:gd name="adj" fmla="val 8165"/>
            </a:avLst>
          </a:prstGeom>
          <a:noFill/>
          <a:ln>
            <a:solidFill>
              <a:schemeClr val="accent5">
                <a:lumMod val="75000"/>
              </a:schemeClr>
            </a:solidFill>
          </a:ln>
          <a:effectLst>
            <a:outerShdw blurRad="114300" dist="63500" sx="110000" sy="110000" algn="tl" rotWithShape="0">
              <a:prstClr val="black">
                <a:alpha val="30000"/>
              </a:prstClr>
            </a:outerShdw>
          </a:effec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21000963">
            <a:off x="2505595" y="2885181"/>
            <a:ext cx="7308914" cy="1675524"/>
          </a:xfrm>
          <a:prstGeom prst="roundRect">
            <a:avLst>
              <a:gd name="adj" fmla="val 3676"/>
            </a:avLst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accent5">
                <a:lumMod val="75000"/>
              </a:schemeClr>
            </a:solidFill>
          </a:ln>
          <a:scene3d>
            <a:camera prst="isometricOffAxis2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663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4205103"/>
            <a:ext cx="8938472" cy="1568497"/>
          </a:xfrm>
        </p:spPr>
        <p:txBody>
          <a:bodyPr/>
          <a:lstStyle/>
          <a:p>
            <a:r>
              <a:rPr lang="en-US" dirty="0" smtClean="0"/>
              <a:t>Database Modeling with</a:t>
            </a:r>
            <a:r>
              <a:rPr lang="bg-BG" dirty="0" smtClean="0"/>
              <a:t> </a:t>
            </a:r>
            <a:r>
              <a:rPr lang="en-US" dirty="0" smtClean="0"/>
              <a:t>MySQL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 smtClean="0"/>
              <a:t>Naming Conventions</a:t>
            </a:r>
            <a:endParaRPr lang="en-US" noProof="1" smtClean="0"/>
          </a:p>
        </p:txBody>
      </p:sp>
      <p:pic>
        <p:nvPicPr>
          <p:cNvPr id="36866" name="Picture 2" descr="C:\downloads\Space Art HD Wallpapers\96 Space Art HD Wallpapers 1920x1080\HUBBLE\Nebulae\hs-2007-16-h-large_web[1]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 rot="300846">
            <a:off x="4709446" y="1948446"/>
            <a:ext cx="3127406" cy="2113112"/>
          </a:xfrm>
          <a:prstGeom prst="roundRect">
            <a:avLst>
              <a:gd name="adj" fmla="val 29593"/>
            </a:avLst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</a:ln>
          <a:effectLst>
            <a:softEdge rad="127000"/>
          </a:effectLst>
        </p:spPr>
      </p:pic>
      <p:pic>
        <p:nvPicPr>
          <p:cNvPr id="11268" name="Picture 4" descr="http://www.iconarchive.com/icons/deleket/sleek-xp-basic/256/Document-Write-ico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0885811">
            <a:off x="7120530" y="908334"/>
            <a:ext cx="2408948" cy="2408948"/>
          </a:xfrm>
          <a:prstGeom prst="rect">
            <a:avLst/>
          </a:prstGeom>
          <a:noFill/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</p:pic>
      <p:pic>
        <p:nvPicPr>
          <p:cNvPr id="11269" name="Picture 5" descr="C:\Trash\db-diagram.pn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246702">
            <a:off x="5098497" y="2248666"/>
            <a:ext cx="2590916" cy="1220851"/>
          </a:xfrm>
          <a:prstGeom prst="rect">
            <a:avLst/>
          </a:prstGeom>
          <a:noFill/>
        </p:spPr>
      </p:pic>
      <p:pic>
        <p:nvPicPr>
          <p:cNvPr id="6" name="Picture 5" descr="http://www.thesug.org/mossasaurus/Wiki%20Documents/PivotTable_Data.JPG"/>
          <p:cNvPicPr>
            <a:picLocks noChangeAspect="1" noChangeArrowheads="1"/>
          </p:cNvPicPr>
          <p:nvPr/>
        </p:nvPicPr>
        <p:blipFill>
          <a:blip r:embed="rId5" cstate="screen"/>
          <a:stretch>
            <a:fillRect/>
          </a:stretch>
        </p:blipFill>
        <p:spPr bwMode="auto">
          <a:xfrm rot="314823">
            <a:off x="2602308" y="1039859"/>
            <a:ext cx="2854325" cy="2413539"/>
          </a:xfrm>
          <a:prstGeom prst="roundRect">
            <a:avLst>
              <a:gd name="adj" fmla="val 3624"/>
            </a:avLst>
          </a:prstGeom>
          <a:noFill/>
          <a:ln w="34925">
            <a:solidFill>
              <a:srgbClr val="FFFFFF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  <a:scene3d>
            <a:camera prst="perspectiveFront" fov="2700000">
              <a:rot lat="19086000" lon="19067999" rev="3108000"/>
            </a:camera>
            <a:lightRig rig="threePt" dir="t">
              <a:rot lat="0" lon="0" rev="0"/>
            </a:lightRig>
          </a:scene3d>
          <a:sp3d extrusionH="38100" prstMaterial="clear">
            <a:bevelT w="260350" h="50800" prst="softRound"/>
            <a:bevelB prst="softRound"/>
          </a:sp3d>
        </p:spPr>
      </p:pic>
    </p:spTree>
    <p:extLst>
      <p:ext uri="{BB962C8B-B14F-4D97-AF65-F5344CB8AC3E}">
        <p14:creationId xmlns:p14="http://schemas.microsoft.com/office/powerpoint/2010/main" val="103898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Steps in the database design process: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entities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of the columns in the</a:t>
            </a:r>
            <a:r>
              <a:rPr lang="bg-BG" dirty="0" smtClean="0"/>
              <a:t> </a:t>
            </a:r>
            <a:r>
              <a:rPr lang="en-US" dirty="0" smtClean="0"/>
              <a:t>tables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a</a:t>
            </a:r>
            <a:r>
              <a:rPr lang="bg-BG" dirty="0" smtClean="0"/>
              <a:t> </a:t>
            </a:r>
            <a:r>
              <a:rPr lang="en-US" dirty="0" smtClean="0"/>
              <a:t>primary key for each</a:t>
            </a:r>
            <a:r>
              <a:rPr lang="bg-BG" dirty="0" smtClean="0"/>
              <a:t> </a:t>
            </a:r>
            <a:r>
              <a:rPr lang="en-US" dirty="0" smtClean="0"/>
              <a:t>entity table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Identification and modeling of relationships</a:t>
            </a:r>
            <a:endParaRPr lang="bg-BG" dirty="0" smtClean="0"/>
          </a:p>
          <a:p>
            <a:pPr marL="1163638" lvl="2" indent="-514350">
              <a:lnSpc>
                <a:spcPct val="100000"/>
              </a:lnSpc>
            </a:pPr>
            <a:r>
              <a:rPr lang="en-US" dirty="0" smtClean="0"/>
              <a:t>Multiplicity of relationships</a:t>
            </a:r>
            <a:endParaRPr lang="bg-BG" dirty="0" smtClean="0"/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Defining other constraints</a:t>
            </a:r>
          </a:p>
          <a:p>
            <a:pPr marL="871538" lvl="1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smtClean="0"/>
              <a:t>Filling test data in the tables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</a:t>
            </a:r>
            <a:r>
              <a:rPr lang="bg-BG" dirty="0" smtClean="0"/>
              <a:t> </a:t>
            </a:r>
            <a:r>
              <a:rPr lang="en-US" dirty="0" smtClean="0"/>
              <a:t>Database</a:t>
            </a:r>
            <a:r>
              <a:rPr lang="bg-BG" dirty="0" smtClean="0"/>
              <a:t> </a:t>
            </a:r>
            <a:r>
              <a:rPr lang="en-US" dirty="0" smtClean="0"/>
              <a:t>Design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53549">
            <a:off x="8110831" y="2185474"/>
            <a:ext cx="3931738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2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Tables</a:t>
            </a:r>
          </a:p>
          <a:p>
            <a:pPr lvl="1"/>
            <a:r>
              <a:rPr lang="en-GB" dirty="0" smtClean="0"/>
              <a:t>Each word is lowercase</a:t>
            </a:r>
          </a:p>
          <a:p>
            <a:pPr lvl="1"/>
            <a:r>
              <a:rPr lang="en-GB" dirty="0" smtClean="0"/>
              <a:t>Underscore as delimiter</a:t>
            </a:r>
          </a:p>
          <a:p>
            <a:pPr lvl="1"/>
            <a:r>
              <a:rPr lang="en-GB" dirty="0" smtClean="0"/>
              <a:t>Examples: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students</a:t>
            </a:r>
            <a:r>
              <a:rPr lang="en-GB" dirty="0" smtClean="0"/>
              <a:t>, </a:t>
            </a:r>
            <a:r>
              <a:rPr lang="en-GB" b="1" dirty="0" smtClean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security_user_persmissions</a:t>
            </a:r>
            <a:endParaRPr lang="en-GB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dirty="0" smtClean="0"/>
              <a:t>Columns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 English</a:t>
            </a:r>
            <a:r>
              <a:rPr lang="bg-BG" dirty="0"/>
              <a:t>, singular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/>
              <a:t>Each word is </a:t>
            </a:r>
            <a:r>
              <a:rPr lang="en-US" dirty="0" smtClean="0"/>
              <a:t>lowercase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Examples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first_name</a:t>
            </a:r>
            <a:r>
              <a:rPr lang="en-US" dirty="0" smtClean="0"/>
              <a:t>,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birth</a:t>
            </a:r>
            <a:r>
              <a:rPr lang="en-US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submission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Naming Conventions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40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  <a:p>
            <a:pPr lvl="1"/>
            <a:r>
              <a:rPr lang="en-US" noProof="1"/>
              <a:t>Use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/>
              <a:t>" 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name_of_the_table</a:t>
            </a:r>
            <a:r>
              <a:rPr lang="en-US" noProof="1"/>
              <a:t> + 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_id</a:t>
            </a:r>
            <a:r>
              <a:rPr lang="en-US" noProof="1"/>
              <a:t>"</a:t>
            </a:r>
          </a:p>
          <a:p>
            <a:pPr lvl="1"/>
            <a:r>
              <a:rPr lang="en-US" noProof="1"/>
              <a:t>Example: in the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table the PK column should be be called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or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user_id</a:t>
            </a:r>
            <a:endParaRPr lang="en-GB" dirty="0"/>
          </a:p>
          <a:p>
            <a:r>
              <a:rPr lang="en-GB" dirty="0" smtClean="0"/>
              <a:t>Foreign Key</a:t>
            </a:r>
          </a:p>
          <a:p>
            <a:pPr lvl="1"/>
            <a:r>
              <a:rPr lang="en-US" noProof="1"/>
              <a:t>Use the name of the referenced table </a:t>
            </a:r>
            <a:r>
              <a:rPr lang="en-US" noProof="1"/>
              <a:t>+ </a:t>
            </a:r>
            <a:r>
              <a:rPr lang="en-US" noProof="1" smtClean="0"/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id</a:t>
            </a:r>
            <a:r>
              <a:rPr lang="en-US" noProof="1"/>
              <a:t>"</a:t>
            </a:r>
          </a:p>
          <a:p>
            <a:pPr lvl="1"/>
            <a:r>
              <a:rPr lang="en-US" noProof="1"/>
              <a:t>Example: in </a:t>
            </a:r>
            <a:r>
              <a:rPr lang="en-US" noProof="1"/>
              <a:t>the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users</a:t>
            </a:r>
            <a:r>
              <a:rPr lang="en-US" noProof="1" smtClean="0"/>
              <a:t> </a:t>
            </a:r>
            <a:r>
              <a:rPr lang="en-US" noProof="1"/>
              <a:t>table the foreign key column that references </a:t>
            </a:r>
            <a:r>
              <a:rPr lang="en-US" noProof="1"/>
              <a:t>the </a:t>
            </a:r>
            <a:r>
              <a:rPr lang="en-US" sz="28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roups</a:t>
            </a:r>
            <a:r>
              <a:rPr lang="en-US" noProof="1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table should be </a:t>
            </a:r>
            <a:r>
              <a:rPr lang="en-US" noProof="1"/>
              <a:t>named </a:t>
            </a: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group_id</a:t>
            </a:r>
            <a:endParaRPr lang="en-US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Naming Conventions (2)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9266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Relationship names (constraints)</a:t>
            </a:r>
          </a:p>
          <a:p>
            <a:pPr lvl="1"/>
            <a:r>
              <a:rPr lang="en-GB" dirty="0" smtClean="0"/>
              <a:t>Example: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 smtClean="0"/>
              <a:t>" </a:t>
            </a:r>
            <a:r>
              <a:rPr lang="en-US" dirty="0"/>
              <a:t>+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table1</a:t>
            </a:r>
            <a:r>
              <a:rPr lang="bg-BG" dirty="0"/>
              <a:t> + </a:t>
            </a:r>
            <a:r>
              <a:rPr lang="en-US" dirty="0"/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_</a:t>
            </a:r>
            <a:r>
              <a:rPr lang="en-US" dirty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table2</a:t>
            </a:r>
            <a:endParaRPr lang="en-GB" dirty="0" smtClean="0"/>
          </a:p>
          <a:p>
            <a:r>
              <a:rPr lang="en-GB" dirty="0" smtClean="0"/>
              <a:t>Index names</a:t>
            </a:r>
          </a:p>
          <a:p>
            <a:pPr lvl="1"/>
            <a:r>
              <a:rPr lang="en-GB" dirty="0" smtClean="0"/>
              <a:t>Example: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ix_</a:t>
            </a:r>
            <a:r>
              <a:rPr lang="en-US" dirty="0" smtClean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full_name</a:t>
            </a:r>
            <a:endParaRPr lang="en-GB" dirty="0" smtClean="0"/>
          </a:p>
          <a:p>
            <a:r>
              <a:rPr lang="en-GB" dirty="0" smtClean="0"/>
              <a:t>Unique key names</a:t>
            </a:r>
          </a:p>
          <a:p>
            <a:pPr lvl="1"/>
            <a:r>
              <a:rPr lang="en-GB" dirty="0" smtClean="0"/>
              <a:t>Example: </a:t>
            </a:r>
            <a:r>
              <a:rPr lang="en-US" dirty="0"/>
              <a:t>"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fk_</a:t>
            </a:r>
            <a:r>
              <a:rPr lang="en-US" dirty="0"/>
              <a:t>" +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username</a:t>
            </a:r>
            <a:endParaRPr lang="en-GB" dirty="0" smtClean="0"/>
          </a:p>
          <a:p>
            <a:r>
              <a:rPr lang="en-GB" dirty="0" smtClean="0"/>
              <a:t>Views names</a:t>
            </a:r>
          </a:p>
          <a:p>
            <a:pPr lvl="1"/>
            <a:r>
              <a:rPr lang="en-GB" dirty="0" smtClean="0"/>
              <a:t>Example: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v_</a:t>
            </a:r>
            <a:r>
              <a:rPr lang="en-US" dirty="0" smtClean="0"/>
              <a:t>" </a:t>
            </a:r>
            <a:r>
              <a:rPr lang="en-US" dirty="0"/>
              <a:t>+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viewname</a:t>
            </a:r>
            <a:endParaRPr lang="en-GB" dirty="0" smtClean="0"/>
          </a:p>
          <a:p>
            <a:r>
              <a:rPr lang="en-GB" dirty="0" smtClean="0"/>
              <a:t>Stored procedures names</a:t>
            </a:r>
          </a:p>
          <a:p>
            <a:pPr lvl="1"/>
            <a:r>
              <a:rPr lang="en-GB" dirty="0" smtClean="0"/>
              <a:t>Example: </a:t>
            </a:r>
            <a:r>
              <a:rPr lang="en-US" dirty="0" smtClean="0"/>
              <a:t>"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usp_</a:t>
            </a:r>
            <a:r>
              <a:rPr lang="en-US" dirty="0" smtClean="0"/>
              <a:t>" </a:t>
            </a:r>
            <a:r>
              <a:rPr lang="en-US" dirty="0"/>
              <a:t>+ </a:t>
            </a:r>
            <a:r>
              <a:rPr lang="en-GB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procedurename</a:t>
            </a:r>
            <a:endParaRPr lang="en-GB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MySQL Naming Conventions (3)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65510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body" idx="1"/>
          </p:nvPr>
        </p:nvSpPr>
        <p:spPr>
          <a:xfrm>
            <a:off x="402484" y="5754968"/>
            <a:ext cx="11025928" cy="688256"/>
          </a:xfrm>
        </p:spPr>
        <p:txBody>
          <a:bodyPr/>
          <a:lstStyle/>
          <a:p>
            <a:r>
              <a:rPr lang="en-US" dirty="0" smtClean="0"/>
              <a:t>Creating E/R Diagrams with MySQL Workbench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813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201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MySQL </a:t>
            </a:r>
            <a:r>
              <a:rPr lang="en-US" dirty="0" smtClean="0"/>
              <a:t>Workbench supports database schema design (E/R diagrams)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reverse engineer</a:t>
            </a:r>
            <a:r>
              <a:rPr lang="en-US" dirty="0" smtClean="0"/>
              <a:t> an existing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forward engineer</a:t>
            </a:r>
            <a:r>
              <a:rPr lang="en-US" dirty="0" smtClean="0"/>
              <a:t> the diagram into SQL script / existing / new database</a:t>
            </a:r>
          </a:p>
          <a:p>
            <a:pPr lvl="1"/>
            <a:r>
              <a:rPr lang="en-US" dirty="0" smtClean="0"/>
              <a:t>Can 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synchronize schema changes </a:t>
            </a:r>
            <a:r>
              <a:rPr lang="en-US" dirty="0" smtClean="0"/>
              <a:t>with existing database</a:t>
            </a:r>
          </a:p>
          <a:p>
            <a:pPr lvl="1"/>
            <a:r>
              <a:rPr lang="en-US" dirty="0"/>
              <a:t>User-unfriendly UI but  better than nothing</a:t>
            </a:r>
          </a:p>
          <a:p>
            <a:pPr lvl="2"/>
            <a:r>
              <a:rPr lang="en-US" dirty="0" smtClean="0"/>
              <a:t>Edit tables, relationships, indices, triggers, …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E/R Diagrams in MySQL Workbench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08680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132012" y="5036892"/>
            <a:ext cx="7924800" cy="830508"/>
          </a:xfrm>
        </p:spPr>
        <p:txBody>
          <a:bodyPr/>
          <a:lstStyle/>
          <a:p>
            <a:r>
              <a:rPr lang="en-US" dirty="0"/>
              <a:t>Data Modeling in </a:t>
            </a:r>
            <a:r>
              <a:rPr lang="en-US" dirty="0" smtClean="0"/>
              <a:t>MySQL</a:t>
            </a:r>
            <a:endParaRPr lang="bg-BG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132012" y="5907880"/>
            <a:ext cx="7924800" cy="719034"/>
          </a:xfrm>
        </p:spPr>
        <p:txBody>
          <a:bodyPr/>
          <a:lstStyle/>
          <a:p>
            <a:r>
              <a:rPr lang="en-US" dirty="0" smtClean="0"/>
              <a:t>Live Demo</a:t>
            </a:r>
            <a:endParaRPr lang="bg-BG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98813" y="929784"/>
            <a:ext cx="5791200" cy="3878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624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90412" y="1151121"/>
            <a:ext cx="11804821" cy="5570355"/>
          </a:xfrm>
        </p:spPr>
        <p:txBody>
          <a:bodyPr>
            <a:no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Modeling – Principles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Types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Databases in SQL Server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Tables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Defining a Primary Key and Identity Columns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Creating Relationships between the Tables</a:t>
            </a:r>
          </a:p>
          <a:p>
            <a:pPr marL="761946" lvl="1" indent="-457200">
              <a:lnSpc>
                <a:spcPct val="100000"/>
              </a:lnSpc>
            </a:pPr>
            <a:r>
              <a:rPr lang="en-US" sz="3000" dirty="0"/>
              <a:t>One-to-many, Many-to-many, One-to-one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Naming Conventions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Data Modeling in MySQL </a:t>
            </a:r>
            <a:r>
              <a:rPr lang="en-US" sz="3200" dirty="0" smtClean="0"/>
              <a:t>Workbench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pic>
        <p:nvPicPr>
          <p:cNvPr id="11" name="Picture 4" descr="D:\_WORK PROJECTS\Nakov\Presentation Slides Design\Question Summary Slide\Store\minions summary copy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811" y="1535238"/>
            <a:ext cx="2438400" cy="2438400"/>
          </a:xfrm>
          <a:prstGeom prst="rect">
            <a:avLst/>
          </a:prstGeom>
          <a:noFill/>
        </p:spPr>
      </p:pic>
      <p:grpSp>
        <p:nvGrpSpPr>
          <p:cNvPr id="7" name="Group 6"/>
          <p:cNvGrpSpPr/>
          <p:nvPr/>
        </p:nvGrpSpPr>
        <p:grpSpPr>
          <a:xfrm>
            <a:off x="8309225" y="4572000"/>
            <a:ext cx="3081986" cy="1628125"/>
            <a:chOff x="998778" y="2709000"/>
            <a:chExt cx="7687634" cy="3510730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4" cstate="screen"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8778" y="2709000"/>
              <a:ext cx="7687634" cy="3510730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" name="TextBox 9"/>
            <p:cNvSpPr txBox="1"/>
            <p:nvPr/>
          </p:nvSpPr>
          <p:spPr>
            <a:xfrm rot="21361232">
              <a:off x="1603866" y="3732944"/>
              <a:ext cx="6576452" cy="1327851"/>
            </a:xfrm>
            <a:prstGeom prst="rect">
              <a:avLst/>
            </a:prstGeom>
            <a:noFill/>
          </p:spPr>
          <p:txBody>
            <a:bodyPr wrap="none" rtlCol="0">
              <a:prstTxWarp prst="textCascadeUp">
                <a:avLst/>
              </a:prstTxWarp>
              <a:spAutoFit/>
            </a:bodyPr>
            <a:lstStyle/>
            <a:p>
              <a:r>
                <a:rPr lang="en-US" sz="10700" b="1" dirty="0" smtClean="0">
                  <a:ln w="3175">
                    <a:solidFill>
                      <a:srgbClr val="FFFFFF">
                        <a:alpha val="50000"/>
                      </a:srgbClr>
                    </a:solidFill>
                    <a:prstDash val="solid"/>
                  </a:ln>
                  <a:solidFill>
                    <a:schemeClr val="accent1">
                      <a:lumMod val="40000"/>
                      <a:lumOff val="60000"/>
                      <a:alpha val="49804"/>
                    </a:schemeClr>
                  </a:solidFill>
                  <a:effectLst>
                    <a:outerShdw blurRad="88900" sx="102000" sy="102000" algn="ctr" rotWithShape="0">
                      <a:prstClr val="black"/>
                    </a:outerShdw>
                  </a:effectLst>
                </a:rPr>
                <a:t>Databases</a:t>
              </a:r>
              <a:endParaRPr lang="en-US" sz="10700" b="1" dirty="0">
                <a:ln w="3175">
                  <a:solidFill>
                    <a:srgbClr val="FFFFFF">
                      <a:alpha val="50000"/>
                    </a:srgbClr>
                  </a:solidFill>
                  <a:prstDash val="solid"/>
                </a:ln>
                <a:solidFill>
                  <a:schemeClr val="accent1">
                    <a:lumMod val="40000"/>
                    <a:lumOff val="60000"/>
                    <a:alpha val="49804"/>
                  </a:schemeClr>
                </a:solidFill>
                <a:effectLst>
                  <a:outerShdw blurRad="88900" sx="102000" sy="102000" algn="ctr" rotWithShape="0">
                    <a:prstClr val="black"/>
                  </a:outerShdw>
                </a:effectLst>
              </a:endParaRPr>
            </a:p>
          </p:txBody>
        </p:sp>
      </p:grpSp>
      <p:pic>
        <p:nvPicPr>
          <p:cNvPr id="9" name="Picture 2" descr="db, status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8569" y="1239025"/>
            <a:ext cx="1535088" cy="1515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8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>
                <a:hlinkClick r:id="rId3"/>
              </a:rPr>
              <a:t>https://softuni.bg/courses/databases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8815" y="117000"/>
            <a:ext cx="9531686" cy="797400"/>
          </a:xfrm>
        </p:spPr>
        <p:txBody>
          <a:bodyPr>
            <a:normAutofit/>
          </a:bodyPr>
          <a:lstStyle/>
          <a:p>
            <a:r>
              <a:rPr lang="en-US" dirty="0" smtClean="0"/>
              <a:t>Databases</a:t>
            </a:r>
            <a:endParaRPr lang="en-US" dirty="0"/>
          </a:p>
        </p:txBody>
      </p:sp>
      <p:pic>
        <p:nvPicPr>
          <p:cNvPr id="4" name="Picture 3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0297" y="1424940"/>
            <a:ext cx="2203729" cy="784654"/>
          </a:xfrm>
          <a:prstGeom prst="roundRect">
            <a:avLst>
              <a:gd name="adj" fmla="val 3159"/>
            </a:avLst>
          </a:prstGeom>
          <a:effectLst>
            <a:outerShdw blurRad="50800" dist="50800" dir="5400000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hlinkClick r:id="rId6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1424940"/>
            <a:ext cx="1710402" cy="784860"/>
          </a:xfrm>
          <a:prstGeom prst="roundRect">
            <a:avLst>
              <a:gd name="adj" fmla="val 3159"/>
            </a:avLst>
          </a:prstGeom>
        </p:spPr>
      </p:pic>
      <p:pic>
        <p:nvPicPr>
          <p:cNvPr id="6" name="Picture 5">
            <a:hlinkClick r:id="rId8"/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052" y="1424940"/>
            <a:ext cx="2372207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7" name="Picture 6">
            <a:hlinkClick r:id="rId10"/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61" y="1424940"/>
            <a:ext cx="1991815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8" name="Picture 7">
            <a:hlinkClick r:id="rId12"/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0064" y="1424940"/>
            <a:ext cx="2043459" cy="784654"/>
          </a:xfrm>
          <a:prstGeom prst="roundRect">
            <a:avLst>
              <a:gd name="adj" fmla="val 3159"/>
            </a:avLst>
          </a:prstGeom>
        </p:spPr>
      </p:pic>
      <p:pic>
        <p:nvPicPr>
          <p:cNvPr id="9" name="Picture 8">
            <a:hlinkClick r:id="rId14"/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5676828"/>
            <a:ext cx="2856368" cy="723768"/>
          </a:xfrm>
          <a:prstGeom prst="roundRect">
            <a:avLst>
              <a:gd name="adj" fmla="val 3159"/>
            </a:avLst>
          </a:prstGeom>
        </p:spPr>
      </p:pic>
      <p:pic>
        <p:nvPicPr>
          <p:cNvPr id="10" name="Picture 9">
            <a:hlinkClick r:id="rId16"/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388" y="5754396"/>
            <a:ext cx="2947601" cy="568632"/>
          </a:xfrm>
          <a:prstGeom prst="roundRect">
            <a:avLst>
              <a:gd name="adj" fmla="val 3159"/>
            </a:avLst>
          </a:prstGeom>
        </p:spPr>
      </p:pic>
    </p:spTree>
    <p:extLst>
      <p:ext uri="{BB962C8B-B14F-4D97-AF65-F5344CB8AC3E}">
        <p14:creationId xmlns:p14="http://schemas.microsoft.com/office/powerpoint/2010/main" val="193789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License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13" y="1151121"/>
            <a:ext cx="11804822" cy="1796243"/>
          </a:xfrm>
        </p:spPr>
        <p:txBody>
          <a:bodyPr>
            <a:normAutofit/>
          </a:bodyPr>
          <a:lstStyle/>
          <a:p>
            <a:r>
              <a:rPr lang="en-US" dirty="0"/>
              <a:t>This </a:t>
            </a:r>
            <a:r>
              <a:rPr lang="en-US" dirty="0" smtClean="0"/>
              <a:t>course (slides, examples, demos, videos, homework, etc.)</a:t>
            </a:r>
            <a:br>
              <a:rPr lang="en-US" dirty="0" smtClean="0"/>
            </a:br>
            <a:r>
              <a:rPr lang="en-US" dirty="0" smtClean="0"/>
              <a:t>is </a:t>
            </a:r>
            <a:r>
              <a:rPr lang="en-US" dirty="0"/>
              <a:t>licensed </a:t>
            </a:r>
            <a:r>
              <a:rPr lang="en-US" dirty="0" smtClean="0"/>
              <a:t>under </a:t>
            </a:r>
            <a:r>
              <a:rPr lang="en-US" dirty="0"/>
              <a:t>the 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 smtClean="0">
                <a:hlinkClick r:id="rId3"/>
              </a:rPr>
              <a:t>Attribution-NonCommercial-ShareAlike</a:t>
            </a:r>
            <a:r>
              <a:rPr lang="en-US" dirty="0" smtClean="0">
                <a:hlinkClick r:id="rId3"/>
              </a:rPr>
              <a:t> </a:t>
            </a:r>
            <a:r>
              <a:rPr lang="en-US" dirty="0">
                <a:hlinkClick r:id="rId3"/>
              </a:rPr>
              <a:t>4.0 International</a:t>
            </a:r>
            <a:r>
              <a:rPr lang="en-US" dirty="0"/>
              <a:t>" </a:t>
            </a:r>
            <a:r>
              <a:rPr lang="en-US" dirty="0" smtClean="0"/>
              <a:t>license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48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37" y="3281192"/>
            <a:ext cx="3170776" cy="1109380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idx="4294967295"/>
          </p:nvPr>
        </p:nvSpPr>
        <p:spPr>
          <a:xfrm>
            <a:off x="188815" y="4724400"/>
            <a:ext cx="11804822" cy="1997079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sz="2400" dirty="0" smtClean="0"/>
              <a:t>Attribution: this work may contain portions from</a:t>
            </a:r>
          </a:p>
          <a:p>
            <a:pPr lvl="1"/>
            <a:r>
              <a:rPr lang="en-US" sz="2000" dirty="0" smtClean="0"/>
              <a:t>"</a:t>
            </a:r>
            <a:r>
              <a:rPr lang="en-US" sz="2000" dirty="0" smtClean="0">
                <a:hlinkClick r:id="rId5"/>
              </a:rPr>
              <a:t>Databases</a:t>
            </a:r>
            <a:r>
              <a:rPr lang="en-US" sz="2000" dirty="0" smtClean="0"/>
              <a:t>" </a:t>
            </a:r>
            <a:r>
              <a:rPr lang="en-US" sz="2000" dirty="0"/>
              <a:t>course by </a:t>
            </a:r>
            <a:r>
              <a:rPr lang="en-US" sz="2000" noProof="1"/>
              <a:t>Telerik Academy</a:t>
            </a:r>
            <a:r>
              <a:rPr lang="en-US" sz="2000" dirty="0"/>
              <a:t> under </a:t>
            </a:r>
            <a:r>
              <a:rPr lang="en-US" sz="2000" dirty="0">
                <a:hlinkClick r:id="rId6"/>
              </a:rPr>
              <a:t>CC-BY-NC-SA</a:t>
            </a:r>
            <a:r>
              <a:rPr lang="en-US" sz="2000" dirty="0"/>
              <a:t> license</a:t>
            </a:r>
          </a:p>
        </p:txBody>
      </p:sp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59899" y="103056"/>
            <a:ext cx="9074150" cy="936625"/>
          </a:xfrm>
        </p:spPr>
        <p:txBody>
          <a:bodyPr>
            <a:normAutofit/>
          </a:bodyPr>
          <a:lstStyle/>
          <a:p>
            <a:r>
              <a:rPr lang="en-US" dirty="0"/>
              <a:t>Free Trainings @ Software University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259899" y="1039681"/>
            <a:ext cx="9434513" cy="56393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 smtClean="0"/>
              <a:t>Software University Foundation – </a:t>
            </a:r>
            <a:r>
              <a:rPr lang="en-US" sz="3200" noProof="1" smtClean="0">
                <a:hlinkClick r:id="rId3"/>
              </a:rPr>
              <a:t>softuni.org</a:t>
            </a:r>
            <a:endParaRPr lang="en-US" sz="3200" noProof="1" smtClean="0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900" noProof="1">
                <a:hlinkClick r:id="rId4"/>
              </a:rPr>
              <a:t>softuni.bg</a:t>
            </a:r>
            <a:r>
              <a:rPr lang="en-US" sz="2900" noProof="1"/>
              <a:t> </a:t>
            </a:r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University </a:t>
            </a:r>
            <a:r>
              <a:rPr lang="en-US" dirty="0"/>
              <a:t>@ </a:t>
            </a:r>
            <a:r>
              <a:rPr lang="en-US" dirty="0" smtClean="0"/>
              <a:t>Facebook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5"/>
              </a:rPr>
              <a:t>facebook.com/SoftwareUniversity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dirty="0" smtClean="0"/>
              <a:t>Software </a:t>
            </a:r>
            <a:r>
              <a:rPr lang="en-US" dirty="0"/>
              <a:t>University @ </a:t>
            </a:r>
            <a:r>
              <a:rPr lang="en-US" dirty="0" smtClean="0"/>
              <a:t>YouTube</a:t>
            </a:r>
          </a:p>
          <a:p>
            <a:pPr lvl="1">
              <a:lnSpc>
                <a:spcPct val="100000"/>
              </a:lnSpc>
              <a:tabLst>
                <a:tab pos="282575" algn="l"/>
              </a:tabLst>
            </a:pPr>
            <a:r>
              <a:rPr lang="en-US" sz="2900" noProof="1">
                <a:hlinkClick r:id="rId6"/>
              </a:rPr>
              <a:t>youtube.com/SoftwareUniversity</a:t>
            </a:r>
            <a:endParaRPr lang="en-US" sz="2900" noProof="1"/>
          </a:p>
          <a:p>
            <a:pPr marL="304747" lvl="1" indent="-304747">
              <a:lnSpc>
                <a:spcPct val="100000"/>
              </a:lnSpc>
              <a:buClr>
                <a:srgbClr val="F2B254"/>
              </a:buClr>
              <a:buSzPct val="100000"/>
              <a:tabLst>
                <a:tab pos="282575" algn="l"/>
              </a:tabLst>
            </a:pPr>
            <a:r>
              <a:rPr lang="en-US" noProof="1" smtClean="0"/>
              <a:t>Software University Forums – </a:t>
            </a:r>
            <a:r>
              <a:rPr lang="en-US" dirty="0">
                <a:hlinkClick r:id="rId7"/>
              </a:rPr>
              <a:t>forum.softuni.bg</a:t>
            </a:r>
            <a:endParaRPr lang="en-US" noProof="1"/>
          </a:p>
        </p:txBody>
      </p:sp>
      <p:pic>
        <p:nvPicPr>
          <p:cNvPr id="9" name="Picture 8" title="Software University">
            <a:hlinkClick r:id="rId4" tooltip="Software University"/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9438" y="1594686"/>
            <a:ext cx="1834974" cy="1570200"/>
          </a:xfrm>
          <a:prstGeom prst="rect">
            <a:avLst/>
          </a:prstGeom>
          <a:ln w="12700">
            <a:solidFill>
              <a:srgbClr val="55438F">
                <a:alpha val="70000"/>
              </a:srgbClr>
            </a:solidFill>
          </a:ln>
        </p:spPr>
      </p:pic>
      <p:pic>
        <p:nvPicPr>
          <p:cNvPr id="10" name="Picture 9" title="Software University Foundation">
            <a:hlinkClick r:id="rId3" tooltip="Software University Foundation"/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59" t="-15226" r="-5359" b="-15226"/>
          <a:stretch/>
        </p:blipFill>
        <p:spPr>
          <a:xfrm>
            <a:off x="9457098" y="466964"/>
            <a:ext cx="2269870" cy="874916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40000"/>
              </a:schemeClr>
            </a:solidFill>
          </a:ln>
        </p:spPr>
      </p:pic>
      <p:pic>
        <p:nvPicPr>
          <p:cNvPr id="11" name="Picture 4" title="Software University @ Facebook">
            <a:hlinkClick r:id="rId10" tooltip="Software University @ Facebook"/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075536" y="3385124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title="Software University Videos @ YouTube">
            <a:hlinkClick r:id="rId6" tooltip="Software University YouTube Video Channel"/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6544" y="4589658"/>
            <a:ext cx="1837868" cy="675261"/>
          </a:xfrm>
          <a:prstGeom prst="rect">
            <a:avLst/>
          </a:prstGeom>
          <a:ln w="25400">
            <a:solidFill>
              <a:schemeClr val="bg1">
                <a:lumMod val="50000"/>
                <a:lumOff val="50000"/>
                <a:alpha val="2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title="Software University - Forum">
            <a:hlinkClick r:id="rId7" tooltip="Software University Discussion Forum"/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334" y="5540172"/>
            <a:ext cx="970156" cy="96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Entity tables represent objects from the real world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Most often they are nouns in the specification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buFontTx/>
              <a:buNone/>
            </a:pPr>
            <a:endParaRPr lang="bg-BG" dirty="0" smtClean="0"/>
          </a:p>
          <a:p>
            <a:pPr lvl="1">
              <a:lnSpc>
                <a:spcPct val="100000"/>
              </a:lnSpc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2400"/>
              </a:spcBef>
            </a:pPr>
            <a:r>
              <a:rPr lang="en-US" dirty="0" smtClean="0"/>
              <a:t>Entities</a:t>
            </a:r>
            <a:r>
              <a:rPr lang="bg-BG" dirty="0" smtClean="0"/>
              <a:t>: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Student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Course</a:t>
            </a:r>
            <a:r>
              <a:rPr lang="bg-BG" dirty="0" smtClean="0"/>
              <a:t>, </a:t>
            </a:r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Town</a:t>
            </a:r>
            <a:endParaRPr lang="bg-BG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</a:t>
            </a:r>
            <a:r>
              <a:rPr lang="bg-BG" dirty="0" smtClean="0"/>
              <a:t> </a:t>
            </a:r>
            <a:r>
              <a:rPr lang="en-US" dirty="0" smtClean="0"/>
              <a:t>Entities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32012" y="31415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990090" y="3580632"/>
            <a:ext cx="12755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456612" y="3584090"/>
            <a:ext cx="1086678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12735" y="3928646"/>
            <a:ext cx="81169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10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http://www.iconspedia.com/uploads/1160917852.png"/>
          <p:cNvPicPr>
            <a:picLocks noChangeAspect="1" noChangeArrowheads="1"/>
          </p:cNvPicPr>
          <p:nvPr/>
        </p:nvPicPr>
        <p:blipFill>
          <a:blip r:embed="rId2" cstate="screen">
            <a:lum bright="-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890928">
            <a:off x="9668198" y="4063680"/>
            <a:ext cx="1524000" cy="1524000"/>
          </a:xfrm>
          <a:prstGeom prst="rect">
            <a:avLst/>
          </a:prstGeom>
          <a:noFill/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in the tables are characteristics of the entities</a:t>
            </a:r>
            <a:endParaRPr lang="bg-BG" dirty="0" smtClean="0"/>
          </a:p>
          <a:p>
            <a:pPr lvl="1"/>
            <a:r>
              <a:rPr lang="en-US" dirty="0" smtClean="0"/>
              <a:t>They have name and type</a:t>
            </a:r>
            <a:endParaRPr lang="bg-BG" dirty="0" smtClean="0"/>
          </a:p>
          <a:p>
            <a:r>
              <a:rPr lang="en-US" dirty="0" smtClean="0"/>
              <a:t>For example students have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Name</a:t>
            </a:r>
            <a:r>
              <a:rPr lang="bg-BG" dirty="0" smtClean="0"/>
              <a:t> (</a:t>
            </a:r>
            <a:r>
              <a:rPr lang="en-US" dirty="0" smtClean="0"/>
              <a:t>text</a:t>
            </a:r>
            <a:r>
              <a:rPr lang="bg-BG" dirty="0" smtClean="0"/>
              <a:t>)</a:t>
            </a:r>
          </a:p>
          <a:p>
            <a:pPr lvl="1"/>
            <a:r>
              <a:rPr lang="en-US" b="1" dirty="0" smtClean="0">
                <a:solidFill>
                  <a:schemeClr val="tx2">
                    <a:lumMod val="75000"/>
                  </a:schemeClr>
                </a:solidFill>
              </a:rPr>
              <a:t>Faculty number</a:t>
            </a:r>
            <a:r>
              <a:rPr lang="bg-BG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number</a:t>
            </a:r>
            <a:r>
              <a:rPr lang="bg-BG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Photo</a:t>
            </a:r>
            <a:r>
              <a:rPr lang="bg-BG" dirty="0" smtClean="0"/>
              <a:t> (</a:t>
            </a:r>
            <a:r>
              <a:rPr lang="en-US" dirty="0" smtClean="0"/>
              <a:t>binary block</a:t>
            </a:r>
            <a:r>
              <a:rPr lang="bg-BG" dirty="0" smtClean="0"/>
              <a:t>)</a:t>
            </a:r>
          </a:p>
          <a:p>
            <a:pPr lvl="1"/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Date of enlistment</a:t>
            </a:r>
            <a:r>
              <a:rPr lang="bg-BG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/>
              <a:t>(</a:t>
            </a:r>
            <a:r>
              <a:rPr lang="en-US" dirty="0" smtClean="0"/>
              <a:t>date</a:t>
            </a:r>
            <a:r>
              <a:rPr lang="bg-BG" dirty="0" smtClean="0"/>
              <a:t>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Columns</a:t>
            </a:r>
            <a:endParaRPr lang="en-US" dirty="0"/>
          </a:p>
        </p:txBody>
      </p:sp>
      <p:pic>
        <p:nvPicPr>
          <p:cNvPr id="40963" name="Picture 3" descr="C:\Trash\db-diagram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 rot="17041189">
            <a:off x="6930389" y="2742656"/>
            <a:ext cx="4706594" cy="2571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02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Columns are clarifications for the entities in the text of the specification</a:t>
            </a:r>
            <a:r>
              <a:rPr lang="bg-BG" dirty="0" smtClean="0"/>
              <a:t>, </a:t>
            </a:r>
            <a:r>
              <a:rPr lang="en-US" dirty="0" smtClean="0"/>
              <a:t>for example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bg-BG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Students have the following characteristics</a:t>
            </a:r>
            <a:r>
              <a:rPr lang="bg-BG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Name</a:t>
            </a:r>
            <a:r>
              <a:rPr lang="bg-BG" dirty="0" smtClean="0"/>
              <a:t>, </a:t>
            </a:r>
            <a:r>
              <a:rPr lang="en-US" dirty="0" smtClean="0"/>
              <a:t>faculty number</a:t>
            </a:r>
            <a:r>
              <a:rPr lang="bg-BG" dirty="0" smtClean="0"/>
              <a:t>, </a:t>
            </a:r>
            <a:r>
              <a:rPr lang="en-US" dirty="0" smtClean="0"/>
              <a:t>photo</a:t>
            </a:r>
            <a:r>
              <a:rPr lang="bg-BG" dirty="0" smtClean="0"/>
              <a:t>, </a:t>
            </a:r>
            <a:r>
              <a:rPr lang="en-US" dirty="0" smtClean="0"/>
              <a:t>date of enlistment and a list of courses they visit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the Columns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455704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are trained in various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and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400908" y="3943260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245734" y="3943260"/>
            <a:ext cx="209715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495290" y="3939948"/>
            <a:ext cx="81832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7866891" y="3936011"/>
            <a:ext cx="712305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2838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Always define an additional column for the 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Don't use an existing column</a:t>
            </a:r>
            <a:r>
              <a:rPr lang="bg-BG" dirty="0" smtClean="0"/>
              <a:t> (</a:t>
            </a:r>
            <a:r>
              <a:rPr lang="en-US" dirty="0" smtClean="0"/>
              <a:t>for example</a:t>
            </a:r>
            <a:r>
              <a:rPr lang="bg-BG" dirty="0" smtClean="0"/>
              <a:t> </a:t>
            </a:r>
            <a:r>
              <a:rPr lang="en-US" dirty="0" smtClean="0"/>
              <a:t>SSN</a:t>
            </a:r>
            <a:r>
              <a:rPr lang="bg-BG" dirty="0" smtClean="0"/>
              <a:t>)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an integer number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Must be declared as a</a:t>
            </a:r>
            <a:r>
              <a:rPr lang="bg-BG" dirty="0" smtClean="0"/>
              <a:t> </a:t>
            </a:r>
            <a:r>
              <a:rPr lang="en-US" dirty="0" smtClean="0"/>
              <a:t>primary key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Use</a:t>
            </a:r>
            <a:r>
              <a:rPr lang="bg-BG" dirty="0" smtClean="0"/>
              <a:t> </a:t>
            </a:r>
            <a:r>
              <a:rPr lang="en-US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identity</a:t>
            </a:r>
            <a:r>
              <a:rPr lang="en-US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/>
              <a:t>to implement auto-increment</a:t>
            </a:r>
            <a:endParaRPr lang="bg-BG" dirty="0" smtClean="0"/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Put the primary key as a first column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Exceptions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US" dirty="0" smtClean="0"/>
              <a:t>Entities that have well known ID, e.g. countries (BG, DE, US) and currencies (USD, EUR, BGN)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Primary Key</a:t>
            </a:r>
            <a:r>
              <a:rPr lang="bg-BG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0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Relationships are dependencies between the entities</a:t>
            </a:r>
            <a:r>
              <a:rPr lang="bg-BG" dirty="0" smtClean="0"/>
              <a:t>: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None/>
            </a:pPr>
            <a:endParaRPr lang="bg-BG" dirty="0" smtClean="0"/>
          </a:p>
          <a:p>
            <a:pPr lvl="1">
              <a:spcBef>
                <a:spcPts val="3000"/>
              </a:spcBef>
            </a:pPr>
            <a:r>
              <a:rPr lang="bg-BG" dirty="0" smtClean="0"/>
              <a:t>"</a:t>
            </a:r>
            <a:r>
              <a:rPr lang="en-US" dirty="0" smtClean="0"/>
              <a:t>Students are trained in courses</a:t>
            </a:r>
            <a:r>
              <a:rPr lang="bg-BG" dirty="0" smtClean="0"/>
              <a:t>"</a:t>
            </a:r>
            <a:r>
              <a:rPr lang="en-US" dirty="0" smtClean="0"/>
              <a:t> – many-to-many relationship</a:t>
            </a:r>
          </a:p>
          <a:p>
            <a:pPr lvl="1"/>
            <a:r>
              <a:rPr lang="bg-BG" dirty="0" smtClean="0"/>
              <a:t>"</a:t>
            </a:r>
            <a:r>
              <a:rPr lang="en-US" dirty="0" smtClean="0"/>
              <a:t>Courses are held in towns</a:t>
            </a:r>
            <a:r>
              <a:rPr lang="bg-BG" dirty="0" smtClean="0"/>
              <a:t>" – </a:t>
            </a:r>
            <a:r>
              <a:rPr lang="en-US" dirty="0" smtClean="0"/>
              <a:t>many-to-one (or many-to-many) relationship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Identification of Relationships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2012" y="2057400"/>
            <a:ext cx="7848600" cy="18876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We need to develop a system that stores information about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students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which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trained in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various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The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courses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accent5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are held in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different </a:t>
            </a:r>
            <a:r>
              <a:rPr lang="en-US" sz="2000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towns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When registering a new student the following information is entered: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name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faculty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number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, </a:t>
            </a:r>
            <a:r>
              <a:rPr lang="en-US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photo and date</a:t>
            </a:r>
            <a:r>
              <a:rPr lang="ru-RU" sz="2000" b="1" noProof="1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  <a:sym typeface="Wingdings" pitchFamily="2" charset="2"/>
              </a:rPr>
              <a:t>.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990090" y="2484783"/>
            <a:ext cx="1225826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226396" y="2484783"/>
            <a:ext cx="21037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8449987" y="2484783"/>
            <a:ext cx="1113183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711797" y="2839278"/>
            <a:ext cx="108667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854796" y="2839278"/>
            <a:ext cx="1630017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902796" y="2839278"/>
            <a:ext cx="851452" cy="3385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ru-RU" sz="1600" b="1" noProof="1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190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0</TotalTime>
  <Words>1886</Words>
  <Application>Microsoft Office PowerPoint</Application>
  <PresentationFormat>Custom</PresentationFormat>
  <Paragraphs>327</Paragraphs>
  <Slides>49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Consolas</vt:lpstr>
      <vt:lpstr>Courier New</vt:lpstr>
      <vt:lpstr>Wingdings</vt:lpstr>
      <vt:lpstr>Wingdings 2</vt:lpstr>
      <vt:lpstr>SoftUni 16x9</vt:lpstr>
      <vt:lpstr>Data Modeling</vt:lpstr>
      <vt:lpstr>Table of Contents</vt:lpstr>
      <vt:lpstr>Relational Data Modeling</vt:lpstr>
      <vt:lpstr>Steps in Database Design</vt:lpstr>
      <vt:lpstr>Identification of Entities</vt:lpstr>
      <vt:lpstr>Identification of Columns</vt:lpstr>
      <vt:lpstr>Identification of the Columns</vt:lpstr>
      <vt:lpstr>How to Choose a Primary Key?</vt:lpstr>
      <vt:lpstr>Identification of Relationships</vt:lpstr>
      <vt:lpstr>Data Types in SQL Server 2012</vt:lpstr>
      <vt:lpstr>Data Types in SQL Server</vt:lpstr>
      <vt:lpstr>Data Types in SQL Server (2)</vt:lpstr>
      <vt:lpstr>Data Types in SQL Server (3)</vt:lpstr>
      <vt:lpstr>Data Types in SQL Server (4)</vt:lpstr>
      <vt:lpstr>Database Modeling with SQL Server Management Studio</vt:lpstr>
      <vt:lpstr>Connecting to SQL Server</vt:lpstr>
      <vt:lpstr>Working with Object Explorer</vt:lpstr>
      <vt:lpstr>Creating a New Database</vt:lpstr>
      <vt:lpstr>Creating a New Database (2)</vt:lpstr>
      <vt:lpstr>Database Modeling with SQL Server Management Studio</vt:lpstr>
      <vt:lpstr>Creating an E/R diagram</vt:lpstr>
      <vt:lpstr>Database Modeling with SQL Server Management Studio</vt:lpstr>
      <vt:lpstr>Creating Tables</vt:lpstr>
      <vt:lpstr>Creating Tables (2)</vt:lpstr>
      <vt:lpstr>Creating Tables (3)</vt:lpstr>
      <vt:lpstr>Creating Tables (4)</vt:lpstr>
      <vt:lpstr>Creating Tables (5)</vt:lpstr>
      <vt:lpstr>Creating Tables (6)</vt:lpstr>
      <vt:lpstr>Creating Tables (7)</vt:lpstr>
      <vt:lpstr>Database Modeling with SQL Server Management Studio</vt:lpstr>
      <vt:lpstr>Creating Relationships</vt:lpstr>
      <vt:lpstr>Self-Relationships</vt:lpstr>
      <vt:lpstr>Database Modeling with SQL Server Management Studio</vt:lpstr>
      <vt:lpstr>Naming Conventions</vt:lpstr>
      <vt:lpstr>Naming Conventions (2)</vt:lpstr>
      <vt:lpstr>Naming Conventions (3)</vt:lpstr>
      <vt:lpstr>Naming Conventions (4)</vt:lpstr>
      <vt:lpstr>Database Modeling with SQL Server Management Studio</vt:lpstr>
      <vt:lpstr>Database Modeling with MySQL</vt:lpstr>
      <vt:lpstr>MySQL Naming Conventions</vt:lpstr>
      <vt:lpstr>MySQL Naming Conventions (2)</vt:lpstr>
      <vt:lpstr>MySQL Naming Conventions (3)</vt:lpstr>
      <vt:lpstr>Data Modeling in MySQL</vt:lpstr>
      <vt:lpstr>E/R Diagrams in MySQL Workbench</vt:lpstr>
      <vt:lpstr>Data Modeling in MySQL</vt:lpstr>
      <vt:lpstr>Summary</vt:lpstr>
      <vt:lpstr>Databases</vt:lpstr>
      <vt:lpstr>License</vt:lpstr>
      <vt:lpstr>Free Trainings @ Software University</vt:lpstr>
    </vt:vector>
  </TitlesOfParts>
  <Manager/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Modeling and ER Diagrams</dc:title>
  <dc:subject>Software Development Course</dc:subject>
  <dc:creator/>
  <cp:keywords>Databases, SQL, programming, SoftUni, Software University, programming, software development, software engineering, course, data modeling, ER Diagrams</cp:keywords>
  <dc:description>Software University Foundation - http://softuni.org</dc:description>
  <cp:lastModifiedBy/>
  <cp:revision>1</cp:revision>
  <dcterms:created xsi:type="dcterms:W3CDTF">2014-01-02T17:00:34Z</dcterms:created>
  <dcterms:modified xsi:type="dcterms:W3CDTF">2015-07-02T12:31:36Z</dcterms:modified>
  <cp:category>Databases, SQL, programming, SoftUni, Software University, programming, software development, software engineering, course, data modeling, ER Diagrams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