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65"/>
  </p:notesMasterIdLst>
  <p:handoutMasterIdLst>
    <p:handoutMasterId r:id="rId66"/>
  </p:handoutMasterIdLst>
  <p:sldIdLst>
    <p:sldId id="274" r:id="rId3"/>
    <p:sldId id="276" r:id="rId4"/>
    <p:sldId id="513" r:id="rId5"/>
    <p:sldId id="458" r:id="rId6"/>
    <p:sldId id="459" r:id="rId7"/>
    <p:sldId id="460" r:id="rId8"/>
    <p:sldId id="461" r:id="rId9"/>
    <p:sldId id="462" r:id="rId10"/>
    <p:sldId id="463" r:id="rId11"/>
    <p:sldId id="464" r:id="rId12"/>
    <p:sldId id="465" r:id="rId13"/>
    <p:sldId id="466" r:id="rId14"/>
    <p:sldId id="467" r:id="rId15"/>
    <p:sldId id="468" r:id="rId16"/>
    <p:sldId id="469" r:id="rId17"/>
    <p:sldId id="470" r:id="rId18"/>
    <p:sldId id="471" r:id="rId19"/>
    <p:sldId id="472" r:id="rId20"/>
    <p:sldId id="473" r:id="rId21"/>
    <p:sldId id="474" r:id="rId22"/>
    <p:sldId id="475" r:id="rId23"/>
    <p:sldId id="476" r:id="rId24"/>
    <p:sldId id="477" r:id="rId25"/>
    <p:sldId id="478" r:id="rId26"/>
    <p:sldId id="479" r:id="rId27"/>
    <p:sldId id="480" r:id="rId28"/>
    <p:sldId id="481" r:id="rId29"/>
    <p:sldId id="482" r:id="rId30"/>
    <p:sldId id="483" r:id="rId31"/>
    <p:sldId id="514" r:id="rId32"/>
    <p:sldId id="484" r:id="rId33"/>
    <p:sldId id="485" r:id="rId34"/>
    <p:sldId id="486" r:id="rId35"/>
    <p:sldId id="487" r:id="rId36"/>
    <p:sldId id="488" r:id="rId37"/>
    <p:sldId id="489" r:id="rId38"/>
    <p:sldId id="490" r:id="rId39"/>
    <p:sldId id="491" r:id="rId40"/>
    <p:sldId id="492" r:id="rId41"/>
    <p:sldId id="493" r:id="rId42"/>
    <p:sldId id="494" r:id="rId43"/>
    <p:sldId id="495" r:id="rId44"/>
    <p:sldId id="496" r:id="rId45"/>
    <p:sldId id="497" r:id="rId46"/>
    <p:sldId id="498" r:id="rId47"/>
    <p:sldId id="499" r:id="rId48"/>
    <p:sldId id="500" r:id="rId49"/>
    <p:sldId id="501" r:id="rId50"/>
    <p:sldId id="502" r:id="rId51"/>
    <p:sldId id="503" r:id="rId52"/>
    <p:sldId id="504" r:id="rId53"/>
    <p:sldId id="506" r:id="rId54"/>
    <p:sldId id="505" r:id="rId55"/>
    <p:sldId id="507" r:id="rId56"/>
    <p:sldId id="508" r:id="rId57"/>
    <p:sldId id="509" r:id="rId58"/>
    <p:sldId id="510" r:id="rId59"/>
    <p:sldId id="511" r:id="rId60"/>
    <p:sldId id="512" r:id="rId61"/>
    <p:sldId id="424" r:id="rId62"/>
    <p:sldId id="419" r:id="rId63"/>
    <p:sldId id="420" r:id="rId6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EDC"/>
    <a:srgbClr val="F0A22E"/>
    <a:srgbClr val="603A14"/>
    <a:srgbClr val="E85C0E"/>
    <a:srgbClr val="BAB398"/>
    <a:srgbClr val="ADA485"/>
    <a:srgbClr val="C6C0AA"/>
    <a:srgbClr val="663606"/>
    <a:srgbClr val="663106"/>
    <a:srgbClr val="F8DC9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4" autoAdjust="0"/>
    <p:restoredTop sz="94533" autoAdjust="0"/>
  </p:normalViewPr>
  <p:slideViewPr>
    <p:cSldViewPr>
      <p:cViewPr varScale="1">
        <p:scale>
          <a:sx n="68" d="100"/>
          <a:sy n="68" d="100"/>
        </p:scale>
        <p:origin x="540" y="66"/>
      </p:cViewPr>
      <p:guideLst>
        <p:guide orient="horz" pos="2160"/>
        <p:guide pos="3839"/>
      </p:guideLst>
    </p:cSldViewPr>
  </p:slideViewPr>
  <p:outlineViewPr>
    <p:cViewPr>
      <p:scale>
        <a:sx n="33" d="100"/>
        <a:sy n="33" d="100"/>
      </p:scale>
      <p:origin x="0" y="-6192"/>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4.xml"/><Relationship Id="rId1" Type="http://schemas.openxmlformats.org/officeDocument/2006/relationships/slide" Target="slides/slide6.xml"/><Relationship Id="rId6" Type="http://schemas.openxmlformats.org/officeDocument/2006/relationships/slide" Target="slides/slide28.xml"/><Relationship Id="rId5" Type="http://schemas.openxmlformats.org/officeDocument/2006/relationships/slide" Target="slides/slide27.xml"/><Relationship Id="rId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11-02-2015</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11-02-2015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smtClean="0"/>
              <a:t>© Software University Foundation – </a:t>
            </a:r>
            <a:r>
              <a:rPr lang="en-US" sz="1000" u="sng" dirty="0" smtClean="0">
                <a:hlinkClick r:id="rId2"/>
              </a:rPr>
              <a:t>http://softuni.org</a:t>
            </a:r>
            <a:endParaRPr lang="en-US" sz="1000" dirty="0" smtClean="0"/>
          </a:p>
          <a:p>
            <a:r>
              <a:rPr lang="en-US" sz="1000" dirty="0" smtClean="0"/>
              <a:t>This work is licensed under the </a:t>
            </a:r>
            <a:r>
              <a:rPr lang="en-US" sz="1000" u="sng" noProof="1" smtClean="0">
                <a:hlinkClick r:id="rId3"/>
              </a:rPr>
              <a:t>Creative Commons Attribution-NonCommercial-ShareAlike</a:t>
            </a:r>
            <a:r>
              <a:rPr lang="en-US" sz="1000" noProof="1" smtClean="0"/>
              <a:t> </a:t>
            </a:r>
            <a:r>
              <a:rPr lang="en-US" sz="1000" dirty="0" smtClean="0"/>
              <a:t>license.</a:t>
            </a:r>
            <a:endParaRPr lang="en-US" sz="1000" dirty="0"/>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smtClean="0">
                <a:solidFill>
                  <a:srgbClr val="000000"/>
                </a:solidFill>
                <a:latin typeface="Courier New" pitchFamily="49" charset="0"/>
              </a:rPr>
              <a:t>Departments</a:t>
            </a:r>
            <a:r>
              <a:rPr lang="en-US" dirty="0" smtClean="0">
                <a:solidFill>
                  <a:srgbClr val="000000"/>
                </a:solidFill>
              </a:rPr>
              <a:t> </a:t>
            </a:r>
            <a:r>
              <a:rPr lang="en-US" dirty="0">
                <a:solidFill>
                  <a:srgbClr val="000000"/>
                </a:solidFill>
              </a:rPr>
              <a:t>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smtClean="0">
                <a:latin typeface="Courier New" pitchFamily="49" charset="0"/>
              </a:rPr>
              <a:t>Departments</a:t>
            </a:r>
            <a:r>
              <a:rPr lang="en-US" dirty="0" smtClean="0"/>
              <a:t> </a:t>
            </a:r>
            <a:r>
              <a:rPr lang="en-US" dirty="0"/>
              <a:t>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a:t>
            </a:r>
            <a:r>
              <a:rPr lang="en-US" b="1" dirty="0" smtClean="0">
                <a:latin typeface="Courier New" pitchFamily="49" charset="0"/>
              </a:rPr>
              <a:t>Departments</a:t>
            </a:r>
            <a:endParaRPr lang="en-US" b="1" dirty="0">
              <a:latin typeface="Courier New" pitchFamily="49" charset="0"/>
            </a:endParaRPr>
          </a:p>
          <a:p>
            <a:endParaRPr lang="bg-BG" dirty="0"/>
          </a:p>
        </p:txBody>
      </p:sp>
    </p:spTree>
    <p:extLst>
      <p:ext uri="{BB962C8B-B14F-4D97-AF65-F5344CB8AC3E}">
        <p14:creationId xmlns:p14="http://schemas.microsoft.com/office/powerpoint/2010/main" val="2456250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9DE2481-BEF6-4D58-AAF1-13C8F5B01AFA}" type="slidenum">
              <a:rPr lang="en-US"/>
              <a:pPr/>
              <a:t>18</a:t>
            </a:fld>
            <a:r>
              <a:rPr lang="en-US" dirty="0"/>
              <a:t>##</a:t>
            </a:r>
            <a:endParaRPr lang="en-US" sz="1100" dirty="0"/>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a:xfrm>
            <a:off x="688481" y="4416099"/>
            <a:ext cx="5504853" cy="4182457"/>
          </a:xfrm>
        </p:spPr>
        <p:txBody>
          <a:bodyPr/>
          <a:lstStyle/>
          <a:p>
            <a:r>
              <a:rPr lang="en-US" b="1" dirty="0"/>
              <a:t>Using Arithmetic Operators</a:t>
            </a:r>
          </a:p>
          <a:p>
            <a:pPr lvl="1"/>
            <a:r>
              <a:rPr lang="en-US" dirty="0">
                <a:solidFill>
                  <a:srgbClr val="000000"/>
                </a:solidFill>
              </a:rPr>
              <a:t>The example in the slide uses the addition operator to increase the salary for all employees by 300 and displays a new column in the output. </a:t>
            </a:r>
          </a:p>
          <a:p>
            <a:pPr lvl="1"/>
            <a:r>
              <a:rPr lang="en-US" dirty="0">
                <a:solidFill>
                  <a:srgbClr val="000000"/>
                </a:solidFill>
              </a:rPr>
              <a:t>Note that the resultant calculated column for </a:t>
            </a:r>
            <a:r>
              <a:rPr lang="en-US" dirty="0">
                <a:solidFill>
                  <a:srgbClr val="000000"/>
                </a:solidFill>
                <a:latin typeface="Courier New" pitchFamily="49" charset="0"/>
              </a:rPr>
              <a:t>Salary+300</a:t>
            </a:r>
            <a:r>
              <a:rPr lang="en-US" dirty="0">
                <a:solidFill>
                  <a:srgbClr val="000000"/>
                </a:solidFill>
              </a:rPr>
              <a:t> is not a new column in the </a:t>
            </a:r>
            <a:r>
              <a:rPr lang="en-US" dirty="0" smtClean="0">
                <a:solidFill>
                  <a:srgbClr val="000000"/>
                </a:solidFill>
                <a:latin typeface="Courier New" pitchFamily="49" charset="0"/>
              </a:rPr>
              <a:t>Employees</a:t>
            </a:r>
            <a:r>
              <a:rPr lang="en-US" dirty="0" smtClean="0">
                <a:solidFill>
                  <a:srgbClr val="000000"/>
                </a:solidFill>
              </a:rPr>
              <a:t> </a:t>
            </a:r>
            <a:r>
              <a:rPr lang="en-US" dirty="0">
                <a:solidFill>
                  <a:srgbClr val="000000"/>
                </a:solidFill>
              </a:rPr>
              <a:t>table; it is for display only. </a:t>
            </a:r>
          </a:p>
        </p:txBody>
      </p:sp>
    </p:spTree>
    <p:extLst>
      <p:ext uri="{BB962C8B-B14F-4D97-AF65-F5344CB8AC3E}">
        <p14:creationId xmlns:p14="http://schemas.microsoft.com/office/powerpoint/2010/main" val="641388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19</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smtClean="0">
                <a:latin typeface="Courier New" pitchFamily="49" charset="0"/>
              </a:rPr>
              <a:t>Employees</a:t>
            </a:r>
            <a:r>
              <a:rPr lang="en-US" dirty="0" smtClean="0"/>
              <a:t> </a:t>
            </a:r>
            <a:r>
              <a:rPr lang="en-US" dirty="0"/>
              <a:t>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465515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20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1039478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21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val="624551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F95DDA-FC4B-4C6A-8754-990937BD6B3D}" type="slidenum">
              <a:rPr lang="en-US"/>
              <a:pPr/>
              <a:t>22</a:t>
            </a:fld>
            <a:r>
              <a:rPr lang="en-US" dirty="0"/>
              <a:t>##</a:t>
            </a:r>
            <a:endParaRPr lang="en-US" sz="1100" dirty="0"/>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a:xfrm>
            <a:off x="688481" y="4416099"/>
            <a:ext cx="5504853" cy="4182457"/>
          </a:xfrm>
        </p:spPr>
        <p:txBody>
          <a:bodyPr/>
          <a:lstStyle/>
          <a:p>
            <a:r>
              <a:rPr lang="en-US" b="1"/>
              <a:t>Literal Character Strings</a:t>
            </a:r>
          </a:p>
          <a:p>
            <a:pPr lvl="1"/>
            <a:r>
              <a:rPr lang="en-US"/>
              <a:t>A </a:t>
            </a:r>
            <a:r>
              <a:rPr lang="en-US">
                <a:solidFill>
                  <a:srgbClr val="FC0128"/>
                </a:solidFill>
              </a:rPr>
              <a:t>literal </a:t>
            </a:r>
            <a:r>
              <a:rPr lang="en-US"/>
              <a:t>is a character, a number, or a date that is included in the </a:t>
            </a:r>
            <a:r>
              <a:rPr lang="en-US">
                <a:latin typeface="Courier New" pitchFamily="49" charset="0"/>
              </a:rPr>
              <a:t>SELECT</a:t>
            </a:r>
            <a:r>
              <a:rPr lang="en-US"/>
              <a:t> list and that is not a column name or a column alias. It is printed for each row returned. Literal strings of free-format text can be included in the query result and are treated the same as a column in the </a:t>
            </a:r>
            <a:r>
              <a:rPr lang="en-US">
                <a:latin typeface="Courier New" pitchFamily="49" charset="0"/>
              </a:rPr>
              <a:t>SELECT</a:t>
            </a:r>
            <a:r>
              <a:rPr lang="en-US"/>
              <a:t> list.</a:t>
            </a:r>
            <a:r>
              <a:rPr lang="en-US" b="1"/>
              <a:t> </a:t>
            </a:r>
            <a:endParaRPr lang="en-US"/>
          </a:p>
          <a:p>
            <a:pPr lvl="1"/>
            <a:r>
              <a:rPr lang="en-US"/>
              <a:t>Date and character literals </a:t>
            </a:r>
            <a:r>
              <a:rPr lang="en-US" i="1"/>
              <a:t>must </a:t>
            </a:r>
            <a:r>
              <a:rPr lang="en-US"/>
              <a:t>be enclosed within single quotation marks (</a:t>
            </a:r>
            <a:r>
              <a:rPr lang="en-US">
                <a:latin typeface="Courier New" pitchFamily="49" charset="0"/>
              </a:rPr>
              <a:t>'</a:t>
            </a:r>
            <a:r>
              <a:rPr lang="en-US"/>
              <a:t> </a:t>
            </a:r>
            <a:r>
              <a:rPr lang="en-US">
                <a:latin typeface="Courier New" pitchFamily="49" charset="0"/>
              </a:rPr>
              <a:t>'</a:t>
            </a:r>
            <a:r>
              <a:rPr lang="en-US"/>
              <a:t>); number literals need not.</a:t>
            </a:r>
            <a:endParaRPr lang="en-US" i="1"/>
          </a:p>
          <a:p>
            <a:pPr lvl="1"/>
            <a:r>
              <a:rPr lang="en-US"/>
              <a:t>The example on the slide displays matching last names for employees’ first names. The column has the heading Employees.</a:t>
            </a:r>
            <a:endParaRPr lang="en-US" b="1" i="1"/>
          </a:p>
        </p:txBody>
      </p:sp>
    </p:spTree>
    <p:extLst>
      <p:ext uri="{BB962C8B-B14F-4D97-AF65-F5344CB8AC3E}">
        <p14:creationId xmlns:p14="http://schemas.microsoft.com/office/powerpoint/2010/main" val="2681404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5492A95-8C44-4B61-81FB-2909CB3A7C03}" type="slidenum">
              <a:rPr lang="en-US"/>
              <a:pPr/>
              <a:t>23</a:t>
            </a:fld>
            <a:r>
              <a:rPr lang="en-US" dirty="0"/>
              <a:t>##</a:t>
            </a:r>
            <a:endParaRPr lang="en-US" sz="1100" dirty="0"/>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a:xfrm>
            <a:off x="688481" y="4416099"/>
            <a:ext cx="5504853" cy="4182457"/>
          </a:xfrm>
        </p:spPr>
        <p:txBody>
          <a:bodyPr/>
          <a:lstStyle/>
          <a:p>
            <a:pPr lvl="1"/>
            <a:r>
              <a:rPr lang="en-US" dirty="0"/>
              <a:t>To eliminate duplicate rows in the result, include the </a:t>
            </a:r>
            <a:r>
              <a:rPr lang="en-US" dirty="0">
                <a:solidFill>
                  <a:srgbClr val="FC0128"/>
                </a:solidFill>
                <a:latin typeface="Courier New" pitchFamily="49" charset="0"/>
              </a:rPr>
              <a:t>DISTINCT</a:t>
            </a:r>
            <a:r>
              <a:rPr lang="en-US" dirty="0">
                <a:solidFill>
                  <a:srgbClr val="FC0128"/>
                </a:solidFill>
              </a:rPr>
              <a:t> </a:t>
            </a:r>
            <a:r>
              <a:rPr lang="en-US" dirty="0"/>
              <a:t>keyword in the </a:t>
            </a:r>
            <a:r>
              <a:rPr lang="en-US" dirty="0">
                <a:latin typeface="Courier New" pitchFamily="49" charset="0"/>
              </a:rPr>
              <a:t>SELECT</a:t>
            </a:r>
            <a:r>
              <a:rPr lang="en-US" dirty="0"/>
              <a:t> clause immediately after the </a:t>
            </a:r>
            <a:r>
              <a:rPr lang="en-US" dirty="0">
                <a:latin typeface="Courier New" pitchFamily="49" charset="0"/>
              </a:rPr>
              <a:t>SELECT</a:t>
            </a:r>
            <a:r>
              <a:rPr lang="en-US" dirty="0"/>
              <a:t> keyword. In the example on the slide, the </a:t>
            </a:r>
            <a:r>
              <a:rPr lang="en-US" dirty="0" smtClean="0">
                <a:latin typeface="Courier New" pitchFamily="49" charset="0"/>
              </a:rPr>
              <a:t>Employees</a:t>
            </a:r>
            <a:r>
              <a:rPr lang="en-US" dirty="0" smtClean="0"/>
              <a:t> </a:t>
            </a:r>
            <a:r>
              <a:rPr lang="en-US" dirty="0"/>
              <a:t>table actually contains 290</a:t>
            </a:r>
            <a:r>
              <a:rPr lang="en-US" i="1" dirty="0"/>
              <a:t> </a:t>
            </a:r>
            <a:r>
              <a:rPr lang="en-US" dirty="0"/>
              <a:t>rows but there are only 16 unique department numbers in the table. </a:t>
            </a:r>
          </a:p>
          <a:p>
            <a:pPr lvl="1"/>
            <a:r>
              <a:rPr lang="en-US" dirty="0"/>
              <a:t>You can specify multiple columns after the </a:t>
            </a:r>
            <a:r>
              <a:rPr lang="en-US" dirty="0">
                <a:latin typeface="Courier New" pitchFamily="49" charset="0"/>
              </a:rPr>
              <a:t>DISTINCT</a:t>
            </a:r>
            <a:r>
              <a:rPr lang="en-US" dirty="0"/>
              <a:t> qualifier. The </a:t>
            </a:r>
            <a:r>
              <a:rPr lang="en-US" dirty="0">
                <a:latin typeface="Courier New" pitchFamily="49" charset="0"/>
              </a:rPr>
              <a:t>DISTINCT</a:t>
            </a:r>
            <a:r>
              <a:rPr lang="en-US" dirty="0"/>
              <a:t> qualifier affects all the selected columns, and the result is every distinct combination of the columns.</a:t>
            </a:r>
          </a:p>
        </p:txBody>
      </p:sp>
    </p:spTree>
    <p:extLst>
      <p:ext uri="{BB962C8B-B14F-4D97-AF65-F5344CB8AC3E}">
        <p14:creationId xmlns:p14="http://schemas.microsoft.com/office/powerpoint/2010/main" val="1891533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25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263810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26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smtClean="0">
                <a:latin typeface="Courier New" pitchFamily="49" charset="0"/>
              </a:rPr>
              <a:t>Employees</a:t>
            </a:r>
            <a:r>
              <a:rPr lang="en-US" dirty="0" smtClean="0"/>
              <a:t> </a:t>
            </a:r>
            <a:r>
              <a:rPr lang="en-US" dirty="0"/>
              <a:t>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339663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4B7AFB3F-D2CA-4272-B746-6EDC57B45790}" type="slidenum">
              <a:rPr lang="en-US"/>
              <a:pPr/>
              <a:t>27</a:t>
            </a:fld>
            <a:r>
              <a:rPr lang="en-US" dirty="0"/>
              <a:t>##</a:t>
            </a:r>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a:xfrm>
            <a:off x="687874" y="4415321"/>
            <a:ext cx="5506066" cy="4183164"/>
          </a:xfrm>
        </p:spPr>
        <p:txBody>
          <a:bodyPr/>
          <a:lstStyle/>
          <a:p>
            <a:r>
              <a:rPr lang="en-US" b="1"/>
              <a:t>Checking for NULL</a:t>
            </a:r>
          </a:p>
          <a:p>
            <a:r>
              <a:rPr lang="en-US"/>
              <a:t>	Comparing NULL with any other value is always false!</a:t>
            </a:r>
          </a:p>
        </p:txBody>
      </p:sp>
    </p:spTree>
    <p:extLst>
      <p:ext uri="{BB962C8B-B14F-4D97-AF65-F5344CB8AC3E}">
        <p14:creationId xmlns:p14="http://schemas.microsoft.com/office/powerpoint/2010/main" val="21492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25C9ABB-134A-4402-A444-C3836DC667CE}" type="slidenum">
              <a:rPr lang="en-US"/>
              <a:pPr/>
              <a:t>28</a:t>
            </a:fld>
            <a:r>
              <a:rPr lang="en-US" dirty="0"/>
              <a:t>##</a:t>
            </a:r>
            <a:endParaRPr lang="en-US" sz="1100" dirty="0"/>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a:xfrm>
            <a:off x="688481" y="4416099"/>
            <a:ext cx="5504853" cy="4182457"/>
          </a:xfrm>
        </p:spPr>
        <p:txBody>
          <a:bodyPr/>
          <a:lstStyle/>
          <a:p>
            <a:r>
              <a:rPr lang="en-US" b="1"/>
              <a:t>Logical Conditions</a:t>
            </a:r>
          </a:p>
          <a:p>
            <a:pPr lvl="1"/>
            <a:r>
              <a:rPr lang="en-US"/>
              <a:t>A </a:t>
            </a:r>
            <a:r>
              <a:rPr lang="en-US">
                <a:solidFill>
                  <a:srgbClr val="FC0128"/>
                </a:solidFill>
              </a:rPr>
              <a:t>logical condition</a:t>
            </a:r>
            <a:r>
              <a:rPr lang="en-US"/>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a:latin typeface="Courier New" pitchFamily="49" charset="0"/>
              </a:rPr>
              <a:t>AND</a:t>
            </a:r>
          </a:p>
          <a:p>
            <a:pPr lvl="2"/>
            <a:r>
              <a:rPr lang="en-US">
                <a:latin typeface="Courier New" pitchFamily="49" charset="0"/>
              </a:rPr>
              <a:t>OR</a:t>
            </a:r>
          </a:p>
          <a:p>
            <a:pPr lvl="2"/>
            <a:r>
              <a:rPr lang="en-US">
                <a:latin typeface="Courier New" pitchFamily="49" charset="0"/>
              </a:rPr>
              <a:t>NOT</a:t>
            </a:r>
          </a:p>
          <a:p>
            <a:endParaRPr lang="en-US"/>
          </a:p>
        </p:txBody>
      </p:sp>
    </p:spTree>
    <p:extLst>
      <p:ext uri="{BB962C8B-B14F-4D97-AF65-F5344CB8AC3E}">
        <p14:creationId xmlns:p14="http://schemas.microsoft.com/office/powerpoint/2010/main" val="1905737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29</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2304628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31</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972630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32</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access data from both of them.</a:t>
            </a:r>
          </a:p>
          <a:p>
            <a:endParaRPr lang="en-US" dirty="0"/>
          </a:p>
        </p:txBody>
      </p:sp>
    </p:spTree>
    <p:extLst>
      <p:ext uri="{BB962C8B-B14F-4D97-AF65-F5344CB8AC3E}">
        <p14:creationId xmlns:p14="http://schemas.microsoft.com/office/powerpoint/2010/main" val="809337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35</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val="3952011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9AE05A0-9C6D-4E8B-B462-CE12EEF9605C}" type="slidenum">
              <a:rPr lang="en-US"/>
              <a:pPr/>
              <a:t>36</a:t>
            </a:fld>
            <a:r>
              <a:rPr lang="en-US" dirty="0"/>
              <a:t>##</a:t>
            </a:r>
            <a:endParaRPr lang="en-US" sz="1100" dirty="0"/>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extLst>
      <p:ext uri="{BB962C8B-B14F-4D97-AF65-F5344CB8AC3E}">
        <p14:creationId xmlns:p14="http://schemas.microsoft.com/office/powerpoint/2010/main" val="281163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B9CEAB4-A9FB-4753-BA40-6F58C2A73A33}" type="slidenum">
              <a:rPr lang="en-US"/>
              <a:pPr/>
              <a:t>37</a:t>
            </a:fld>
            <a:r>
              <a:rPr lang="en-US" dirty="0"/>
              <a:t>##</a:t>
            </a:r>
            <a:endParaRPr lang="en-US" sz="1100" dirty="0"/>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a:xfrm>
            <a:off x="688481" y="4416099"/>
            <a:ext cx="5504853" cy="4182457"/>
          </a:xfrm>
        </p:spPr>
        <p:txBody>
          <a:bodyPr/>
          <a:lstStyle/>
          <a:p>
            <a:endParaRPr lang="en-US" dirty="0"/>
          </a:p>
        </p:txBody>
      </p:sp>
    </p:spTree>
    <p:extLst>
      <p:ext uri="{BB962C8B-B14F-4D97-AF65-F5344CB8AC3E}">
        <p14:creationId xmlns:p14="http://schemas.microsoft.com/office/powerpoint/2010/main" val="2545371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8F15FAA-5707-4561-ABC8-B51E27831921}" type="slidenum">
              <a:rPr lang="en-US"/>
              <a:pPr/>
              <a:t>39</a:t>
            </a:fld>
            <a:r>
              <a:rPr lang="en-US" dirty="0"/>
              <a:t>##</a:t>
            </a:r>
            <a:endParaRPr lang="en-US" sz="1100" dirty="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3043152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EA99F90-3862-4A9A-9952-ADAA5537D378}" type="slidenum">
              <a:rPr lang="en-US"/>
              <a:pPr/>
              <a:t>40</a:t>
            </a:fld>
            <a:r>
              <a:rPr lang="en-US" dirty="0"/>
              <a:t>##</a:t>
            </a:r>
            <a:endParaRPr lang="en-US" sz="1100" dirty="0"/>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endParaRPr lang="en-US" dirty="0"/>
          </a:p>
          <a:p>
            <a:pPr>
              <a:buFontTx/>
              <a:buChar char="•"/>
            </a:pPr>
            <a:endParaRPr lang="en-US" dirty="0"/>
          </a:p>
          <a:p>
            <a:endParaRPr lang="en-US" dirty="0"/>
          </a:p>
        </p:txBody>
      </p:sp>
    </p:spTree>
    <p:extLst>
      <p:ext uri="{BB962C8B-B14F-4D97-AF65-F5344CB8AC3E}">
        <p14:creationId xmlns:p14="http://schemas.microsoft.com/office/powerpoint/2010/main" val="2011751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6D59B63-17A5-4FED-A6C2-2A10393AAC1F}" type="slidenum">
              <a:rPr lang="en-US"/>
              <a:pPr/>
              <a:t>41</a:t>
            </a:fld>
            <a:r>
              <a:rPr lang="en-US" dirty="0"/>
              <a:t>##</a:t>
            </a:r>
            <a:endParaRPr lang="en-US" sz="1100" dirty="0"/>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3915921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786447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9B8B4E-C865-4E72-A30E-66A786C202DA}" type="slidenum">
              <a:rPr lang="en-US"/>
              <a:pPr/>
              <a:t>42</a:t>
            </a:fld>
            <a:r>
              <a:rPr lang="en-US" dirty="0"/>
              <a:t>##</a:t>
            </a:r>
            <a:endParaRPr lang="en-US" sz="1100" dirty="0"/>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33072906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43</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smtClean="0">
                <a:latin typeface="Courier New" pitchFamily="49" charset="0"/>
              </a:rPr>
              <a:t>Employees</a:t>
            </a:r>
            <a:r>
              <a:rPr lang="en-US" dirty="0" smtClean="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smtClean="0">
                <a:latin typeface="Courier New" pitchFamily="49" charset="0"/>
              </a:rPr>
              <a:t>Employees</a:t>
            </a:r>
            <a:r>
              <a:rPr lang="en-US" dirty="0" smtClean="0"/>
              <a:t> </a:t>
            </a:r>
            <a:r>
              <a:rPr lang="en-US" dirty="0"/>
              <a:t>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657108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44</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18916164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799B9FA-0A3D-446C-8467-32663EA29608}" type="slidenum">
              <a:rPr lang="en-US"/>
              <a:pPr/>
              <a:t>45</a:t>
            </a:fld>
            <a:r>
              <a:rPr lang="en-US" dirty="0"/>
              <a:t>##</a:t>
            </a:r>
            <a:endParaRPr lang="en-US" sz="1100" dirty="0"/>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a:xfrm>
            <a:off x="688481" y="4416099"/>
            <a:ext cx="5504853" cy="4182457"/>
          </a:xfrm>
        </p:spPr>
        <p:txBody>
          <a:bodyPr/>
          <a:lstStyle/>
          <a:p>
            <a:r>
              <a:rPr lang="en-US" b="1"/>
              <a:t>Creating Cross Joins</a:t>
            </a:r>
          </a:p>
          <a:p>
            <a:pPr lvl="1"/>
            <a:r>
              <a:rPr lang="en-US"/>
              <a:t>  The example on the slide gives the same results as the following:</a:t>
            </a:r>
          </a:p>
          <a:p>
            <a:pPr lvl="1"/>
            <a:endParaRPr lang="en-US">
              <a:latin typeface="Courier New" pitchFamily="49" charset="0"/>
            </a:endParaRPr>
          </a:p>
          <a:p>
            <a:pPr lvl="1"/>
            <a:r>
              <a:rPr lang="en-US">
                <a:latin typeface="Courier New" pitchFamily="49" charset="0"/>
              </a:rPr>
              <a:t>  SELECT LastName, Name DepartmentName</a:t>
            </a:r>
          </a:p>
          <a:p>
            <a:pPr lvl="1">
              <a:spcBef>
                <a:spcPct val="0"/>
              </a:spcBef>
            </a:pPr>
            <a:r>
              <a:rPr lang="en-US">
                <a:latin typeface="Courier New" pitchFamily="49" charset="0"/>
              </a:rPr>
              <a:t>  FROM   employee, department;</a:t>
            </a:r>
          </a:p>
          <a:p>
            <a:endParaRPr lang="en-US"/>
          </a:p>
        </p:txBody>
      </p:sp>
    </p:spTree>
    <p:extLst>
      <p:ext uri="{BB962C8B-B14F-4D97-AF65-F5344CB8AC3E}">
        <p14:creationId xmlns:p14="http://schemas.microsoft.com/office/powerpoint/2010/main" val="41162578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46</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in addition, displays only employees within the Sales </a:t>
            </a:r>
            <a:r>
              <a:rPr lang="en-US" dirty="0" smtClean="0"/>
              <a:t>department</a:t>
            </a:r>
            <a:r>
              <a:rPr lang="en-US" dirty="0"/>
              <a:t>.</a:t>
            </a:r>
          </a:p>
          <a:p>
            <a:endParaRPr lang="en-US" dirty="0"/>
          </a:p>
        </p:txBody>
      </p:sp>
    </p:spTree>
    <p:extLst>
      <p:ext uri="{BB962C8B-B14F-4D97-AF65-F5344CB8AC3E}">
        <p14:creationId xmlns:p14="http://schemas.microsoft.com/office/powerpoint/2010/main" val="8645003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47</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18373317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48</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3918544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5F5279-5D12-45F8-BFA1-EF44A35A9C3F}" type="slidenum">
              <a:rPr lang="en-US"/>
              <a:pPr/>
              <a:t>51</a:t>
            </a:fld>
            <a:r>
              <a:rPr lang="en-US" dirty="0"/>
              <a:t>##</a:t>
            </a:r>
            <a:endParaRPr lang="en-US" sz="1100" dirty="0"/>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17352450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1A42CD1-C010-4A80-80A6-EF4B105C3BF8}" type="slidenum">
              <a:rPr lang="en-US"/>
              <a:pPr/>
              <a:t>54</a:t>
            </a:fld>
            <a:r>
              <a:rPr lang="en-US" dirty="0"/>
              <a:t>##</a:t>
            </a:r>
            <a:endParaRPr lang="en-US" sz="1100" dirty="0"/>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2881595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60</a:t>
            </a:fld>
            <a:endParaRPr lang="en-US" dirty="0"/>
          </a:p>
        </p:txBody>
      </p:sp>
    </p:spTree>
    <p:extLst>
      <p:ext uri="{BB962C8B-B14F-4D97-AF65-F5344CB8AC3E}">
        <p14:creationId xmlns:p14="http://schemas.microsoft.com/office/powerpoint/2010/main" val="389061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2BD6745-D2F2-4811-94BF-C86938ADF9BE}" type="slidenum">
              <a:rPr lang="en-US"/>
              <a:pPr/>
              <a:t>5</a:t>
            </a:fld>
            <a:r>
              <a:rPr lang="en-US" dirty="0"/>
              <a:t>##</a:t>
            </a:r>
            <a:endParaRPr lang="en-US" sz="1100"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24834872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61</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62</a:t>
            </a:fld>
            <a:endParaRPr lang="en-US" dirty="0"/>
          </a:p>
        </p:txBody>
      </p:sp>
    </p:spTree>
    <p:extLst>
      <p:ext uri="{BB962C8B-B14F-4D97-AF65-F5344CB8AC3E}">
        <p14:creationId xmlns:p14="http://schemas.microsoft.com/office/powerpoint/2010/main" val="3111553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6FF006C-0FA7-406A-AD4A-8B4C8CFAB6CA}" type="slidenum">
              <a:rPr lang="en-US"/>
              <a:pPr/>
              <a:t>6</a:t>
            </a:fld>
            <a:r>
              <a:rPr lang="en-US" dirty="0"/>
              <a:t>##</a:t>
            </a:r>
            <a:endParaRPr lang="en-US" sz="1100" dirty="0"/>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4290409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21BD25A-778E-47F2-A4E2-79C381F9B86F}" type="slidenum">
              <a:rPr lang="en-US"/>
              <a:pPr/>
              <a:t>8</a:t>
            </a:fld>
            <a:r>
              <a:rPr lang="en-US" dirty="0"/>
              <a:t>##</a:t>
            </a:r>
            <a:endParaRPr lang="en-US" sz="1100"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2301725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BF7CF37-F910-49D4-942A-077AB087D21D}" type="slidenum">
              <a:rPr lang="en-US"/>
              <a:pPr/>
              <a:t>13</a:t>
            </a:fld>
            <a:r>
              <a:rPr lang="en-US" dirty="0"/>
              <a:t>##</a:t>
            </a:r>
            <a:endParaRPr lang="en-US" sz="1100" dirty="0"/>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1699813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14</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3640422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2336F2-3134-4A66-B32C-CF76B8AA0A0B}" type="slidenum">
              <a:rPr lang="en-US"/>
              <a:pPr/>
              <a:t>16</a:t>
            </a:fld>
            <a:r>
              <a:rPr lang="en-US" dirty="0"/>
              <a:t>##</a:t>
            </a:r>
            <a:endParaRPr lang="en-US" sz="1100" dirty="0"/>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a:xfrm>
            <a:off x="688481" y="4416099"/>
            <a:ext cx="5504853" cy="4182457"/>
          </a:xfrm>
        </p:spPr>
        <p:txBody>
          <a:bodyPr/>
          <a:lstStyle/>
          <a:p>
            <a:r>
              <a:rPr lang="en-US" b="1" dirty="0"/>
              <a:t>Basic </a:t>
            </a:r>
            <a:r>
              <a:rPr lang="en-US" b="1" dirty="0">
                <a:latin typeface="Courier New" pitchFamily="49" charset="0"/>
              </a:rPr>
              <a:t>SELECT </a:t>
            </a:r>
            <a:r>
              <a:rPr lang="en-US" b="1" dirty="0"/>
              <a:t>Statement</a:t>
            </a:r>
          </a:p>
          <a:p>
            <a:pPr lvl="1"/>
            <a:r>
              <a:rPr lang="en-US" dirty="0"/>
              <a:t>In its simplest form, a </a:t>
            </a:r>
            <a:r>
              <a:rPr lang="en-US" dirty="0">
                <a:latin typeface="Courier New" pitchFamily="49" charset="0"/>
              </a:rPr>
              <a:t>SELECT</a:t>
            </a:r>
            <a:r>
              <a:rPr lang="en-US" dirty="0"/>
              <a:t> statement must include the following:</a:t>
            </a:r>
          </a:p>
          <a:p>
            <a:pPr lvl="2"/>
            <a:r>
              <a:rPr lang="en-US" dirty="0"/>
              <a:t>A </a:t>
            </a:r>
            <a:r>
              <a:rPr lang="en-US" dirty="0">
                <a:solidFill>
                  <a:srgbClr val="FC0128"/>
                </a:solidFill>
                <a:latin typeface="Courier New" pitchFamily="49" charset="0"/>
              </a:rPr>
              <a:t>SELECT</a:t>
            </a:r>
            <a:r>
              <a:rPr lang="en-US" dirty="0">
                <a:solidFill>
                  <a:srgbClr val="FC0128"/>
                </a:solidFill>
              </a:rPr>
              <a:t> clause</a:t>
            </a:r>
            <a:r>
              <a:rPr lang="en-US" dirty="0"/>
              <a:t>, which specifies the columns to be displayed</a:t>
            </a:r>
          </a:p>
          <a:p>
            <a:pPr lvl="2"/>
            <a:r>
              <a:rPr lang="en-US" dirty="0"/>
              <a:t>A </a:t>
            </a:r>
            <a:r>
              <a:rPr lang="en-US" dirty="0">
                <a:solidFill>
                  <a:srgbClr val="FC0128"/>
                </a:solidFill>
                <a:latin typeface="Courier New" pitchFamily="49" charset="0"/>
              </a:rPr>
              <a:t>FROM</a:t>
            </a:r>
            <a:r>
              <a:rPr lang="en-US" dirty="0">
                <a:solidFill>
                  <a:srgbClr val="FC0128"/>
                </a:solidFill>
              </a:rPr>
              <a:t> </a:t>
            </a:r>
            <a:r>
              <a:rPr lang="en-US" dirty="0"/>
              <a:t>clause, which specifies the table containing the columns listed in the </a:t>
            </a:r>
            <a:r>
              <a:rPr lang="en-US" dirty="0">
                <a:latin typeface="Courier New" pitchFamily="49" charset="0"/>
              </a:rPr>
              <a:t>SELECT</a:t>
            </a:r>
            <a:r>
              <a:rPr lang="en-US" dirty="0"/>
              <a:t> clause</a:t>
            </a:r>
            <a:endParaRPr lang="en-US" b="1" dirty="0"/>
          </a:p>
          <a:p>
            <a:pPr lvl="1"/>
            <a:r>
              <a:rPr lang="en-US" dirty="0"/>
              <a:t>In the syntax:</a:t>
            </a:r>
          </a:p>
          <a:p>
            <a:pPr lvl="1"/>
            <a:r>
              <a:rPr lang="en-US" dirty="0">
                <a:solidFill>
                  <a:srgbClr val="000000"/>
                </a:solidFill>
              </a:rPr>
              <a:t>	</a:t>
            </a:r>
            <a:r>
              <a:rPr lang="en-US" dirty="0">
                <a:solidFill>
                  <a:srgbClr val="000000"/>
                </a:solidFill>
                <a:latin typeface="Courier New" pitchFamily="49" charset="0"/>
              </a:rPr>
              <a:t>SELECT</a:t>
            </a:r>
            <a:r>
              <a:rPr lang="en-US" dirty="0">
                <a:solidFill>
                  <a:srgbClr val="000000"/>
                </a:solidFill>
              </a:rPr>
              <a:t>			is a list of one or more columns</a:t>
            </a:r>
            <a:endParaRPr lang="en-US" i="1" dirty="0">
              <a:solidFill>
                <a:srgbClr val="000000"/>
              </a:solidFill>
            </a:endParaRPr>
          </a:p>
          <a:p>
            <a:pPr lvl="2"/>
            <a:r>
              <a:rPr lang="en-US" dirty="0">
                <a:solidFill>
                  <a:srgbClr val="000000"/>
                </a:solidFill>
              </a:rPr>
              <a:t>	</a:t>
            </a:r>
            <a:r>
              <a:rPr lang="en-US" dirty="0">
                <a:solidFill>
                  <a:srgbClr val="000000"/>
                </a:solidFill>
                <a:latin typeface="Courier New" pitchFamily="49" charset="0"/>
              </a:rPr>
              <a:t>*</a:t>
            </a:r>
            <a:r>
              <a:rPr lang="en-US" i="1" dirty="0">
                <a:solidFill>
                  <a:srgbClr val="000000"/>
                </a:solidFill>
                <a:latin typeface="Courier New" pitchFamily="49" charset="0"/>
              </a:rPr>
              <a:t> </a:t>
            </a:r>
            <a:r>
              <a:rPr lang="en-US" i="1" dirty="0">
                <a:solidFill>
                  <a:srgbClr val="000000"/>
                </a:solidFill>
              </a:rPr>
              <a:t> 				</a:t>
            </a:r>
            <a:r>
              <a:rPr lang="en-US" dirty="0">
                <a:solidFill>
                  <a:srgbClr val="000000"/>
                </a:solidFill>
              </a:rPr>
              <a:t>selects all columns</a:t>
            </a:r>
          </a:p>
          <a:p>
            <a:pPr lvl="2"/>
            <a:r>
              <a:rPr lang="en-US" dirty="0">
                <a:solidFill>
                  <a:srgbClr val="000000"/>
                </a:solidFill>
              </a:rPr>
              <a:t>	</a:t>
            </a:r>
            <a:r>
              <a:rPr lang="en-US" dirty="0">
                <a:solidFill>
                  <a:srgbClr val="FC0128"/>
                </a:solidFill>
                <a:latin typeface="Courier New" pitchFamily="49" charset="0"/>
              </a:rPr>
              <a:t>DISTINCT</a:t>
            </a:r>
            <a:r>
              <a:rPr lang="en-US" dirty="0">
                <a:solidFill>
                  <a:srgbClr val="000000"/>
                </a:solidFill>
              </a:rPr>
              <a:t>			suppresses duplicates</a:t>
            </a:r>
          </a:p>
          <a:p>
            <a:pPr lvl="2"/>
            <a:r>
              <a:rPr lang="en-US" i="1" dirty="0">
                <a:solidFill>
                  <a:srgbClr val="000000"/>
                </a:solidFill>
              </a:rPr>
              <a:t>	</a:t>
            </a:r>
            <a:r>
              <a:rPr lang="en-US" i="1" dirty="0" err="1">
                <a:solidFill>
                  <a:srgbClr val="000000"/>
                </a:solidFill>
                <a:latin typeface="Courier New" pitchFamily="49" charset="0"/>
              </a:rPr>
              <a:t>column|expression</a:t>
            </a:r>
            <a:r>
              <a:rPr lang="en-US">
                <a:solidFill>
                  <a:srgbClr val="000000"/>
                </a:solidFill>
              </a:rPr>
              <a:t>	selects the named column or the expression</a:t>
            </a:r>
          </a:p>
          <a:p>
            <a:pPr lvl="2"/>
            <a:r>
              <a:rPr lang="en-US" i="1">
                <a:solidFill>
                  <a:srgbClr val="000000"/>
                </a:solidFill>
              </a:rPr>
              <a:t>	</a:t>
            </a:r>
            <a:r>
              <a:rPr lang="en-US" i="1">
                <a:solidFill>
                  <a:srgbClr val="FC0128"/>
                </a:solidFill>
                <a:latin typeface="Courier New" pitchFamily="49" charset="0"/>
              </a:rPr>
              <a:t>alias</a:t>
            </a:r>
            <a:r>
              <a:rPr lang="en-US" i="1">
                <a:solidFill>
                  <a:srgbClr val="000000"/>
                </a:solidFill>
                <a:latin typeface="Courier New" pitchFamily="49" charset="0"/>
              </a:rPr>
              <a:t>			</a:t>
            </a:r>
            <a:r>
              <a:rPr lang="en-US">
                <a:solidFill>
                  <a:srgbClr val="000000"/>
                </a:solidFill>
              </a:rPr>
              <a:t>gives selected columns different headings</a:t>
            </a:r>
          </a:p>
          <a:p>
            <a:pPr lvl="2"/>
            <a:r>
              <a:rPr lang="en-US">
                <a:solidFill>
                  <a:srgbClr val="000000"/>
                </a:solidFill>
              </a:rPr>
              <a:t>	</a:t>
            </a:r>
            <a:r>
              <a:rPr lang="en-US">
                <a:solidFill>
                  <a:srgbClr val="000000"/>
                </a:solidFill>
                <a:latin typeface="Courier New" pitchFamily="49" charset="0"/>
              </a:rPr>
              <a:t>FROM</a:t>
            </a:r>
            <a:r>
              <a:rPr lang="en-US" i="1">
                <a:solidFill>
                  <a:srgbClr val="000000"/>
                </a:solidFill>
                <a:latin typeface="Courier New" pitchFamily="49" charset="0"/>
              </a:rPr>
              <a:t> table</a:t>
            </a:r>
            <a:r>
              <a:rPr lang="en-US" i="1">
                <a:solidFill>
                  <a:srgbClr val="000000"/>
                </a:solidFill>
              </a:rPr>
              <a:t> 		</a:t>
            </a:r>
            <a:r>
              <a:rPr lang="en-US">
                <a:solidFill>
                  <a:srgbClr val="000000"/>
                </a:solidFill>
              </a:rPr>
              <a:t>specifies the table containing the columns</a:t>
            </a:r>
          </a:p>
          <a:p>
            <a:pPr lvl="1"/>
            <a:r>
              <a:rPr lang="en-US" b="1"/>
              <a:t>Note: </a:t>
            </a:r>
            <a:r>
              <a:rPr lang="en-US"/>
              <a:t>Throughout this course, the words </a:t>
            </a:r>
            <a:r>
              <a:rPr lang="en-US" i="1"/>
              <a:t>keyword</a:t>
            </a:r>
            <a:r>
              <a:rPr lang="en-US"/>
              <a:t>, </a:t>
            </a:r>
            <a:r>
              <a:rPr lang="en-US" i="1"/>
              <a:t>clause</a:t>
            </a:r>
            <a:r>
              <a:rPr lang="en-US"/>
              <a:t>, and </a:t>
            </a:r>
            <a:r>
              <a:rPr lang="en-US" i="1"/>
              <a:t>statement</a:t>
            </a:r>
            <a:r>
              <a:rPr lang="en-US"/>
              <a:t> are used as follows:</a:t>
            </a:r>
          </a:p>
          <a:p>
            <a:pPr lvl="2"/>
            <a:r>
              <a:rPr lang="en-US"/>
              <a:t>A </a:t>
            </a:r>
            <a:r>
              <a:rPr lang="en-US" i="1">
                <a:solidFill>
                  <a:srgbClr val="FC0128"/>
                </a:solidFill>
              </a:rPr>
              <a:t>keyword</a:t>
            </a:r>
            <a:r>
              <a:rPr lang="en-US"/>
              <a:t> refers to an individual SQL element.</a:t>
            </a:r>
            <a:br>
              <a:rPr lang="en-US"/>
            </a:br>
            <a:r>
              <a:rPr lang="en-US"/>
              <a:t>For example, </a:t>
            </a:r>
            <a:r>
              <a:rPr lang="en-US">
                <a:latin typeface="Courier New" pitchFamily="49" charset="0"/>
              </a:rPr>
              <a:t>SELECT</a:t>
            </a:r>
            <a:r>
              <a:rPr lang="en-US"/>
              <a:t> and </a:t>
            </a:r>
            <a:r>
              <a:rPr lang="en-US">
                <a:latin typeface="Courier New" pitchFamily="49" charset="0"/>
              </a:rPr>
              <a:t>FROM</a:t>
            </a:r>
            <a:r>
              <a:rPr lang="en-US"/>
              <a:t> are keywords.</a:t>
            </a:r>
          </a:p>
          <a:p>
            <a:pPr lvl="2"/>
            <a:r>
              <a:rPr lang="en-US"/>
              <a:t>A </a:t>
            </a:r>
            <a:r>
              <a:rPr lang="en-US" i="1">
                <a:solidFill>
                  <a:srgbClr val="FC0128"/>
                </a:solidFill>
              </a:rPr>
              <a:t>clause</a:t>
            </a:r>
            <a:r>
              <a:rPr lang="en-US"/>
              <a:t> is a part of a SQL statement.</a:t>
            </a:r>
            <a:br>
              <a:rPr lang="en-US"/>
            </a:br>
            <a:r>
              <a:rPr lang="en-US"/>
              <a:t>For example, </a:t>
            </a:r>
            <a:r>
              <a:rPr lang="en-US">
                <a:latin typeface="Courier New" pitchFamily="49" charset="0"/>
              </a:rPr>
              <a:t>SELECT EmployeeId, LastName, ...</a:t>
            </a:r>
            <a:r>
              <a:rPr lang="en-US"/>
              <a:t> is a clause.</a:t>
            </a:r>
          </a:p>
          <a:p>
            <a:pPr lvl="2"/>
            <a:r>
              <a:rPr lang="en-US"/>
              <a:t>A </a:t>
            </a:r>
            <a:r>
              <a:rPr lang="en-US" i="1">
                <a:solidFill>
                  <a:srgbClr val="FC0128"/>
                </a:solidFill>
              </a:rPr>
              <a:t>statement</a:t>
            </a:r>
            <a:r>
              <a:rPr lang="en-US" b="1" i="1"/>
              <a:t> </a:t>
            </a:r>
            <a:r>
              <a:rPr lang="en-US"/>
              <a:t>is a combination of two or more clauses.</a:t>
            </a:r>
            <a:br>
              <a:rPr lang="en-US"/>
            </a:br>
            <a:r>
              <a:rPr lang="en-US"/>
              <a:t>For example, </a:t>
            </a:r>
            <a:r>
              <a:rPr lang="en-US">
                <a:latin typeface="Courier New" pitchFamily="49" charset="0"/>
              </a:rPr>
              <a:t>SELECT * FROM employee</a:t>
            </a:r>
            <a:r>
              <a:rPr lang="en-US"/>
              <a:t> is a SQL statement.</a:t>
            </a:r>
          </a:p>
          <a:p>
            <a:endParaRPr lang="bg-BG"/>
          </a:p>
        </p:txBody>
      </p:sp>
    </p:spTree>
    <p:extLst>
      <p:ext uri="{BB962C8B-B14F-4D97-AF65-F5344CB8AC3E}">
        <p14:creationId xmlns:p14="http://schemas.microsoft.com/office/powerpoint/2010/main" val="2101169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smtClean="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smtClean="0"/>
              <a:t>Author Name</a:t>
            </a:r>
            <a:endParaRPr lang="en-US" dirty="0"/>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smtClean="0"/>
              <a:t>Insert a Picture Here</a:t>
            </a:r>
            <a:endParaRPr lang="en-US" dirty="0"/>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smtClean="0"/>
              <a:t>Position</a:t>
            </a:r>
            <a:endParaRPr lang="en-US" dirty="0"/>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smtClean="0"/>
              <a:t>Web Site</a:t>
            </a:r>
            <a:endParaRPr lang="en-US" dirty="0"/>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smtClean="0"/>
              <a:t>Company Name</a:t>
            </a:r>
            <a:endParaRPr lang="en-US" dirty="0"/>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smtClean="0"/>
              <a:t>Company Web Site</a:t>
            </a:r>
            <a:endParaRPr lang="en-US"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6CDB9360-3BE8-4658-889F-FC46627B787C}" type="datetime1">
              <a:rPr lang="en-US" smtClean="0"/>
              <a:t>11-02-2015</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Slide Title</a:t>
            </a:r>
            <a:endParaRPr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smtClean="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smtClean="0"/>
              <a:t>Click to Edit Section Subtitle</a:t>
            </a:r>
          </a:p>
        </p:txBody>
      </p:sp>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8" name="Rectangle 27"/>
          <p:cNvSpPr/>
          <p:nvPr userDrawn="1"/>
        </p:nvSpPr>
        <p:spPr>
          <a:xfrm rot="20967018">
            <a:off x="52437" y="3176455"/>
            <a:ext cx="7313295"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10000" b="1" kern="1200" noProof="0" dirty="0" smtClean="0">
                <a:solidFill>
                  <a:srgbClr val="F3BE60"/>
                </a:solidFill>
                <a:latin typeface="+mj-lt"/>
                <a:ea typeface="+mj-ea"/>
                <a:cs typeface="+mj-cs"/>
              </a:rPr>
              <a:t>Questions?</a:t>
            </a:r>
            <a:endParaRPr lang="en-US" sz="100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smtClean="0"/>
              <a:t>Course Web Site</a:t>
            </a:r>
            <a:endParaRPr lang="en-US" dirty="0"/>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smtClean="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smtClean="0">
                <a:solidFill>
                  <a:srgbClr val="603A14"/>
                </a:solidFill>
              </a:rPr>
              <a:t>?</a:t>
            </a:r>
            <a:endParaRPr lang="en-US" sz="2000" b="1" dirty="0">
              <a:solidFill>
                <a:srgbClr val="603A14"/>
              </a:solidFill>
            </a:endParaRP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smtClean="0">
                <a:solidFill>
                  <a:srgbClr val="603A14"/>
                </a:solidFill>
              </a:rPr>
              <a:t>?</a:t>
            </a:r>
            <a:endParaRPr lang="en-US" sz="1800" b="1" dirty="0">
              <a:solidFill>
                <a:srgbClr val="603A14"/>
              </a:solidFill>
            </a:endParaRP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smtClean="0">
                <a:solidFill>
                  <a:srgbClr val="603A14"/>
                </a:solidFill>
              </a:rPr>
              <a:t>?</a:t>
            </a:r>
            <a:endParaRPr lang="en-US" sz="2400" b="1" dirty="0">
              <a:solidFill>
                <a:srgbClr val="603A14"/>
              </a:solidFill>
            </a:endParaRP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smtClean="0">
                <a:solidFill>
                  <a:srgbClr val="603A14"/>
                </a:solidFill>
              </a:rPr>
              <a:t>?</a:t>
            </a:r>
            <a:endParaRPr lang="en-US" sz="1200" dirty="0">
              <a:solidFill>
                <a:srgbClr val="603A14"/>
              </a:solidFill>
            </a:endParaRP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smtClean="0">
                <a:solidFill>
                  <a:srgbClr val="603A14"/>
                </a:solidFill>
              </a:rPr>
              <a:t>?</a:t>
            </a:r>
            <a:endParaRPr lang="en-US" sz="1400" dirty="0">
              <a:solidFill>
                <a:srgbClr val="603A14"/>
              </a:solidFill>
            </a:endParaRPr>
          </a:p>
        </p:txBody>
      </p:sp>
    </p:spTree>
    <p:extLst>
      <p:ext uri="{BB962C8B-B14F-4D97-AF65-F5344CB8AC3E}">
        <p14:creationId xmlns:p14="http://schemas.microsoft.com/office/powerpoint/2010/main" val="4205820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14380" y="71439"/>
            <a:ext cx="8735325" cy="909637"/>
          </a:xfrm>
          <a:prstGeom prst="rect">
            <a:avLst/>
          </a:prstGeom>
        </p:spPr>
        <p:txBody>
          <a:bodyPr/>
          <a:lstStyle/>
          <a:p>
            <a:r>
              <a:rPr lang="en-US" smtClean="0"/>
              <a:t>Click to edit Master title style</a:t>
            </a:r>
            <a:endParaRPr lang="bg-BG"/>
          </a:p>
        </p:txBody>
      </p:sp>
      <p:sp>
        <p:nvSpPr>
          <p:cNvPr id="3" name="Text Placeholder 2"/>
          <p:cNvSpPr>
            <a:spLocks noGrp="1"/>
          </p:cNvSpPr>
          <p:nvPr>
            <p:ph type="body" sz="half" idx="1"/>
          </p:nvPr>
        </p:nvSpPr>
        <p:spPr>
          <a:xfrm>
            <a:off x="431688" y="1268414"/>
            <a:ext cx="5561151" cy="53292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6195986" y="1268414"/>
            <a:ext cx="5561151" cy="53292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Tree>
    <p:extLst>
      <p:ext uri="{BB962C8B-B14F-4D97-AF65-F5344CB8AC3E}">
        <p14:creationId xmlns:p14="http://schemas.microsoft.com/office/powerpoint/2010/main" val="35656296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81B89072-CE45-42E4-B6ED-88985C4391F5}" type="datetime1">
              <a:rPr lang="en-US" smtClean="0"/>
              <a:t>11-02-2015</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 id="2147483669" r:id="rId6"/>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oftuni.org/" TargetMode="External"/><Relationship Id="rId3" Type="http://schemas.openxmlformats.org/officeDocument/2006/relationships/hyperlink" Target="http://softuni.bg/"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image" Target="../media/image7.png"/><Relationship Id="rId10" Type="http://schemas.openxmlformats.org/officeDocument/2006/relationships/image" Target="../media/image10.jpeg"/><Relationship Id="rId4" Type="http://schemas.openxmlformats.org/officeDocument/2006/relationships/hyperlink" Target="http://creativecommons.org/licenses/by-nc-sa/4.0/"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31.jpeg"/><Relationship Id="rId4" Type="http://schemas.openxmlformats.org/officeDocument/2006/relationships/image" Target="../media/image30.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dev.mysql.com/doc/refman/5.7/en/extensions-to-ansi.html" TargetMode="External"/><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www.sbtech.com/" TargetMode="External"/><Relationship Id="rId13" Type="http://schemas.openxmlformats.org/officeDocument/2006/relationships/image" Target="../media/image43.png"/><Relationship Id="rId3" Type="http://schemas.openxmlformats.org/officeDocument/2006/relationships/hyperlink" Target="https://softuni.bg/courses/databases" TargetMode="External"/><Relationship Id="rId7" Type="http://schemas.openxmlformats.org/officeDocument/2006/relationships/image" Target="../media/image40.png"/><Relationship Id="rId12" Type="http://schemas.openxmlformats.org/officeDocument/2006/relationships/hyperlink" Target="http://smartit.bg/" TargetMode="External"/><Relationship Id="rId17" Type="http://schemas.openxmlformats.org/officeDocument/2006/relationships/image" Target="../media/image45.png"/><Relationship Id="rId2" Type="http://schemas.openxmlformats.org/officeDocument/2006/relationships/notesSlide" Target="../notesSlides/notesSlide39.xml"/><Relationship Id="rId16" Type="http://schemas.openxmlformats.org/officeDocument/2006/relationships/hyperlink" Target="http://www.superhosting.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42.png"/><Relationship Id="rId5" Type="http://schemas.openxmlformats.org/officeDocument/2006/relationships/image" Target="../media/image39.jpeg"/><Relationship Id="rId15" Type="http://schemas.openxmlformats.org/officeDocument/2006/relationships/image" Target="../media/image44.png"/><Relationship Id="rId10" Type="http://schemas.openxmlformats.org/officeDocument/2006/relationships/hyperlink" Target="http://komfo.com/" TargetMode="External"/><Relationship Id="rId4" Type="http://schemas.openxmlformats.org/officeDocument/2006/relationships/hyperlink" Target="http://www.vivacom.bg/" TargetMode="External"/><Relationship Id="rId9" Type="http://schemas.openxmlformats.org/officeDocument/2006/relationships/image" Target="../media/image41.png"/><Relationship Id="rId14" Type="http://schemas.openxmlformats.org/officeDocument/2006/relationships/hyperlink" Target="http://www.softwaregroup-bg.com/"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7.png"/></Relationships>
</file>

<file path=ppt/slides/_rels/slide62.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49.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47.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SQL#Standardiz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027612" y="1122428"/>
            <a:ext cx="6391741" cy="1087372"/>
          </a:xfrm>
        </p:spPr>
        <p:txBody>
          <a:bodyPr>
            <a:normAutofit/>
          </a:bodyPr>
          <a:lstStyle/>
          <a:p>
            <a:r>
              <a:rPr lang="en-US" dirty="0" smtClean="0"/>
              <a:t>SQL Introduction</a:t>
            </a:r>
            <a:endParaRPr lang="en-US" dirty="0"/>
          </a:p>
        </p:txBody>
      </p:sp>
      <p:sp>
        <p:nvSpPr>
          <p:cNvPr id="6" name="Subtitle 5"/>
          <p:cNvSpPr>
            <a:spLocks noGrp="1"/>
          </p:cNvSpPr>
          <p:nvPr>
            <p:ph type="subTitle" idx="1"/>
          </p:nvPr>
        </p:nvSpPr>
        <p:spPr>
          <a:xfrm>
            <a:off x="4189412" y="2286000"/>
            <a:ext cx="7306141" cy="686636"/>
          </a:xfrm>
        </p:spPr>
        <p:txBody>
          <a:bodyPr>
            <a:normAutofit/>
          </a:bodyPr>
          <a:lstStyle/>
          <a:p>
            <a:r>
              <a:rPr lang="en-US" dirty="0">
                <a:effectLst>
                  <a:outerShdw blurRad="38100" dist="38100" dir="2700000" algn="tl">
                    <a:srgbClr val="000000">
                      <a:alpha val="43137"/>
                    </a:srgbClr>
                  </a:outerShdw>
                  <a:reflection blurRad="12000" stA="25000" endPos="49000" dist="5000" dir="5400000" sy="-100000" algn="bl" rotWithShape="0"/>
                </a:effectLst>
              </a:rPr>
              <a:t>Structured </a:t>
            </a:r>
            <a:r>
              <a:rPr lang="en-US" dirty="0" smtClean="0">
                <a:effectLst>
                  <a:outerShdw blurRad="38100" dist="38100" dir="2700000" algn="tl">
                    <a:srgbClr val="000000">
                      <a:alpha val="43137"/>
                    </a:srgbClr>
                  </a:outerShdw>
                  <a:reflection blurRad="12000" stA="25000" endPos="49000" dist="5000" dir="5400000" sy="-100000" algn="bl" rotWithShape="0"/>
                </a:effectLst>
              </a:rPr>
              <a:t>Query Language</a:t>
            </a:r>
            <a:endParaRPr lang="en-US" dirty="0" smtClean="0"/>
          </a:p>
        </p:txBody>
      </p:sp>
      <p:sp>
        <p:nvSpPr>
          <p:cNvPr id="7" name="Text Placeholder 6"/>
          <p:cNvSpPr>
            <a:spLocks noGrp="1"/>
          </p:cNvSpPr>
          <p:nvPr>
            <p:ph type="body" sz="quarter" idx="10"/>
          </p:nvPr>
        </p:nvSpPr>
        <p:spPr>
          <a:xfrm>
            <a:off x="760412" y="4419600"/>
            <a:ext cx="3187613" cy="525135"/>
          </a:xfrm>
        </p:spPr>
        <p:txBody>
          <a:bodyPr/>
          <a:lstStyle/>
          <a:p>
            <a:r>
              <a:rPr lang="en-US" dirty="0" smtClean="0"/>
              <a:t>SoftUni Team</a:t>
            </a:r>
            <a:endParaRPr lang="en-US" dirty="0"/>
          </a:p>
        </p:txBody>
      </p:sp>
      <p:sp>
        <p:nvSpPr>
          <p:cNvPr id="8" name="Text Placeholder 7"/>
          <p:cNvSpPr>
            <a:spLocks noGrp="1"/>
          </p:cNvSpPr>
          <p:nvPr>
            <p:ph type="body" sz="quarter" idx="13"/>
          </p:nvPr>
        </p:nvSpPr>
        <p:spPr>
          <a:xfrm>
            <a:off x="760413" y="4889499"/>
            <a:ext cx="3187614" cy="444343"/>
          </a:xfrm>
        </p:spPr>
        <p:txBody>
          <a:bodyPr/>
          <a:lstStyle/>
          <a:p>
            <a:r>
              <a:rPr lang="en-US" dirty="0"/>
              <a:t>Technical </a:t>
            </a:r>
            <a:r>
              <a:rPr lang="en-US" dirty="0" smtClean="0"/>
              <a:t>Trainers</a:t>
            </a:r>
            <a:endParaRPr lang="en-US" dirty="0"/>
          </a:p>
        </p:txBody>
      </p:sp>
      <p:sp>
        <p:nvSpPr>
          <p:cNvPr id="11" name="Text Placeholder 10"/>
          <p:cNvSpPr>
            <a:spLocks noGrp="1"/>
          </p:cNvSpPr>
          <p:nvPr>
            <p:ph type="body" sz="quarter" idx="17"/>
          </p:nvPr>
        </p:nvSpPr>
        <p:spPr/>
        <p:txBody>
          <a:bodyPr/>
          <a:lstStyle/>
          <a:p>
            <a:r>
              <a:rPr lang="en-US" dirty="0"/>
              <a:t>Software </a:t>
            </a:r>
            <a:r>
              <a:rPr lang="en-US" dirty="0" smtClean="0"/>
              <a:t>University</a:t>
            </a:r>
            <a:endParaRPr lang="en-US" dirty="0"/>
          </a:p>
        </p:txBody>
      </p:sp>
      <p:sp>
        <p:nvSpPr>
          <p:cNvPr id="12" name="Text Placeholder 11"/>
          <p:cNvSpPr>
            <a:spLocks noGrp="1"/>
          </p:cNvSpPr>
          <p:nvPr>
            <p:ph type="body" sz="quarter" idx="18"/>
          </p:nvPr>
        </p:nvSpPr>
        <p:spPr/>
        <p:txBody>
          <a:bodyPr/>
          <a:lstStyle/>
          <a:p>
            <a:r>
              <a:rPr lang="en-US" dirty="0">
                <a:hlinkClick r:id="rId3"/>
              </a:rPr>
              <a:t>http://</a:t>
            </a:r>
            <a:r>
              <a:rPr lang="en-US" dirty="0" smtClean="0">
                <a:hlinkClick r:id="rId3"/>
              </a:rPr>
              <a:t>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9" name="Picture 2" descr="database, storage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6255" y="4609443"/>
            <a:ext cx="1715156" cy="171515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database, storag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48715" y="3276600"/>
            <a:ext cx="1466782" cy="137861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title="Software University Foundation">
            <a:hlinkClick r:id="rId8" tooltip="Software University Foundation"/>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033" t="-11972" r="-4044" b="1048"/>
          <a:stretch/>
        </p:blipFill>
        <p:spPr bwMode="auto">
          <a:xfrm>
            <a:off x="821983" y="1727069"/>
            <a:ext cx="2172351" cy="795696"/>
          </a:xfrm>
          <a:prstGeom prst="roundRect">
            <a:avLst>
              <a:gd name="adj" fmla="val 3940"/>
            </a:avLst>
          </a:prstGeom>
          <a:solidFill>
            <a:srgbClr val="231F20">
              <a:alpha val="50000"/>
            </a:srgbClr>
          </a:solidFill>
          <a:ln>
            <a:solidFill>
              <a:schemeClr val="accent1">
                <a:lumMod val="75000"/>
                <a:alpha val="50000"/>
              </a:schemeClr>
            </a:solidFill>
          </a:ln>
        </p:spPr>
      </p:pic>
      <p:sp>
        <p:nvSpPr>
          <p:cNvPr id="14" name="TextBox 13"/>
          <p:cNvSpPr txBox="1"/>
          <p:nvPr/>
        </p:nvSpPr>
        <p:spPr>
          <a:xfrm rot="20983918">
            <a:off x="3603354" y="3877683"/>
            <a:ext cx="1678688" cy="715967"/>
          </a:xfrm>
          <a:prstGeom prst="rect">
            <a:avLst/>
          </a:prstGeom>
          <a:noFill/>
        </p:spPr>
        <p:txBody>
          <a:bodyPr wrap="none" rtlCol="0">
            <a:prstTxWarp prst="textDoubleWave1">
              <a:avLst/>
            </a:prstTxWarp>
            <a:spAutoFit/>
          </a:bodyPr>
          <a:lstStyle/>
          <a:p>
            <a:r>
              <a:rPr lang="en-US" sz="6000" dirty="0" smtClean="0">
                <a:ln w="10160">
                  <a:solidFill>
                    <a:schemeClr val="accent5"/>
                  </a:solidFill>
                  <a:prstDash val="solid"/>
                </a:ln>
                <a:solidFill>
                  <a:srgbClr val="FFFFFF"/>
                </a:solidFill>
                <a:effectLst>
                  <a:outerShdw blurRad="63500" sx="102000" sy="102000" algn="ctr" rotWithShape="0">
                    <a:prstClr val="black">
                      <a:alpha val="40000"/>
                    </a:prstClr>
                  </a:outerShdw>
                </a:effectLst>
              </a:rPr>
              <a:t>SQL</a:t>
            </a:r>
            <a:endParaRPr lang="en-US" sz="6000" dirty="0">
              <a:ln w="10160">
                <a:solidFill>
                  <a:schemeClr val="accent5"/>
                </a:solidFill>
                <a:prstDash val="solid"/>
              </a:ln>
              <a:solidFill>
                <a:srgbClr val="FFFFFF"/>
              </a:solidFill>
              <a:effectLst>
                <a:outerShdw blurRad="63500" sx="102000" sy="102000" algn="ctr" rotWithShape="0">
                  <a:prstClr val="black">
                    <a:alpha val="40000"/>
                  </a:prstClr>
                </a:outerShdw>
              </a:effectLst>
            </a:endParaRPr>
          </a:p>
        </p:txBody>
      </p:sp>
      <p:pic>
        <p:nvPicPr>
          <p:cNvPr id="1026" name="Picture 2" descr="http://media.tumblr.com/a1b563bf83b9bb363597c13e76fde1b4/tumblr_inline_mfsrwy0g4r1rxkxbn.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10482" y="4802382"/>
            <a:ext cx="1743249" cy="1567828"/>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11"/>
          <a:stretch>
            <a:fillRect/>
          </a:stretch>
        </p:blipFill>
        <p:spPr>
          <a:xfrm>
            <a:off x="5664662" y="3566902"/>
            <a:ext cx="3489472" cy="2803308"/>
          </a:xfrm>
          <a:prstGeom prst="rect">
            <a:avLst/>
          </a:prstGeom>
          <a:effectLst>
            <a:softEdge rad="12700"/>
          </a:effectLst>
        </p:spPr>
      </p:pic>
    </p:spTree>
    <p:extLst>
      <p:ext uri="{BB962C8B-B14F-4D97-AF65-F5344CB8AC3E}">
        <p14:creationId xmlns:p14="http://schemas.microsoft.com/office/powerpoint/2010/main" val="3215379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a:t>
            </a:r>
            <a:r>
              <a:rPr lang="en-US"/>
              <a:t>– </a:t>
            </a:r>
            <a:r>
              <a:rPr lang="en-US" smtClean="0"/>
              <a:t>Few Examples</a:t>
            </a:r>
            <a:endParaRPr lang="bg-BG" dirty="0"/>
          </a:p>
        </p:txBody>
      </p:sp>
      <p:sp>
        <p:nvSpPr>
          <p:cNvPr id="484355" name="Rectangle 3"/>
          <p:cNvSpPr>
            <a:spLocks noChangeArrowheads="1"/>
          </p:cNvSpPr>
          <p:nvPr/>
        </p:nvSpPr>
        <p:spPr bwMode="auto">
          <a:xfrm>
            <a:off x="687388" y="12192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FirstName, LastName, JobTitle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Employees</a:t>
            </a:r>
          </a:p>
        </p:txBody>
      </p:sp>
      <p:sp>
        <p:nvSpPr>
          <p:cNvPr id="484356" name="Rectangle 4"/>
          <p:cNvSpPr>
            <a:spLocks noChangeArrowheads="1"/>
          </p:cNvSpPr>
          <p:nvPr/>
        </p:nvSpPr>
        <p:spPr bwMode="auto">
          <a:xfrm>
            <a:off x="687388"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Projects(Name, StartDate)</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5802" y="1968500"/>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8" name="Rectangle 6"/>
          <p:cNvSpPr>
            <a:spLocks noChangeArrowheads="1"/>
          </p:cNvSpPr>
          <p:nvPr/>
        </p:nvSpPr>
        <p:spPr bwMode="auto">
          <a:xfrm>
            <a:off x="685802"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EndDate = '8/31/2006'</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5802"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Tree>
    <p:extLst>
      <p:ext uri="{BB962C8B-B14F-4D97-AF65-F5344CB8AC3E}">
        <p14:creationId xmlns:p14="http://schemas.microsoft.com/office/powerpoint/2010/main" val="49013164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What is T-SQL?</a:t>
            </a:r>
            <a:endParaRPr lang="bg-BG" dirty="0"/>
          </a:p>
        </p:txBody>
      </p:sp>
      <p:sp>
        <p:nvSpPr>
          <p:cNvPr id="485379" name="Rectangle 3"/>
          <p:cNvSpPr>
            <a:spLocks noGrp="1" noChangeArrowheads="1"/>
          </p:cNvSpPr>
          <p:nvPr>
            <p:ph idx="1"/>
          </p:nvPr>
        </p:nvSpPr>
        <p:spPr/>
        <p:txBody>
          <a:bodyPr>
            <a:normAutofit/>
          </a:bodyPr>
          <a:lstStyle/>
          <a:p>
            <a:pPr>
              <a:lnSpc>
                <a:spcPct val="100000"/>
              </a:lnSpc>
            </a:pPr>
            <a:r>
              <a:rPr lang="en-US" dirty="0"/>
              <a:t>Transact SQL </a:t>
            </a:r>
            <a:r>
              <a:rPr lang="en-US" dirty="0" smtClean="0"/>
              <a:t>(</a:t>
            </a:r>
            <a:r>
              <a:rPr lang="en-US" b="1" dirty="0">
                <a:solidFill>
                  <a:schemeClr val="tx2">
                    <a:lumMod val="75000"/>
                  </a:schemeClr>
                </a:solidFill>
                <a:latin typeface="Consolas" panose="020B0609020204030204" pitchFamily="49" charset="0"/>
                <a:cs typeface="Consolas" panose="020B0609020204030204" pitchFamily="49" charset="0"/>
              </a:rPr>
              <a:t>T-SQL</a:t>
            </a:r>
            <a:r>
              <a:rPr lang="en-US" dirty="0" smtClean="0"/>
              <a:t>) is </a:t>
            </a:r>
            <a:r>
              <a:rPr lang="en-US" dirty="0" smtClean="0"/>
              <a:t>an</a:t>
            </a:r>
          </a:p>
          <a:p>
            <a:pPr lvl="1">
              <a:lnSpc>
                <a:spcPct val="100000"/>
              </a:lnSpc>
            </a:pPr>
            <a:r>
              <a:rPr lang="en-US" dirty="0" smtClean="0"/>
              <a:t>Extension </a:t>
            </a:r>
            <a:r>
              <a:rPr lang="en-US" dirty="0"/>
              <a:t>to the standard SQL </a:t>
            </a:r>
            <a:r>
              <a:rPr lang="en-US" dirty="0" smtClean="0"/>
              <a:t>language</a:t>
            </a:r>
          </a:p>
          <a:p>
            <a:pPr lvl="1">
              <a:lnSpc>
                <a:spcPct val="100000"/>
              </a:lnSpc>
            </a:pPr>
            <a:r>
              <a:rPr lang="en-US" dirty="0" smtClean="0"/>
              <a:t>Used as standard in </a:t>
            </a:r>
            <a:r>
              <a:rPr lang="en-US" dirty="0" smtClean="0">
                <a:solidFill>
                  <a:schemeClr val="tx2">
                    <a:lumMod val="75000"/>
                  </a:schemeClr>
                </a:solidFill>
              </a:rPr>
              <a:t>MS SQL Server</a:t>
            </a:r>
            <a:endParaRPr lang="en-US" dirty="0">
              <a:solidFill>
                <a:schemeClr val="tx2">
                  <a:lumMod val="75000"/>
                </a:schemeClr>
              </a:solidFill>
            </a:endParaRPr>
          </a:p>
          <a:p>
            <a:pPr lvl="1">
              <a:lnSpc>
                <a:spcPct val="100000"/>
              </a:lnSpc>
            </a:pPr>
            <a:r>
              <a:rPr lang="en-US" dirty="0" smtClean="0"/>
              <a:t>Supports </a:t>
            </a:r>
            <a:r>
              <a:rPr lang="en-US" b="1" dirty="0">
                <a:solidFill>
                  <a:schemeClr val="tx2">
                    <a:lumMod val="75000"/>
                  </a:schemeClr>
                </a:solidFill>
                <a:latin typeface="Consolas" pitchFamily="49" charset="0"/>
                <a:cs typeface="Consolas" pitchFamily="49" charset="0"/>
              </a:rPr>
              <a:t>if</a:t>
            </a:r>
            <a:r>
              <a:rPr lang="en-US" dirty="0"/>
              <a:t> statements, loops, </a:t>
            </a:r>
            <a:r>
              <a:rPr lang="en-US" dirty="0" smtClean="0"/>
              <a:t>exceptions</a:t>
            </a:r>
          </a:p>
          <a:p>
            <a:pPr>
              <a:lnSpc>
                <a:spcPct val="100000"/>
              </a:lnSpc>
            </a:pPr>
            <a:r>
              <a:rPr lang="en-US" dirty="0" smtClean="0"/>
              <a:t>T-SQL is designed for writing logic inside the database:</a:t>
            </a:r>
          </a:p>
          <a:p>
            <a:pPr lvl="1">
              <a:lnSpc>
                <a:spcPct val="100000"/>
              </a:lnSpc>
            </a:pPr>
            <a:r>
              <a:rPr lang="en-US" dirty="0" smtClean="0"/>
              <a:t>Database </a:t>
            </a:r>
            <a:r>
              <a:rPr lang="en-US" dirty="0" smtClean="0">
                <a:solidFill>
                  <a:schemeClr val="tx2">
                    <a:lumMod val="75000"/>
                  </a:schemeClr>
                </a:solidFill>
              </a:rPr>
              <a:t>stored procedures</a:t>
            </a:r>
          </a:p>
          <a:p>
            <a:pPr lvl="1">
              <a:lnSpc>
                <a:spcPct val="100000"/>
              </a:lnSpc>
            </a:pPr>
            <a:r>
              <a:rPr lang="en-US" dirty="0" smtClean="0"/>
              <a:t>Database </a:t>
            </a:r>
            <a:r>
              <a:rPr lang="en-US" dirty="0" smtClean="0">
                <a:solidFill>
                  <a:schemeClr val="tx2">
                    <a:lumMod val="75000"/>
                  </a:schemeClr>
                </a:solidFill>
              </a:rPr>
              <a:t>functions</a:t>
            </a:r>
          </a:p>
          <a:p>
            <a:pPr lvl="1">
              <a:lnSpc>
                <a:spcPct val="100000"/>
              </a:lnSpc>
            </a:pPr>
            <a:r>
              <a:rPr lang="en-US" dirty="0" smtClean="0"/>
              <a:t>Database</a:t>
            </a:r>
            <a:r>
              <a:rPr lang="en-US" dirty="0" smtClean="0"/>
              <a:t> </a:t>
            </a:r>
            <a:r>
              <a:rPr lang="en-US" dirty="0" smtClean="0">
                <a:solidFill>
                  <a:schemeClr val="tx2">
                    <a:lumMod val="75000"/>
                  </a:schemeClr>
                </a:solidFill>
              </a:rPr>
              <a:t>triggers</a:t>
            </a:r>
          </a:p>
        </p:txBody>
      </p:sp>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Tree>
    <p:extLst>
      <p:ext uri="{BB962C8B-B14F-4D97-AF65-F5344CB8AC3E}">
        <p14:creationId xmlns:p14="http://schemas.microsoft.com/office/powerpoint/2010/main" val="180926623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86403" name="Rectangle 3"/>
          <p:cNvSpPr>
            <a:spLocks noChangeArrowheads="1"/>
          </p:cNvSpPr>
          <p:nvPr/>
        </p:nvSpPr>
        <p:spPr bwMode="auto">
          <a:xfrm>
            <a:off x="547800" y="1271870"/>
            <a:ext cx="11109212" cy="50527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buClr>
                <a:schemeClr val="accent5">
                  <a:lumMod val="40000"/>
                  <a:lumOff val="60000"/>
                </a:schemeClr>
              </a:buClr>
              <a:buSzPct val="70000"/>
            </a:pP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CREATE</a:t>
            </a:r>
            <a:r>
              <a:rPr lang="en-US" sz="22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PROCEDURE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EmpDump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DECLARE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@EmpFName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EmpLName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NVARCHAR(100)</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DECLARE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CURSOR FOR</a:t>
            </a:r>
          </a:p>
          <a:p>
            <a:pPr eaLnBrk="0" hangingPunct="0">
              <a:lnSpc>
                <a:spcPct val="105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 </a:t>
            </a:r>
            <a:r>
              <a:rPr lang="en-US" sz="2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EmployeeID, FirstName, LastName </a:t>
            </a:r>
            <a:r>
              <a:rPr lang="en-US" sz="22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 </a:t>
            </a:r>
            <a:r>
              <a:rPr lang="en-US" sz="2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p>
          <a:p>
            <a:pPr eaLnBrk="0" hangingPunct="0">
              <a:lnSpc>
                <a:spcPct val="105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OPEN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 NEXT FROM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WHILE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(@@FETCH_STATUS = 0)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CAST(@EmpId AS VARCHAR(10)) + ' '</a:t>
            </a:r>
            <a:r>
              <a:rPr lang="en-US" sz="2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@EmpFName + ' ' + @EmpLName</a:t>
            </a:r>
          </a:p>
          <a:p>
            <a:pPr eaLnBrk="0" hangingPunct="0">
              <a:lnSpc>
                <a:spcPct val="105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 NEXT FROM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@EmpId, @EmpFName, @EmpLName</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CLOSE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105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DEALLOCATE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emps</a:t>
            </a:r>
          </a:p>
          <a:p>
            <a:pPr eaLnBrk="0" hangingPunct="0">
              <a:lnSpc>
                <a:spcPct val="105000"/>
              </a:lnSpc>
              <a:buClr>
                <a:schemeClr val="accent5">
                  <a:lumMod val="40000"/>
                  <a:lumOff val="60000"/>
                </a:schemeClr>
              </a:buClr>
              <a:buSzPct val="70000"/>
            </a:pPr>
            <a:r>
              <a:rPr lang="en-US" sz="2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GO</a:t>
            </a:r>
          </a:p>
        </p:txBody>
      </p:sp>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Tree>
    <p:extLst>
      <p:ext uri="{BB962C8B-B14F-4D97-AF65-F5344CB8AC3E}">
        <p14:creationId xmlns:p14="http://schemas.microsoft.com/office/powerpoint/2010/main" val="37486044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1446212" y="4724400"/>
            <a:ext cx="8938472" cy="820600"/>
          </a:xfrm>
        </p:spPr>
        <p:txBody>
          <a:bodyPr/>
          <a:lstStyle/>
          <a:p>
            <a:r>
              <a:rPr lang="en-US" dirty="0"/>
              <a:t>SQL Language</a:t>
            </a:r>
            <a:endParaRPr lang="bg-BG" dirty="0"/>
          </a:p>
        </p:txBody>
      </p:sp>
      <p:sp>
        <p:nvSpPr>
          <p:cNvPr id="4" name="Subtitle 3"/>
          <p:cNvSpPr>
            <a:spLocks noGrp="1"/>
          </p:cNvSpPr>
          <p:nvPr>
            <p:ph type="body" idx="1"/>
          </p:nvPr>
        </p:nvSpPr>
        <p:spPr>
          <a:xfrm>
            <a:off x="1446212" y="5602568"/>
            <a:ext cx="8938472" cy="719034"/>
          </a:xfrm>
        </p:spPr>
        <p:txBody>
          <a:bodyPr/>
          <a:lstStyle/>
          <a:p>
            <a:r>
              <a:rPr dirty="0" smtClean="0"/>
              <a:t>Introducing</a:t>
            </a:r>
            <a:r>
              <a:rPr lang="en-US" dirty="0" smtClean="0"/>
              <a:t> the</a:t>
            </a:r>
            <a:r>
              <a:rPr dirty="0" smtClean="0"/>
              <a:t> </a:t>
            </a:r>
            <a:r>
              <a:rPr b="1" dirty="0" smtClean="0">
                <a:solidFill>
                  <a:schemeClr val="tx2">
                    <a:lumMod val="75000"/>
                  </a:schemeClr>
                </a:solidFill>
                <a:latin typeface="Consolas" pitchFamily="49" charset="0"/>
              </a:rPr>
              <a:t>SELECT</a:t>
            </a:r>
            <a:r>
              <a:rPr dirty="0" smtClean="0">
                <a:solidFill>
                  <a:schemeClr val="tx2">
                    <a:lumMod val="75000"/>
                  </a:schemeClr>
                </a:solidFill>
              </a:rPr>
              <a:t> </a:t>
            </a:r>
            <a:r>
              <a:rPr dirty="0" smtClean="0"/>
              <a:t>Statement</a:t>
            </a:r>
            <a:endParaRPr lang="bg-BG" dirty="0"/>
          </a:p>
        </p:txBody>
      </p:sp>
      <p:pic>
        <p:nvPicPr>
          <p:cNvPr id="2050" name="Picture 2" descr="http://computertrainingcenters.com/wp-content/uploads/2014/05/sql_icon_by_raisch-d3ax2i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884" y="1118870"/>
            <a:ext cx="4625128" cy="398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226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ounded Rectangle 76"/>
          <p:cNvSpPr/>
          <p:nvPr/>
        </p:nvSpPr>
        <p:spPr>
          <a:xfrm>
            <a:off x="1127124" y="4335209"/>
            <a:ext cx="9963263" cy="2141791"/>
          </a:xfrm>
          <a:prstGeom prst="roundRect">
            <a:avLst>
              <a:gd name="adj" fmla="val 3505"/>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6" name="Rounded Rectangle 75"/>
          <p:cNvSpPr/>
          <p:nvPr/>
        </p:nvSpPr>
        <p:spPr>
          <a:xfrm>
            <a:off x="6191248" y="1116268"/>
            <a:ext cx="4899139" cy="2922332"/>
          </a:xfrm>
          <a:prstGeom prst="roundRect">
            <a:avLst>
              <a:gd name="adj" fmla="val 3505"/>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Rounded Rectangle 4"/>
          <p:cNvSpPr/>
          <p:nvPr/>
        </p:nvSpPr>
        <p:spPr>
          <a:xfrm>
            <a:off x="1127124" y="1125792"/>
            <a:ext cx="4738688" cy="2912808"/>
          </a:xfrm>
          <a:prstGeom prst="roundRect">
            <a:avLst>
              <a:gd name="adj" fmla="val 3505"/>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2546" name="Rectangle 2"/>
          <p:cNvSpPr>
            <a:spLocks noGrp="1" noChangeArrowheads="1"/>
          </p:cNvSpPr>
          <p:nvPr>
            <p:ph type="title"/>
          </p:nvPr>
        </p:nvSpPr>
        <p:spPr/>
        <p:txBody>
          <a:bodyPr/>
          <a:lstStyle/>
          <a:p>
            <a:r>
              <a:rPr lang="en-US" dirty="0"/>
              <a:t>Capabilities of SQL SELECT </a:t>
            </a:r>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6" name="Group 5"/>
          <p:cNvGrpSpPr/>
          <p:nvPr/>
        </p:nvGrpSpPr>
        <p:grpSpPr>
          <a:xfrm>
            <a:off x="2438399" y="2355851"/>
            <a:ext cx="1889125" cy="1377949"/>
            <a:chOff x="2438399" y="2355851"/>
            <a:chExt cx="1889125" cy="1377949"/>
          </a:xfrm>
        </p:grpSpPr>
        <p:sp>
          <p:nvSpPr>
            <p:cNvPr id="492547" name="Rectangle 3"/>
            <p:cNvSpPr>
              <a:spLocks noChangeArrowheads="1"/>
            </p:cNvSpPr>
            <p:nvPr/>
          </p:nvSpPr>
          <p:spPr bwMode="blackWhite">
            <a:xfrm>
              <a:off x="2451099"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3675"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19474"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4149"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8399"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8399"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8399"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0624"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8399"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8399"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8399"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8399"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09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6374" y="235585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Selection</a:t>
            </a:r>
          </a:p>
          <a:p>
            <a:pPr>
              <a:lnSpc>
                <a:spcPct val="100000"/>
              </a:lnSpc>
            </a:pPr>
            <a:r>
              <a:rPr lang="en-US" sz="2800" b="1" dirty="0">
                <a:solidFill>
                  <a:srgbClr val="EBFFD2"/>
                </a:solidFill>
                <a:effectLst>
                  <a:outerShdw blurRad="38100" dist="38100" dir="2700000" algn="tl">
                    <a:srgbClr val="000000">
                      <a:alpha val="43137"/>
                    </a:srgbClr>
                  </a:outerShdw>
                </a:effectLst>
              </a:rPr>
              <a:t>Take </a:t>
            </a:r>
            <a:r>
              <a:rPr lang="en-US" sz="2800" b="1" dirty="0" smtClean="0">
                <a:solidFill>
                  <a:srgbClr val="EBFFD2"/>
                </a:solidFill>
                <a:effectLst>
                  <a:outerShdw blurRad="38100" dist="38100" dir="2700000" algn="tl">
                    <a:srgbClr val="000000">
                      <a:alpha val="43137"/>
                    </a:srgbClr>
                  </a:outerShdw>
                </a:effectLst>
              </a:rPr>
              <a:t>a subset of </a:t>
            </a:r>
            <a:r>
              <a:rPr lang="en-US" sz="2800" b="1" dirty="0">
                <a:solidFill>
                  <a:srgbClr val="EBFFD2"/>
                </a:solidFill>
                <a:effectLst>
                  <a:outerShdw blurRad="38100" dist="38100" dir="2700000" algn="tl">
                    <a:srgbClr val="000000">
                      <a:alpha val="43137"/>
                    </a:srgbClr>
                  </a:outerShdw>
                </a:effectLst>
              </a:rPr>
              <a:t>the rows</a:t>
            </a:r>
          </a:p>
        </p:txBody>
      </p:sp>
      <p:sp>
        <p:nvSpPr>
          <p:cNvPr id="492615" name="Text Box 71"/>
          <p:cNvSpPr txBox="1">
            <a:spLocks noChangeArrowheads="1"/>
          </p:cNvSpPr>
          <p:nvPr/>
        </p:nvSpPr>
        <p:spPr bwMode="auto">
          <a:xfrm>
            <a:off x="1279524" y="1219200"/>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Projection</a:t>
            </a:r>
            <a:endParaRPr lang="en-US" sz="2800" b="1" dirty="0">
              <a:solidFill>
                <a:schemeClr val="tx2">
                  <a:lumMod val="75000"/>
                </a:schemeClr>
              </a:solidFill>
              <a:effectLst>
                <a:outerShdw blurRad="38100" dist="38100" dir="2700000" algn="tl">
                  <a:srgbClr val="000000">
                    <a:alpha val="43137"/>
                  </a:srgbClr>
                </a:outerShdw>
              </a:effectLst>
            </a:endParaRPr>
          </a:p>
          <a:p>
            <a:pPr>
              <a:lnSpc>
                <a:spcPct val="100000"/>
              </a:lnSpc>
            </a:pPr>
            <a:r>
              <a:rPr lang="en-US" sz="2800" b="1" dirty="0">
                <a:solidFill>
                  <a:srgbClr val="EBFFD2"/>
                </a:solidFill>
                <a:effectLst>
                  <a:outerShdw blurRad="38100" dist="38100" dir="2700000" algn="tl">
                    <a:srgbClr val="000000">
                      <a:alpha val="43137"/>
                    </a:srgbClr>
                  </a:outerShdw>
                </a:effectLst>
              </a:rPr>
              <a:t>Take </a:t>
            </a:r>
            <a:r>
              <a:rPr lang="en-US" sz="2800" b="1" dirty="0" smtClean="0">
                <a:solidFill>
                  <a:srgbClr val="EBFFD2"/>
                </a:solidFill>
                <a:effectLst>
                  <a:outerShdw blurRad="38100" dist="38100" dir="2700000" algn="tl">
                    <a:srgbClr val="000000">
                      <a:alpha val="43137"/>
                    </a:srgbClr>
                  </a:outerShdw>
                </a:effectLst>
              </a:rPr>
              <a:t>a subset of </a:t>
            </a:r>
            <a:r>
              <a:rPr lang="en-US" sz="2800" b="1" dirty="0">
                <a:solidFill>
                  <a:srgbClr val="EBFFD2"/>
                </a:solidFill>
                <a:effectLst>
                  <a:outerShdw blurRad="38100" dist="38100" dir="2700000" algn="tl">
                    <a:srgbClr val="000000">
                      <a:alpha val="43137"/>
                    </a:srgbClr>
                  </a:outerShdw>
                </a:effectLst>
              </a:rPr>
              <a:t>the columns</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Join</a:t>
            </a:r>
          </a:p>
          <a:p>
            <a:pPr>
              <a:lnSpc>
                <a:spcPct val="100000"/>
              </a:lnSpc>
            </a:pPr>
            <a:r>
              <a:rPr lang="en-US" sz="2800" b="1" dirty="0">
                <a:solidFill>
                  <a:srgbClr val="EBFFD2"/>
                </a:solidFill>
                <a:effectLst>
                  <a:outerShdw blurRad="38100" dist="38100" dir="2700000" algn="tl">
                    <a:srgbClr val="000000">
                      <a:alpha val="43137"/>
                    </a:srgbClr>
                  </a:outerShdw>
                </a:effectLst>
              </a:rPr>
              <a:t>Combine tables </a:t>
            </a:r>
            <a:r>
              <a:rPr lang="en-US" sz="2800" b="1" dirty="0" smtClean="0">
                <a:solidFill>
                  <a:srgbClr val="EBFFD2"/>
                </a:solidFill>
                <a:effectLst>
                  <a:outerShdw blurRad="38100" dist="38100" dir="2700000" algn="tl">
                    <a:srgbClr val="000000">
                      <a:alpha val="43137"/>
                    </a:srgbClr>
                  </a:outerShdw>
                </a:effectLst>
              </a:rPr>
              <a:t>by</a:t>
            </a:r>
            <a:endParaRPr lang="en-US" sz="2800" b="1" dirty="0">
              <a:solidFill>
                <a:srgbClr val="EBFFD2"/>
              </a:solidFill>
              <a:effectLst>
                <a:outerShdw blurRad="38100" dist="38100" dir="2700000" algn="tl">
                  <a:srgbClr val="000000">
                    <a:alpha val="43137"/>
                  </a:srgbClr>
                </a:outerShdw>
              </a:effectLst>
            </a:endParaRPr>
          </a:p>
          <a:p>
            <a:pPr>
              <a:lnSpc>
                <a:spcPct val="100000"/>
              </a:lnSpc>
            </a:pPr>
            <a:r>
              <a:rPr lang="en-US" sz="2800" b="1" dirty="0">
                <a:solidFill>
                  <a:srgbClr val="EBFFD2"/>
                </a:solidFill>
                <a:effectLst>
                  <a:outerShdw blurRad="38100" dist="38100" dir="2700000" algn="tl">
                    <a:srgbClr val="000000">
                      <a:alpha val="43137"/>
                    </a:srgbClr>
                  </a:outerShdw>
                </a:effectLst>
              </a:rPr>
              <a:t>some column</a:t>
            </a:r>
          </a:p>
        </p:txBody>
      </p:sp>
      <p:sp>
        <p:nvSpPr>
          <p:cNvPr id="4" name="Slide Number Placeholder 3"/>
          <p:cNvSpPr>
            <a:spLocks noGrp="1"/>
          </p:cNvSpPr>
          <p:nvPr>
            <p:ph type="sldNum" sz="quarter" idx="4"/>
          </p:nvPr>
        </p:nvSpPr>
        <p:spPr/>
        <p:txBody>
          <a:bodyPr/>
          <a:lstStyle/>
          <a:p>
            <a:fld id="{C014DD1E-5D91-48A3-AD6D-45FBA980D106}" type="slidenum">
              <a:rPr lang="en-US" smtClean="0"/>
              <a:pPr/>
              <a:t>14</a:t>
            </a:fld>
            <a:endParaRPr lang="en-US" dirty="0"/>
          </a:p>
        </p:txBody>
      </p:sp>
    </p:spTree>
    <p:extLst>
      <p:ext uri="{BB962C8B-B14F-4D97-AF65-F5344CB8AC3E}">
        <p14:creationId xmlns:p14="http://schemas.microsoft.com/office/powerpoint/2010/main" val="2273232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normAutofit/>
          </a:bodyPr>
          <a:lstStyle/>
          <a:p>
            <a:r>
              <a:rPr lang="en-US" sz="3600" dirty="0"/>
              <a:t>The </a:t>
            </a:r>
            <a:r>
              <a:rPr lang="en-US" sz="3600" dirty="0" smtClean="0"/>
              <a:t>SoftUni Database </a:t>
            </a:r>
            <a:r>
              <a:rPr lang="en-US" sz="3600" dirty="0"/>
              <a:t>Schema in SQL Server</a:t>
            </a:r>
            <a:endParaRPr lang="bg-BG" sz="3600" dirty="0"/>
          </a:p>
        </p:txBody>
      </p:sp>
      <p:pic>
        <p:nvPicPr>
          <p:cNvPr id="80901" name="Picture 5"/>
          <p:cNvPicPr>
            <a:picLocks noChangeAspect="1" noChangeArrowheads="1"/>
          </p:cNvPicPr>
          <p:nvPr/>
        </p:nvPicPr>
        <p:blipFill>
          <a:blip r:embed="rId2" cstate="screen"/>
          <a:srcRect/>
          <a:stretch>
            <a:fillRect/>
          </a:stretch>
        </p:blipFill>
        <p:spPr bwMode="auto">
          <a:xfrm>
            <a:off x="1694586" y="1178258"/>
            <a:ext cx="8667026" cy="5222542"/>
          </a:xfrm>
          <a:prstGeom prst="roundRect">
            <a:avLst>
              <a:gd name="adj" fmla="val 736"/>
            </a:avLst>
          </a:prstGeom>
          <a:noFill/>
          <a:ln w="9525">
            <a:noFill/>
            <a:miter lim="800000"/>
            <a:headEnd/>
            <a:tailEnd/>
          </a:ln>
        </p:spPr>
      </p:pic>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Tree>
    <p:extLst>
      <p:ext uri="{BB962C8B-B14F-4D97-AF65-F5344CB8AC3E}">
        <p14:creationId xmlns:p14="http://schemas.microsoft.com/office/powerpoint/2010/main" val="208023636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noChangeArrowheads="1"/>
          </p:cNvSpPr>
          <p:nvPr>
            <p:ph idx="1"/>
          </p:nvPr>
        </p:nvSpPr>
        <p:spPr/>
        <p:txBody>
          <a:bodyPr/>
          <a:lstStyle/>
          <a:p>
            <a:pPr lvl="1">
              <a:lnSpc>
                <a:spcPct val="100000"/>
              </a:lnSpc>
            </a:pPr>
            <a:r>
              <a:rPr lang="en-US" b="1" dirty="0">
                <a:solidFill>
                  <a:schemeClr val="tx2">
                    <a:lumMod val="75000"/>
                  </a:schemeClr>
                </a:solidFill>
                <a:latin typeface="Consolas" pitchFamily="49" charset="0"/>
                <a:cs typeface="Consolas" pitchFamily="49" charset="0"/>
              </a:rPr>
              <a:t>SELECT</a:t>
            </a:r>
            <a:r>
              <a:rPr lang="en-US" dirty="0"/>
              <a:t> identifies what columns</a:t>
            </a:r>
          </a:p>
          <a:p>
            <a:pPr lvl="1">
              <a:lnSpc>
                <a:spcPct val="100000"/>
              </a:lnSpc>
            </a:pPr>
            <a:r>
              <a:rPr lang="en-US" b="1" dirty="0">
                <a:solidFill>
                  <a:schemeClr val="tx2">
                    <a:lumMod val="75000"/>
                  </a:schemeClr>
                </a:solidFill>
                <a:latin typeface="Consolas" pitchFamily="49" charset="0"/>
                <a:cs typeface="Consolas" pitchFamily="49" charset="0"/>
              </a:rPr>
              <a:t>FROM</a:t>
            </a:r>
            <a:r>
              <a:rPr lang="en-US" dirty="0"/>
              <a:t> identifies which table</a:t>
            </a:r>
          </a:p>
        </p:txBody>
      </p:sp>
      <p:sp>
        <p:nvSpPr>
          <p:cNvPr id="494594" name="Rectangle 2"/>
          <p:cNvSpPr>
            <a:spLocks noGrp="1" noChangeArrowheads="1"/>
          </p:cNvSpPr>
          <p:nvPr>
            <p:ph type="title"/>
          </p:nvPr>
        </p:nvSpPr>
        <p:spPr/>
        <p:txBody>
          <a:bodyPr/>
          <a:lstStyle/>
          <a:p>
            <a:r>
              <a:rPr lang="en-US" dirty="0"/>
              <a:t>Basic SELECT Statement</a:t>
            </a:r>
          </a:p>
        </p:txBody>
      </p:sp>
      <p:sp>
        <p:nvSpPr>
          <p:cNvPr id="494596" name="Rectangle 4"/>
          <p:cNvSpPr>
            <a:spLocks noChangeArrowheads="1"/>
          </p:cNvSpPr>
          <p:nvPr/>
        </p:nvSpPr>
        <p:spPr bwMode="auto">
          <a:xfrm>
            <a:off x="985836" y="2782137"/>
            <a:ext cx="10213976"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DISTINCT] column|expression [alias</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table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5778" name="Picture 2" descr="http://www.webdesignbognorregis.co.uk/images/page/databases.jpg"/>
          <p:cNvPicPr>
            <a:picLocks noChangeAspect="1" noChangeArrowheads="1"/>
          </p:cNvPicPr>
          <p:nvPr/>
        </p:nvPicPr>
        <p:blipFill>
          <a:blip r:embed="rId3" cstate="screen"/>
          <a:srcRect/>
          <a:stretch>
            <a:fillRect/>
          </a:stretch>
        </p:blipFill>
        <p:spPr bwMode="auto">
          <a:xfrm>
            <a:off x="8228012" y="4220013"/>
            <a:ext cx="2895600" cy="2171702"/>
          </a:xfrm>
          <a:prstGeom prst="rect">
            <a:avLst/>
          </a:prstGeom>
          <a:ln>
            <a:noFill/>
          </a:ln>
          <a:effectLst>
            <a:softEdge rad="112500"/>
          </a:effectLst>
        </p:spPr>
      </p:pic>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grpSp>
        <p:nvGrpSpPr>
          <p:cNvPr id="4" name="Group 3"/>
          <p:cNvGrpSpPr/>
          <p:nvPr/>
        </p:nvGrpSpPr>
        <p:grpSpPr>
          <a:xfrm>
            <a:off x="4681364" y="4309997"/>
            <a:ext cx="2784648" cy="1982822"/>
            <a:chOff x="4951412" y="4612432"/>
            <a:chExt cx="1866900" cy="1377951"/>
          </a:xfrm>
        </p:grpSpPr>
        <p:sp>
          <p:nvSpPr>
            <p:cNvPr id="10" name="Rectangle 5"/>
            <p:cNvSpPr>
              <a:spLocks noChangeArrowheads="1"/>
            </p:cNvSpPr>
            <p:nvPr/>
          </p:nvSpPr>
          <p:spPr bwMode="blackWhite">
            <a:xfrm>
              <a:off x="4964112" y="4626719"/>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14" name="Group 9"/>
            <p:cNvGrpSpPr>
              <a:grpSpLocks/>
            </p:cNvGrpSpPr>
            <p:nvPr/>
          </p:nvGrpSpPr>
          <p:grpSpPr bwMode="auto">
            <a:xfrm>
              <a:off x="4973638" y="4790232"/>
              <a:ext cx="1825625" cy="1066800"/>
              <a:chOff x="3422" y="1549"/>
              <a:chExt cx="1150" cy="672"/>
            </a:xfrm>
          </p:grpSpPr>
          <p:sp>
            <p:nvSpPr>
              <p:cNvPr id="15"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16"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17"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18" name="Line 13"/>
            <p:cNvSpPr>
              <a:spLocks noChangeShapeType="1"/>
            </p:cNvSpPr>
            <p:nvPr/>
          </p:nvSpPr>
          <p:spPr bwMode="auto">
            <a:xfrm>
              <a:off x="5932487" y="461402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19" name="Line 14"/>
            <p:cNvSpPr>
              <a:spLocks noChangeShapeType="1"/>
            </p:cNvSpPr>
            <p:nvPr/>
          </p:nvSpPr>
          <p:spPr bwMode="auto">
            <a:xfrm>
              <a:off x="5237162" y="461402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0" name="Line 15"/>
            <p:cNvSpPr>
              <a:spLocks noChangeShapeType="1"/>
            </p:cNvSpPr>
            <p:nvPr/>
          </p:nvSpPr>
          <p:spPr bwMode="auto">
            <a:xfrm>
              <a:off x="4951412" y="4785469"/>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1" name="Line 16"/>
            <p:cNvSpPr>
              <a:spLocks noChangeShapeType="1"/>
            </p:cNvSpPr>
            <p:nvPr/>
          </p:nvSpPr>
          <p:spPr bwMode="auto">
            <a:xfrm>
              <a:off x="4951412" y="4937869"/>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2" name="Line 17"/>
            <p:cNvSpPr>
              <a:spLocks noChangeShapeType="1"/>
            </p:cNvSpPr>
            <p:nvPr/>
          </p:nvSpPr>
          <p:spPr bwMode="auto">
            <a:xfrm>
              <a:off x="4951412" y="5090269"/>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3" name="Line 18"/>
            <p:cNvSpPr>
              <a:spLocks noChangeShapeType="1"/>
            </p:cNvSpPr>
            <p:nvPr/>
          </p:nvSpPr>
          <p:spPr bwMode="auto">
            <a:xfrm>
              <a:off x="4951412" y="5242669"/>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4" name="Line 19"/>
            <p:cNvSpPr>
              <a:spLocks noChangeShapeType="1"/>
            </p:cNvSpPr>
            <p:nvPr/>
          </p:nvSpPr>
          <p:spPr bwMode="auto">
            <a:xfrm>
              <a:off x="4951412" y="5395069"/>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5" name="Line 20"/>
            <p:cNvSpPr>
              <a:spLocks noChangeShapeType="1"/>
            </p:cNvSpPr>
            <p:nvPr/>
          </p:nvSpPr>
          <p:spPr bwMode="auto">
            <a:xfrm>
              <a:off x="4951412" y="5547469"/>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6" name="Line 21"/>
            <p:cNvSpPr>
              <a:spLocks noChangeShapeType="1"/>
            </p:cNvSpPr>
            <p:nvPr/>
          </p:nvSpPr>
          <p:spPr bwMode="auto">
            <a:xfrm>
              <a:off x="4951412" y="5699869"/>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7" name="Line 22"/>
            <p:cNvSpPr>
              <a:spLocks noChangeShapeType="1"/>
            </p:cNvSpPr>
            <p:nvPr/>
          </p:nvSpPr>
          <p:spPr bwMode="auto">
            <a:xfrm>
              <a:off x="4951412" y="5852269"/>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8" name="Line 23"/>
            <p:cNvSpPr>
              <a:spLocks noChangeShapeType="1"/>
            </p:cNvSpPr>
            <p:nvPr/>
          </p:nvSpPr>
          <p:spPr bwMode="auto">
            <a:xfrm>
              <a:off x="6203950" y="461402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29" name="Line 24"/>
            <p:cNvSpPr>
              <a:spLocks noChangeShapeType="1"/>
            </p:cNvSpPr>
            <p:nvPr/>
          </p:nvSpPr>
          <p:spPr bwMode="auto">
            <a:xfrm>
              <a:off x="6529387" y="4612432"/>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3" name="Group 2"/>
          <p:cNvGrpSpPr/>
          <p:nvPr/>
        </p:nvGrpSpPr>
        <p:grpSpPr>
          <a:xfrm>
            <a:off x="1242970" y="4330556"/>
            <a:ext cx="2641642" cy="1954404"/>
            <a:chOff x="2360612" y="4618783"/>
            <a:chExt cx="1889125" cy="1377949"/>
          </a:xfrm>
        </p:grpSpPr>
        <p:sp>
          <p:nvSpPr>
            <p:cNvPr id="9" name="Rectangle 3"/>
            <p:cNvSpPr>
              <a:spLocks noChangeArrowheads="1"/>
            </p:cNvSpPr>
            <p:nvPr/>
          </p:nvSpPr>
          <p:spPr bwMode="blackWhite">
            <a:xfrm>
              <a:off x="2373312" y="463307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11" name="Group 6"/>
            <p:cNvGrpSpPr>
              <a:grpSpLocks/>
            </p:cNvGrpSpPr>
            <p:nvPr/>
          </p:nvGrpSpPr>
          <p:grpSpPr bwMode="auto">
            <a:xfrm>
              <a:off x="2655888" y="4644182"/>
              <a:ext cx="1274763" cy="1327150"/>
              <a:chOff x="1244" y="1460"/>
              <a:chExt cx="803" cy="836"/>
            </a:xfrm>
          </p:grpSpPr>
          <p:sp>
            <p:nvSpPr>
              <p:cNvPr id="12"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13"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30" name="Line 53"/>
            <p:cNvSpPr>
              <a:spLocks noChangeShapeType="1"/>
            </p:cNvSpPr>
            <p:nvPr/>
          </p:nvSpPr>
          <p:spPr bwMode="auto">
            <a:xfrm>
              <a:off x="3341687" y="462037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1" name="Line 54"/>
            <p:cNvSpPr>
              <a:spLocks noChangeShapeType="1"/>
            </p:cNvSpPr>
            <p:nvPr/>
          </p:nvSpPr>
          <p:spPr bwMode="auto">
            <a:xfrm>
              <a:off x="2646362" y="462037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2" name="Line 55"/>
            <p:cNvSpPr>
              <a:spLocks noChangeShapeType="1"/>
            </p:cNvSpPr>
            <p:nvPr/>
          </p:nvSpPr>
          <p:spPr bwMode="auto">
            <a:xfrm>
              <a:off x="2360612" y="479182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3" name="Line 56"/>
            <p:cNvSpPr>
              <a:spLocks noChangeShapeType="1"/>
            </p:cNvSpPr>
            <p:nvPr/>
          </p:nvSpPr>
          <p:spPr bwMode="auto">
            <a:xfrm>
              <a:off x="2360612" y="494422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4" name="Line 57"/>
            <p:cNvSpPr>
              <a:spLocks noChangeShapeType="1"/>
            </p:cNvSpPr>
            <p:nvPr/>
          </p:nvSpPr>
          <p:spPr bwMode="auto">
            <a:xfrm>
              <a:off x="2360612" y="509662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5" name="Line 58"/>
            <p:cNvSpPr>
              <a:spLocks noChangeShapeType="1"/>
            </p:cNvSpPr>
            <p:nvPr/>
          </p:nvSpPr>
          <p:spPr bwMode="auto">
            <a:xfrm>
              <a:off x="2382837" y="524902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6" name="Line 59"/>
            <p:cNvSpPr>
              <a:spLocks noChangeShapeType="1"/>
            </p:cNvSpPr>
            <p:nvPr/>
          </p:nvSpPr>
          <p:spPr bwMode="auto">
            <a:xfrm>
              <a:off x="2360612" y="540142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7" name="Line 60"/>
            <p:cNvSpPr>
              <a:spLocks noChangeShapeType="1"/>
            </p:cNvSpPr>
            <p:nvPr/>
          </p:nvSpPr>
          <p:spPr bwMode="auto">
            <a:xfrm>
              <a:off x="2360612" y="555382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8" name="Line 61"/>
            <p:cNvSpPr>
              <a:spLocks noChangeShapeType="1"/>
            </p:cNvSpPr>
            <p:nvPr/>
          </p:nvSpPr>
          <p:spPr bwMode="auto">
            <a:xfrm>
              <a:off x="2360612" y="570622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39" name="Line 62"/>
            <p:cNvSpPr>
              <a:spLocks noChangeShapeType="1"/>
            </p:cNvSpPr>
            <p:nvPr/>
          </p:nvSpPr>
          <p:spPr bwMode="auto">
            <a:xfrm>
              <a:off x="2360612" y="585862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0" name="Line 63"/>
            <p:cNvSpPr>
              <a:spLocks noChangeShapeType="1"/>
            </p:cNvSpPr>
            <p:nvPr/>
          </p:nvSpPr>
          <p:spPr bwMode="auto">
            <a:xfrm>
              <a:off x="3613150" y="462037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1" name="Line 64"/>
            <p:cNvSpPr>
              <a:spLocks noChangeShapeType="1"/>
            </p:cNvSpPr>
            <p:nvPr/>
          </p:nvSpPr>
          <p:spPr bwMode="auto">
            <a:xfrm>
              <a:off x="3938587" y="4618783"/>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Tree>
    <p:extLst>
      <p:ext uri="{BB962C8B-B14F-4D97-AF65-F5344CB8AC3E}">
        <p14:creationId xmlns:p14="http://schemas.microsoft.com/office/powerpoint/2010/main" val="1118003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90413" y="1066800"/>
            <a:ext cx="11804822" cy="5570355"/>
          </a:xfrm>
        </p:spPr>
        <p:txBody>
          <a:bodyPr/>
          <a:lstStyle/>
          <a:p>
            <a:pPr>
              <a:lnSpc>
                <a:spcPct val="100000"/>
              </a:lnSpc>
            </a:pPr>
            <a:r>
              <a:rPr lang="en-US" dirty="0"/>
              <a:t>Selecting all columns from </a:t>
            </a:r>
            <a:r>
              <a:rPr lang="en-US" dirty="0" smtClean="0"/>
              <a:t>the "Departments" table</a:t>
            </a: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496642" name="Rectangle 2"/>
          <p:cNvSpPr>
            <a:spLocks noGrp="1" noChangeArrowheads="1"/>
          </p:cNvSpPr>
          <p:nvPr>
            <p:ph type="title"/>
          </p:nvPr>
        </p:nvSpPr>
        <p:spPr/>
        <p:txBody>
          <a:bodyPr/>
          <a:lstStyle/>
          <a:p>
            <a:r>
              <a:rPr lang="en-US" dirty="0"/>
              <a:t>SELECT </a:t>
            </a:r>
            <a:r>
              <a:rPr lang="en-US" dirty="0" smtClean="0"/>
              <a:t>– Example</a:t>
            </a:r>
            <a:endParaRPr lang="en-US" dirty="0"/>
          </a:p>
        </p:txBody>
      </p:sp>
      <p:sp>
        <p:nvSpPr>
          <p:cNvPr id="496644" name="Rectangle 4"/>
          <p:cNvSpPr>
            <a:spLocks noChangeArrowheads="1"/>
          </p:cNvSpPr>
          <p:nvPr/>
        </p:nvSpPr>
        <p:spPr bwMode="auto">
          <a:xfrm>
            <a:off x="2360612" y="1800664"/>
            <a:ext cx="7405688"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 FROM Departments</a:t>
            </a:r>
          </a:p>
        </p:txBody>
      </p:sp>
      <p:sp>
        <p:nvSpPr>
          <p:cNvPr id="496645" name="Rectangle 5"/>
          <p:cNvSpPr>
            <a:spLocks noChangeArrowheads="1"/>
          </p:cNvSpPr>
          <p:nvPr/>
        </p:nvSpPr>
        <p:spPr bwMode="auto">
          <a:xfrm>
            <a:off x="1598612" y="5176130"/>
            <a:ext cx="3962400"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DepartmentId, Name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481945769"/>
              </p:ext>
            </p:extLst>
          </p:nvPr>
        </p:nvGraphicFramePr>
        <p:xfrm>
          <a:off x="2360612" y="2514600"/>
          <a:ext cx="7405688" cy="1789176"/>
        </p:xfrm>
        <a:graphic>
          <a:graphicData uri="http://schemas.openxmlformats.org/drawingml/2006/table">
            <a:tbl>
              <a:tblPr/>
              <a:tblGrid>
                <a:gridCol w="1862138"/>
                <a:gridCol w="3959225"/>
                <a:gridCol w="158432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3757864453"/>
              </p:ext>
            </p:extLst>
          </p:nvPr>
        </p:nvGraphicFramePr>
        <p:xfrm>
          <a:off x="5970148" y="4682196"/>
          <a:ext cx="3796152" cy="1789176"/>
        </p:xfrm>
        <a:graphic>
          <a:graphicData uri="http://schemas.openxmlformats.org/drawingml/2006/table">
            <a:tbl>
              <a:tblPr/>
              <a:tblGrid>
                <a:gridCol w="1817724"/>
                <a:gridCol w="1978428"/>
              </a:tblGrid>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Tree>
    <p:extLst>
      <p:ext uri="{BB962C8B-B14F-4D97-AF65-F5344CB8AC3E}">
        <p14:creationId xmlns:p14="http://schemas.microsoft.com/office/powerpoint/2010/main" val="1985165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dirty="0"/>
              <a:t>Arithmetic Operations</a:t>
            </a:r>
          </a:p>
        </p:txBody>
      </p:sp>
      <p:sp>
        <p:nvSpPr>
          <p:cNvPr id="498691" name="Rectangle 3"/>
          <p:cNvSpPr>
            <a:spLocks noGrp="1" noChangeArrowheads="1"/>
          </p:cNvSpPr>
          <p:nvPr>
            <p:ph idx="1"/>
          </p:nvPr>
        </p:nvSpPr>
        <p:spPr/>
        <p:txBody>
          <a:bodyPr/>
          <a:lstStyle/>
          <a:p>
            <a:pPr>
              <a:lnSpc>
                <a:spcPct val="100000"/>
              </a:lnSpc>
            </a:pPr>
            <a:r>
              <a:rPr lang="en-US" dirty="0"/>
              <a:t>Arithmetic operators are available</a:t>
            </a:r>
            <a:r>
              <a:rPr lang="en-US" dirty="0" smtClean="0"/>
              <a:t>: </a:t>
            </a:r>
            <a:r>
              <a:rPr lang="en-US" b="1" dirty="0" smtClean="0">
                <a:solidFill>
                  <a:schemeClr val="tx2">
                    <a:lumMod val="75000"/>
                  </a:schemeClr>
                </a:solidFill>
                <a:latin typeface="Consolas" pitchFamily="49" charset="0"/>
                <a:cs typeface="Consolas" pitchFamily="49" charset="0"/>
              </a:rPr>
              <a:t>+</a:t>
            </a:r>
            <a:r>
              <a:rPr lang="en-US" dirty="0" smtClean="0"/>
              <a:t>, </a:t>
            </a:r>
            <a:r>
              <a:rPr lang="en-US" b="1" dirty="0">
                <a:solidFill>
                  <a:schemeClr val="tx2">
                    <a:lumMod val="75000"/>
                  </a:schemeClr>
                </a:solidFill>
                <a:latin typeface="Consolas" pitchFamily="49" charset="0"/>
                <a:cs typeface="Consolas" pitchFamily="49" charset="0"/>
              </a:rPr>
              <a:t>-</a:t>
            </a:r>
            <a:r>
              <a:rPr lang="en-US" dirty="0"/>
              <a:t>, </a:t>
            </a:r>
            <a:r>
              <a:rPr lang="en-US" b="1" dirty="0">
                <a:solidFill>
                  <a:schemeClr val="tx2">
                    <a:lumMod val="75000"/>
                  </a:schemeClr>
                </a:solidFill>
                <a:latin typeface="Consolas" pitchFamily="49" charset="0"/>
                <a:cs typeface="Consolas" pitchFamily="49" charset="0"/>
              </a:rPr>
              <a:t>*</a:t>
            </a:r>
            <a:r>
              <a:rPr lang="en-US" dirty="0"/>
              <a:t>, </a:t>
            </a:r>
            <a:r>
              <a:rPr lang="en-US" b="1" dirty="0">
                <a:solidFill>
                  <a:schemeClr val="tx2">
                    <a:lumMod val="75000"/>
                  </a:schemeClr>
                </a:solidFill>
                <a:latin typeface="Consolas" pitchFamily="49" charset="0"/>
                <a:cs typeface="Consolas" pitchFamily="49" charset="0"/>
              </a:rPr>
              <a:t>/</a:t>
            </a:r>
          </a:p>
          <a:p>
            <a:pPr>
              <a:lnSpc>
                <a:spcPct val="100000"/>
              </a:lnSpc>
            </a:pPr>
            <a:r>
              <a:rPr lang="en-US" dirty="0" smtClean="0"/>
              <a:t>Examples:</a:t>
            </a:r>
            <a:endParaRPr lang="en-US" dirty="0"/>
          </a:p>
        </p:txBody>
      </p:sp>
      <p:sp>
        <p:nvSpPr>
          <p:cNvPr id="498692" name="Rectangle 4"/>
          <p:cNvSpPr>
            <a:spLocks noChangeArrowheads="1"/>
          </p:cNvSpPr>
          <p:nvPr/>
        </p:nvSpPr>
        <p:spPr bwMode="auto">
          <a:xfrm>
            <a:off x="2278062" y="3246306"/>
            <a:ext cx="76327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Salary + 300</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p:txBody>
      </p:sp>
      <p:graphicFrame>
        <p:nvGraphicFramePr>
          <p:cNvPr id="498693" name="Group 5"/>
          <p:cNvGraphicFramePr>
            <a:graphicFrameLocks noGrp="1"/>
          </p:cNvGraphicFramePr>
          <p:nvPr>
            <p:extLst>
              <p:ext uri="{D42A27DB-BD31-4B8C-83A1-F6EECF244321}">
                <p14:modId xmlns:p14="http://schemas.microsoft.com/office/powerpoint/2010/main" val="2987325776"/>
              </p:ext>
            </p:extLst>
          </p:nvPr>
        </p:nvGraphicFramePr>
        <p:xfrm>
          <a:off x="2278062" y="4386919"/>
          <a:ext cx="7632700" cy="2089536"/>
        </p:xfrm>
        <a:graphic>
          <a:graphicData uri="http://schemas.openxmlformats.org/drawingml/2006/table">
            <a:tbl>
              <a:tblPr/>
              <a:tblGrid>
                <a:gridCol w="2700338"/>
                <a:gridCol w="1917700"/>
                <a:gridCol w="3014662"/>
              </a:tblGrid>
              <a:tr h="38105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(No column 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603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00</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12800</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00</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603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00</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13800</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00</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603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43300</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00</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43600</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00</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603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Rectangle 4"/>
          <p:cNvSpPr>
            <a:spLocks noChangeArrowheads="1"/>
          </p:cNvSpPr>
          <p:nvPr/>
        </p:nvSpPr>
        <p:spPr bwMode="auto">
          <a:xfrm>
            <a:off x="2284412" y="2540388"/>
            <a:ext cx="7632700"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(2 + 3) * 4   --&gt; returns 20</a:t>
            </a:r>
          </a:p>
        </p:txBody>
      </p:sp>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Tree>
    <p:extLst>
      <p:ext uri="{BB962C8B-B14F-4D97-AF65-F5344CB8AC3E}">
        <p14:creationId xmlns:p14="http://schemas.microsoft.com/office/powerpoint/2010/main" val="545982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190413" y="1066800"/>
            <a:ext cx="11804822" cy="5570355"/>
          </a:xfrm>
        </p:spPr>
        <p:txBody>
          <a:bodyPr/>
          <a:lstStyle/>
          <a:p>
            <a:pPr>
              <a:lnSpc>
                <a:spcPct val="100000"/>
              </a:lnSpc>
            </a:pPr>
            <a:r>
              <a:rPr lang="en-US" sz="3200" dirty="0"/>
              <a:t>A </a:t>
            </a:r>
            <a:r>
              <a:rPr lang="en-US" sz="3200" b="1" dirty="0">
                <a:solidFill>
                  <a:schemeClr val="tx2">
                    <a:lumMod val="75000"/>
                  </a:schemeClr>
                </a:solidFill>
                <a:latin typeface="Consolas" pitchFamily="49" charset="0"/>
              </a:rPr>
              <a:t>NULL</a:t>
            </a:r>
            <a:r>
              <a:rPr lang="en-US" sz="3200" dirty="0"/>
              <a:t> is a </a:t>
            </a:r>
            <a:r>
              <a:rPr lang="en-US" sz="3200" dirty="0" smtClean="0"/>
              <a:t>special value </a:t>
            </a:r>
            <a:r>
              <a:rPr lang="en-US" sz="3200" dirty="0"/>
              <a:t>that </a:t>
            </a:r>
            <a:r>
              <a:rPr lang="en-US" sz="3200" dirty="0" smtClean="0"/>
              <a:t>means unavailable / unassigned / unknown / inapplicable / missing value</a:t>
            </a:r>
            <a:endParaRPr lang="en-US" sz="3200" dirty="0"/>
          </a:p>
          <a:p>
            <a:pPr lvl="1">
              <a:lnSpc>
                <a:spcPct val="100000"/>
              </a:lnSpc>
            </a:pPr>
            <a:r>
              <a:rPr lang="en-US" sz="3000" dirty="0"/>
              <a:t>Not the same as </a:t>
            </a:r>
            <a:r>
              <a:rPr lang="en-US" sz="3000" b="1" dirty="0" smtClean="0">
                <a:solidFill>
                  <a:schemeClr val="tx2">
                    <a:lumMod val="75000"/>
                  </a:schemeClr>
                </a:solidFill>
                <a:latin typeface="Consolas" panose="020B0609020204030204" pitchFamily="49" charset="0"/>
                <a:cs typeface="Consolas" panose="020B0609020204030204" pitchFamily="49" charset="0"/>
              </a:rPr>
              <a:t>0</a:t>
            </a:r>
            <a:r>
              <a:rPr lang="en-US" sz="3000" dirty="0" smtClean="0"/>
              <a:t> or </a:t>
            </a:r>
            <a:r>
              <a:rPr lang="en-US" sz="3000" dirty="0"/>
              <a:t>a blank space</a:t>
            </a:r>
          </a:p>
          <a:p>
            <a:pPr>
              <a:lnSpc>
                <a:spcPct val="100000"/>
              </a:lnSpc>
            </a:pPr>
            <a:r>
              <a:rPr lang="en-US" sz="3000" dirty="0"/>
              <a:t>Arithmetic expressions containing a </a:t>
            </a:r>
            <a:r>
              <a:rPr lang="en-US" sz="3000" b="1" dirty="0">
                <a:solidFill>
                  <a:schemeClr val="tx2">
                    <a:lumMod val="75000"/>
                  </a:schemeClr>
                </a:solidFill>
                <a:latin typeface="Consolas" pitchFamily="49" charset="0"/>
              </a:rPr>
              <a:t>NULL</a:t>
            </a:r>
            <a:r>
              <a:rPr lang="en-US" sz="3000" dirty="0"/>
              <a:t> value are evaluated to </a:t>
            </a:r>
            <a:r>
              <a:rPr lang="en-US" sz="3000" b="1" dirty="0">
                <a:solidFill>
                  <a:schemeClr val="tx2">
                    <a:lumMod val="75000"/>
                  </a:schemeClr>
                </a:solidFill>
                <a:latin typeface="Consolas" pitchFamily="49" charset="0"/>
              </a:rPr>
              <a:t>NULL</a:t>
            </a:r>
          </a:p>
        </p:txBody>
      </p:sp>
      <p:sp>
        <p:nvSpPr>
          <p:cNvPr id="500738" name="Rectangle 2"/>
          <p:cNvSpPr>
            <a:spLocks noGrp="1" noChangeArrowheads="1"/>
          </p:cNvSpPr>
          <p:nvPr>
            <p:ph type="title"/>
          </p:nvPr>
        </p:nvSpPr>
        <p:spPr/>
        <p:txBody>
          <a:bodyPr/>
          <a:lstStyle/>
          <a:p>
            <a:r>
              <a:rPr lang="en-US" dirty="0"/>
              <a:t>The NULL Value</a:t>
            </a:r>
          </a:p>
        </p:txBody>
      </p:sp>
      <p:sp>
        <p:nvSpPr>
          <p:cNvPr id="500740" name="Rectangle 4"/>
          <p:cNvSpPr>
            <a:spLocks noChangeArrowheads="1"/>
          </p:cNvSpPr>
          <p:nvPr/>
        </p:nvSpPr>
        <p:spPr bwMode="auto">
          <a:xfrm>
            <a:off x="2055812" y="3489885"/>
            <a:ext cx="8229600"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p:txBody>
      </p:sp>
      <p:graphicFrame>
        <p:nvGraphicFramePr>
          <p:cNvPr id="500741" name="Group 5"/>
          <p:cNvGraphicFramePr>
            <a:graphicFrameLocks noGrp="1"/>
          </p:cNvGraphicFramePr>
          <p:nvPr>
            <p:extLst>
              <p:ext uri="{D42A27DB-BD31-4B8C-83A1-F6EECF244321}">
                <p14:modId xmlns:p14="http://schemas.microsoft.com/office/powerpoint/2010/main" val="2044021630"/>
              </p:ext>
            </p:extLst>
          </p:nvPr>
        </p:nvGraphicFramePr>
        <p:xfrm>
          <a:off x="2055812" y="4239064"/>
          <a:ext cx="3759200" cy="2223516"/>
        </p:xfrm>
        <a:graphic>
          <a:graphicData uri="http://schemas.openxmlformats.org/drawingml/2006/table">
            <a:tbl>
              <a:tblPr/>
              <a:tblGrid>
                <a:gridCol w="1800078"/>
                <a:gridCol w="1959122"/>
              </a:tblGrid>
              <a:tr h="33508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143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Consolas" pitchFamily="49" charset="0"/>
                        </a:rPr>
                        <a:t>NULL</a:t>
                      </a:r>
                      <a:endParaRPr kumimoji="1" lang="en-US" sz="2400" b="1" i="0" u="none" strike="noStrike" cap="none" normalizeH="0" baseline="0" noProof="1" smtClean="0">
                        <a:ln>
                          <a:noFill/>
                        </a:ln>
                        <a:solidFill>
                          <a:schemeClr val="tx2">
                            <a:lumMod val="75000"/>
                          </a:schemeClr>
                        </a:solidFill>
                        <a:effectLst>
                          <a:outerShdw blurRad="38100" dist="38100" dir="2700000" algn="tl">
                            <a:srgbClr val="000000">
                              <a:alpha val="43137"/>
                            </a:srgbClr>
                          </a:outerShdw>
                        </a:effectLst>
                        <a:latin typeface="Consolas" pitchFamily="49"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143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143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143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bg-BG"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0758" name="AutoShape 22"/>
          <p:cNvSpPr>
            <a:spLocks noChangeArrowheads="1"/>
          </p:cNvSpPr>
          <p:nvPr/>
        </p:nvSpPr>
        <p:spPr bwMode="auto">
          <a:xfrm>
            <a:off x="6102351" y="4775920"/>
            <a:ext cx="4183061" cy="1055608"/>
          </a:xfrm>
          <a:prstGeom prst="wedgeRoundRectCallout">
            <a:avLst>
              <a:gd name="adj1" fmla="val -71787"/>
              <a:gd name="adj2" fmla="val -3538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chemeClr val="tx2">
                    <a:lumMod val="75000"/>
                  </a:schemeClr>
                </a:solidFill>
                <a:latin typeface="Consolas" panose="020B0609020204030204" pitchFamily="49" charset="0"/>
                <a:cs typeface="Consolas" panose="020B0609020204030204" pitchFamily="49" charset="0"/>
              </a:rPr>
              <a:t>NULL</a:t>
            </a:r>
            <a:r>
              <a:rPr lang="en-US" sz="2800" noProof="1">
                <a:solidFill>
                  <a:srgbClr val="FFFFFF"/>
                </a:solidFill>
              </a:rPr>
              <a:t> is displayed as </a:t>
            </a:r>
            <a:r>
              <a:rPr lang="en-US" sz="2800" noProof="1">
                <a:solidFill>
                  <a:srgbClr val="FFFFFF"/>
                </a:solidFill>
              </a:rPr>
              <a:t>empty </a:t>
            </a:r>
            <a:r>
              <a:rPr lang="en-US" sz="2800" noProof="1" smtClean="0">
                <a:solidFill>
                  <a:srgbClr val="FFFFFF"/>
                </a:solidFill>
              </a:rPr>
              <a:t>string or as "</a:t>
            </a:r>
            <a:r>
              <a:rPr lang="en-US" sz="2800" b="1" noProof="1" smtClean="0">
                <a:solidFill>
                  <a:schemeClr val="tx2">
                    <a:lumMod val="75000"/>
                  </a:schemeClr>
                </a:solidFill>
                <a:latin typeface="Consolas" panose="020B0609020204030204" pitchFamily="49" charset="0"/>
                <a:cs typeface="Consolas" panose="020B0609020204030204" pitchFamily="49" charset="0"/>
              </a:rPr>
              <a:t>NULL</a:t>
            </a:r>
            <a:r>
              <a:rPr lang="en-US" sz="2800" noProof="1" smtClean="0">
                <a:solidFill>
                  <a:srgbClr val="FFFFFF"/>
                </a:solidFill>
              </a:rPr>
              <a:t>"</a:t>
            </a:r>
            <a:endParaRPr lang="bg-BG" sz="2800" b="1" noProof="1">
              <a:solidFill>
                <a:schemeClr val="tx2">
                  <a:lumMod val="75000"/>
                </a:schemeClr>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Tree>
    <p:extLst>
      <p:ext uri="{BB962C8B-B14F-4D97-AF65-F5344CB8AC3E}">
        <p14:creationId xmlns:p14="http://schemas.microsoft.com/office/powerpoint/2010/main" val="2844560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smtClean="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542925" indent="-542925">
              <a:lnSpc>
                <a:spcPct val="100000"/>
              </a:lnSpc>
              <a:buFontTx/>
              <a:buAutoNum type="arabicPeriod"/>
            </a:pPr>
            <a:r>
              <a:rPr lang="en-US" dirty="0"/>
              <a:t>SQL and T-SQL Languages</a:t>
            </a:r>
          </a:p>
          <a:p>
            <a:pPr marL="542925" indent="-542925">
              <a:lnSpc>
                <a:spcPct val="100000"/>
              </a:lnSpc>
              <a:buFontTx/>
              <a:buAutoNum type="arabicPeriod"/>
            </a:pPr>
            <a:r>
              <a:rPr lang="en-US" dirty="0"/>
              <a:t>The </a:t>
            </a:r>
            <a:r>
              <a:rPr lang="en-US" dirty="0" smtClean="0"/>
              <a:t>“SoftUni” Database </a:t>
            </a:r>
            <a:r>
              <a:rPr lang="en-US" dirty="0"/>
              <a:t>Schema</a:t>
            </a:r>
          </a:p>
          <a:p>
            <a:pPr marL="542925" indent="-542925">
              <a:lnSpc>
                <a:spcPct val="100000"/>
              </a:lnSpc>
              <a:buFontTx/>
              <a:buAutoNum type="arabicPeriod"/>
            </a:pPr>
            <a:r>
              <a:rPr lang="en-US" dirty="0"/>
              <a:t>Introducing the </a:t>
            </a:r>
            <a:r>
              <a:rPr lang="en-US" dirty="0">
                <a:solidFill>
                  <a:schemeClr val="tx2">
                    <a:lumMod val="75000"/>
                  </a:schemeClr>
                </a:solidFill>
              </a:rPr>
              <a:t>SELECT </a:t>
            </a:r>
            <a:r>
              <a:rPr lang="en-US" dirty="0"/>
              <a:t>SQL Statement</a:t>
            </a:r>
          </a:p>
          <a:p>
            <a:pPr marL="722313" lvl="1" indent="349250">
              <a:lnSpc>
                <a:spcPct val="100000"/>
              </a:lnSpc>
            </a:pPr>
            <a:r>
              <a:rPr lang="en-US" dirty="0" smtClean="0"/>
              <a:t>SQL Operators</a:t>
            </a:r>
          </a:p>
          <a:p>
            <a:pPr marL="722313" lvl="1" indent="349250">
              <a:lnSpc>
                <a:spcPct val="100000"/>
              </a:lnSpc>
            </a:pPr>
            <a:r>
              <a:rPr lang="en-US" dirty="0" smtClean="0"/>
              <a:t>Using </a:t>
            </a:r>
            <a:r>
              <a:rPr lang="en-US" dirty="0" smtClean="0">
                <a:solidFill>
                  <a:schemeClr val="tx2">
                    <a:lumMod val="75000"/>
                  </a:schemeClr>
                </a:solidFill>
              </a:rPr>
              <a:t>UNION</a:t>
            </a:r>
            <a:r>
              <a:rPr lang="en-US" dirty="0" smtClean="0"/>
              <a:t>, </a:t>
            </a:r>
            <a:r>
              <a:rPr lang="en-US" dirty="0" smtClean="0">
                <a:solidFill>
                  <a:schemeClr val="tx2">
                    <a:lumMod val="75000"/>
                  </a:schemeClr>
                </a:solidFill>
              </a:rPr>
              <a:t>INTERSECT</a:t>
            </a:r>
            <a:r>
              <a:rPr lang="en-US" dirty="0" smtClean="0"/>
              <a:t>, </a:t>
            </a:r>
            <a:r>
              <a:rPr lang="en-US" dirty="0" smtClean="0">
                <a:solidFill>
                  <a:schemeClr val="tx2">
                    <a:lumMod val="75000"/>
                  </a:schemeClr>
                </a:solidFill>
              </a:rPr>
              <a:t>EXCEPT</a:t>
            </a:r>
            <a:endParaRPr lang="en-US" dirty="0">
              <a:solidFill>
                <a:schemeClr val="tx2">
                  <a:lumMod val="75000"/>
                </a:schemeClr>
              </a:solidFill>
            </a:endParaRPr>
          </a:p>
          <a:p>
            <a:pPr marL="722313" lvl="1" indent="349250">
              <a:lnSpc>
                <a:spcPct val="100000"/>
              </a:lnSpc>
            </a:pPr>
            <a:r>
              <a:rPr lang="en-US" dirty="0"/>
              <a:t>The </a:t>
            </a:r>
            <a:r>
              <a:rPr lang="en-US" dirty="0">
                <a:solidFill>
                  <a:schemeClr val="tx2">
                    <a:lumMod val="75000"/>
                  </a:schemeClr>
                </a:solidFill>
                <a:latin typeface="Consolas" pitchFamily="49" charset="0"/>
              </a:rPr>
              <a:t>WHERE</a:t>
            </a:r>
            <a:r>
              <a:rPr lang="en-US" dirty="0">
                <a:solidFill>
                  <a:schemeClr val="tx2">
                    <a:lumMod val="75000"/>
                  </a:schemeClr>
                </a:solidFill>
              </a:rPr>
              <a:t> </a:t>
            </a:r>
            <a:r>
              <a:rPr lang="en-US" dirty="0"/>
              <a:t>Clause</a:t>
            </a:r>
          </a:p>
          <a:p>
            <a:pPr marL="722313" lvl="1" indent="349250">
              <a:lnSpc>
                <a:spcPct val="100000"/>
              </a:lnSpc>
            </a:pPr>
            <a:r>
              <a:rPr lang="en-US" dirty="0"/>
              <a:t>Sorting with </a:t>
            </a:r>
            <a:r>
              <a:rPr lang="en-US" dirty="0">
                <a:solidFill>
                  <a:schemeClr val="tx2">
                    <a:lumMod val="75000"/>
                  </a:schemeClr>
                </a:solidFill>
                <a:latin typeface="Consolas" pitchFamily="49" charset="0"/>
              </a:rPr>
              <a:t>ORDER</a:t>
            </a:r>
            <a:r>
              <a:rPr lang="en-US" dirty="0">
                <a:solidFill>
                  <a:schemeClr val="tx2">
                    <a:lumMod val="75000"/>
                  </a:schemeClr>
                </a:solidFill>
              </a:rPr>
              <a:t> </a:t>
            </a:r>
            <a:r>
              <a:rPr lang="en-US" dirty="0" smtClean="0">
                <a:solidFill>
                  <a:schemeClr val="tx2">
                    <a:lumMod val="75000"/>
                  </a:schemeClr>
                </a:solidFill>
                <a:latin typeface="Consolas" pitchFamily="49" charset="0"/>
              </a:rPr>
              <a:t>BY</a:t>
            </a:r>
            <a:endParaRPr lang="en-US" dirty="0"/>
          </a:p>
          <a:p>
            <a:pPr marL="722313" lvl="1" indent="349250">
              <a:lnSpc>
                <a:spcPct val="100000"/>
              </a:lnSpc>
            </a:pPr>
            <a:r>
              <a:rPr lang="en-US" dirty="0" smtClean="0"/>
              <a:t>Working with </a:t>
            </a:r>
            <a:r>
              <a:rPr lang="en-US" dirty="0" smtClean="0">
                <a:solidFill>
                  <a:schemeClr val="tx2">
                    <a:lumMod val="75000"/>
                  </a:schemeClr>
                </a:solidFill>
                <a:latin typeface="Consolas" pitchFamily="49" charset="0"/>
              </a:rPr>
              <a:t>NULL</a:t>
            </a:r>
            <a:r>
              <a:rPr lang="en-US" dirty="0"/>
              <a:t> </a:t>
            </a:r>
            <a:r>
              <a:rPr lang="en-US" dirty="0" smtClean="0"/>
              <a:t>values</a:t>
            </a:r>
            <a:endParaRPr lang="en-US" dirty="0">
              <a:solidFill>
                <a:schemeClr val="tx2">
                  <a:lumMod val="75000"/>
                </a:schemeClr>
              </a:solidFill>
              <a:latin typeface="Consolas" pitchFamily="49" charset="0"/>
            </a:endParaRPr>
          </a:p>
        </p:txBody>
      </p:sp>
      <p:pic>
        <p:nvPicPr>
          <p:cNvPr id="10" name="Picture 2" descr="http://www.graphicsfuel.com/wp-content/uploads/2012/07/books-icon-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1588" y="1216257"/>
            <a:ext cx="2522646" cy="25226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b, statu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9810" y="3994274"/>
            <a:ext cx="2206202" cy="217792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1646986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rmAutofit/>
          </a:bodyPr>
          <a:lstStyle/>
          <a:p>
            <a:pPr>
              <a:lnSpc>
                <a:spcPct val="100000"/>
              </a:lnSpc>
            </a:pPr>
            <a:r>
              <a:rPr lang="en-US" sz="3200" dirty="0">
                <a:solidFill>
                  <a:schemeClr val="tx2">
                    <a:lumMod val="75000"/>
                  </a:schemeClr>
                </a:solidFill>
              </a:rPr>
              <a:t>Aliases</a:t>
            </a:r>
            <a:r>
              <a:rPr lang="en-US" sz="3200" dirty="0"/>
              <a:t> rename a column heading</a:t>
            </a:r>
          </a:p>
          <a:p>
            <a:pPr>
              <a:lnSpc>
                <a:spcPct val="100000"/>
              </a:lnSpc>
            </a:pPr>
            <a:r>
              <a:rPr lang="en-US" sz="3200" dirty="0" smtClean="0"/>
              <a:t>Immediately </a:t>
            </a:r>
            <a:r>
              <a:rPr lang="en-US" sz="3200" dirty="0"/>
              <a:t>follows the column </a:t>
            </a:r>
            <a:r>
              <a:rPr lang="en-US" sz="3200" dirty="0" smtClean="0"/>
              <a:t>name (a</a:t>
            </a:r>
            <a:r>
              <a:rPr lang="en-US" sz="3000" dirty="0" smtClean="0"/>
              <a:t>n optional </a:t>
            </a:r>
            <a:r>
              <a:rPr lang="en-US" sz="3000" b="1" dirty="0" smtClean="0">
                <a:solidFill>
                  <a:schemeClr val="tx2">
                    <a:lumMod val="75000"/>
                  </a:schemeClr>
                </a:solidFill>
                <a:latin typeface="Consolas" pitchFamily="49" charset="0"/>
              </a:rPr>
              <a:t>AS</a:t>
            </a:r>
            <a:r>
              <a:rPr lang="en-US" sz="3000" dirty="0" smtClean="0"/>
              <a:t> keyword)</a:t>
            </a:r>
          </a:p>
          <a:p>
            <a:pPr>
              <a:lnSpc>
                <a:spcPct val="100000"/>
              </a:lnSpc>
            </a:pPr>
            <a:r>
              <a:rPr lang="en-US" sz="3200" dirty="0" smtClean="0"/>
              <a:t>Use </a:t>
            </a:r>
            <a:r>
              <a:rPr lang="en-US" sz="3200" b="1" dirty="0">
                <a:solidFill>
                  <a:schemeClr val="tx2">
                    <a:lumMod val="75000"/>
                  </a:schemeClr>
                </a:solidFill>
                <a:latin typeface="Consolas" pitchFamily="49" charset="0"/>
              </a:rPr>
              <a:t>"Some</a:t>
            </a:r>
            <a:r>
              <a:rPr lang="en-US" sz="3200" b="1" dirty="0">
                <a:solidFill>
                  <a:schemeClr val="tx2">
                    <a:lumMod val="75000"/>
                  </a:schemeClr>
                </a:solidFill>
              </a:rPr>
              <a:t> </a:t>
            </a:r>
            <a:r>
              <a:rPr lang="en-US" sz="3200" b="1" dirty="0">
                <a:solidFill>
                  <a:schemeClr val="tx2">
                    <a:lumMod val="75000"/>
                  </a:schemeClr>
                </a:solidFill>
                <a:latin typeface="Consolas" pitchFamily="49" charset="0"/>
              </a:rPr>
              <a:t>Name"</a:t>
            </a:r>
            <a:r>
              <a:rPr lang="en-US" sz="3200" dirty="0" smtClean="0"/>
              <a:t> or </a:t>
            </a:r>
            <a:r>
              <a:rPr lang="en-US" sz="3200" b="1" dirty="0" smtClean="0">
                <a:solidFill>
                  <a:schemeClr val="tx2">
                    <a:lumMod val="75000"/>
                  </a:schemeClr>
                </a:solidFill>
                <a:latin typeface="Consolas" pitchFamily="49" charset="0"/>
              </a:rPr>
              <a:t>[Some</a:t>
            </a:r>
            <a:r>
              <a:rPr lang="en-US" sz="3200" b="1" dirty="0" smtClean="0">
                <a:solidFill>
                  <a:schemeClr val="tx2">
                    <a:lumMod val="75000"/>
                  </a:schemeClr>
                </a:solidFill>
              </a:rPr>
              <a:t> </a:t>
            </a:r>
            <a:r>
              <a:rPr lang="en-US" sz="3200" b="1" dirty="0" smtClean="0">
                <a:solidFill>
                  <a:schemeClr val="tx2">
                    <a:lumMod val="75000"/>
                  </a:schemeClr>
                </a:solidFill>
                <a:latin typeface="Consolas" pitchFamily="49" charset="0"/>
              </a:rPr>
              <a:t>Name]</a:t>
            </a:r>
            <a:r>
              <a:rPr lang="en-US" sz="3200" dirty="0" smtClean="0"/>
              <a:t> when the alias contains spaces</a:t>
            </a:r>
            <a:endParaRPr lang="en-US" sz="3200" dirty="0"/>
          </a:p>
        </p:txBody>
      </p:sp>
      <p:sp>
        <p:nvSpPr>
          <p:cNvPr id="502786" name="Rectangle 2"/>
          <p:cNvSpPr>
            <a:spLocks noGrp="1" noChangeArrowheads="1"/>
          </p:cNvSpPr>
          <p:nvPr>
            <p:ph type="title"/>
          </p:nvPr>
        </p:nvSpPr>
        <p:spPr/>
        <p:txBody>
          <a:bodyPr/>
          <a:lstStyle/>
          <a:p>
            <a:r>
              <a:rPr lang="en-US" dirty="0"/>
              <a:t>Column </a:t>
            </a:r>
            <a:r>
              <a:rPr lang="en-US" dirty="0" smtClean="0"/>
              <a:t>Aliases</a:t>
            </a:r>
            <a:endParaRPr lang="en-US" dirty="0"/>
          </a:p>
        </p:txBody>
      </p:sp>
      <p:sp>
        <p:nvSpPr>
          <p:cNvPr id="502788" name="Rectangle 4"/>
          <p:cNvSpPr>
            <a:spLocks noChangeArrowheads="1"/>
          </p:cNvSpPr>
          <p:nvPr/>
        </p:nvSpPr>
        <p:spPr bwMode="auto">
          <a:xfrm>
            <a:off x="836612" y="3278520"/>
            <a:ext cx="105918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Salary, Salary*0.2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Bonus,</a:t>
            </a: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Salary * 0.2 / 12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"Monthly Bonus" FROM Employees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2789" name="Group 5"/>
          <p:cNvGraphicFramePr>
            <a:graphicFrameLocks noGrp="1"/>
          </p:cNvGraphicFramePr>
          <p:nvPr>
            <p:extLst>
              <p:ext uri="{D42A27DB-BD31-4B8C-83A1-F6EECF244321}">
                <p14:modId xmlns:p14="http://schemas.microsoft.com/office/powerpoint/2010/main" val="3063043098"/>
              </p:ext>
            </p:extLst>
          </p:nvPr>
        </p:nvGraphicFramePr>
        <p:xfrm>
          <a:off x="833440" y="4552072"/>
          <a:ext cx="10594972" cy="1668780"/>
        </p:xfrm>
        <a:graphic>
          <a:graphicData uri="http://schemas.openxmlformats.org/drawingml/2006/table">
            <a:tbl>
              <a:tblPr/>
              <a:tblGrid>
                <a:gridCol w="1919587"/>
                <a:gridCol w="1995762"/>
                <a:gridCol w="1919587"/>
                <a:gridCol w="2380018"/>
                <a:gridCol w="2380018"/>
              </a:tblGrid>
              <a:tr h="32066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Bonus</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Monthly Bonus</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2995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00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2500.00000</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208.33333333</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2995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00</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2700.00000</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225.00000000</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2995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Tree>
    <p:extLst>
      <p:ext uri="{BB962C8B-B14F-4D97-AF65-F5344CB8AC3E}">
        <p14:creationId xmlns:p14="http://schemas.microsoft.com/office/powerpoint/2010/main" val="852657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sz="3200" dirty="0"/>
              <a:t>Concatenates columns or character strings to other columns </a:t>
            </a:r>
          </a:p>
          <a:p>
            <a:pPr lvl="1">
              <a:lnSpc>
                <a:spcPct val="100000"/>
              </a:lnSpc>
            </a:pPr>
            <a:r>
              <a:rPr lang="en-US" sz="3000" dirty="0" smtClean="0"/>
              <a:t>Represented </a:t>
            </a:r>
            <a:r>
              <a:rPr lang="en-US" sz="3000" dirty="0"/>
              <a:t>by </a:t>
            </a:r>
            <a:r>
              <a:rPr lang="en-US" sz="3000" dirty="0" smtClean="0"/>
              <a:t>the plus </a:t>
            </a:r>
            <a:r>
              <a:rPr lang="en-US" sz="3000" dirty="0"/>
              <a:t>sign </a:t>
            </a:r>
            <a:r>
              <a:rPr lang="en-US" sz="3000" dirty="0" smtClean="0"/>
              <a:t>“</a:t>
            </a:r>
            <a:r>
              <a:rPr lang="en-US" sz="3000" b="1" dirty="0" smtClean="0">
                <a:solidFill>
                  <a:schemeClr val="tx2">
                    <a:lumMod val="75000"/>
                  </a:schemeClr>
                </a:solidFill>
                <a:latin typeface="Consolas" pitchFamily="49" charset="0"/>
              </a:rPr>
              <a:t>+</a:t>
            </a:r>
            <a:r>
              <a:rPr lang="en-US" sz="3000" dirty="0" smtClean="0"/>
              <a:t>” (or "</a:t>
            </a:r>
            <a:r>
              <a:rPr lang="en-US" sz="3000" b="1" dirty="0" smtClean="0">
                <a:solidFill>
                  <a:schemeClr val="tx2">
                    <a:lumMod val="75000"/>
                  </a:schemeClr>
                </a:solidFill>
                <a:latin typeface="Consolas" panose="020B0609020204030204" pitchFamily="49" charset="0"/>
                <a:cs typeface="Consolas" panose="020B0609020204030204" pitchFamily="49" charset="0"/>
              </a:rPr>
              <a:t>||</a:t>
            </a:r>
            <a:r>
              <a:rPr lang="en-US" sz="3000" dirty="0" smtClean="0"/>
              <a:t>" in some databases)</a:t>
            </a:r>
            <a:endParaRPr lang="en-US" sz="3000" dirty="0"/>
          </a:p>
          <a:p>
            <a:pPr>
              <a:lnSpc>
                <a:spcPct val="100000"/>
              </a:lnSpc>
            </a:pPr>
            <a:r>
              <a:rPr lang="en-US" sz="3200" dirty="0"/>
              <a:t>Creates a resultant column that is a character expression</a:t>
            </a:r>
          </a:p>
        </p:txBody>
      </p:sp>
      <p:sp>
        <p:nvSpPr>
          <p:cNvPr id="504834" name="Rectangle 2"/>
          <p:cNvSpPr>
            <a:spLocks noGrp="1" noChangeArrowheads="1"/>
          </p:cNvSpPr>
          <p:nvPr>
            <p:ph type="title"/>
          </p:nvPr>
        </p:nvSpPr>
        <p:spPr/>
        <p:txBody>
          <a:bodyPr/>
          <a:lstStyle/>
          <a:p>
            <a:r>
              <a:rPr lang="en-US" dirty="0"/>
              <a:t>Concatenation Operator</a:t>
            </a:r>
          </a:p>
        </p:txBody>
      </p:sp>
      <p:sp>
        <p:nvSpPr>
          <p:cNvPr id="504836" name="Rectangle 4"/>
          <p:cNvSpPr>
            <a:spLocks noChangeArrowheads="1"/>
          </p:cNvSpPr>
          <p:nvPr/>
        </p:nvSpPr>
        <p:spPr bwMode="auto">
          <a:xfrm>
            <a:off x="1443036" y="3067928"/>
            <a:ext cx="9299576"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 ' ' + LastName AS [Full 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EmployeeID as [No.]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1464478645"/>
              </p:ext>
            </p:extLst>
          </p:nvPr>
        </p:nvGraphicFramePr>
        <p:xfrm>
          <a:off x="3197224" y="4245276"/>
          <a:ext cx="5791200" cy="2223516"/>
        </p:xfrm>
        <a:graphic>
          <a:graphicData uri="http://schemas.openxmlformats.org/drawingml/2006/table">
            <a:tbl>
              <a:tblPr/>
              <a:tblGrid>
                <a:gridCol w="3201988"/>
                <a:gridCol w="2589212"/>
              </a:tblGrid>
              <a:tr h="3367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Full</a:t>
                      </a:r>
                      <a:r>
                        <a:rPr kumimoji="1" lang="en-US" sz="26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 </a:t>
                      </a:r>
                      <a:r>
                        <a:rPr kumimoji="1" lang="en-US" sz="26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a:t>
                      </a:r>
                      <a:endParaRPr kumimoji="1" lang="en-US" sz="26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1587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1587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1587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Roberto </a:t>
                      </a: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1587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Tree>
    <p:extLst>
      <p:ext uri="{BB962C8B-B14F-4D97-AF65-F5344CB8AC3E}">
        <p14:creationId xmlns:p14="http://schemas.microsoft.com/office/powerpoint/2010/main" val="2600722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3" name="Rectangle 3"/>
          <p:cNvSpPr>
            <a:spLocks noGrp="1" noChangeArrowheads="1"/>
          </p:cNvSpPr>
          <p:nvPr>
            <p:ph idx="1"/>
          </p:nvPr>
        </p:nvSpPr>
        <p:spPr/>
        <p:txBody>
          <a:bodyPr>
            <a:normAutofit/>
          </a:bodyPr>
          <a:lstStyle/>
          <a:p>
            <a:pPr>
              <a:lnSpc>
                <a:spcPct val="100000"/>
              </a:lnSpc>
            </a:pPr>
            <a:r>
              <a:rPr lang="en-US" dirty="0"/>
              <a:t>A </a:t>
            </a:r>
            <a:r>
              <a:rPr lang="en-US" dirty="0">
                <a:solidFill>
                  <a:schemeClr val="tx2">
                    <a:lumMod val="75000"/>
                  </a:schemeClr>
                </a:solidFill>
              </a:rPr>
              <a:t>literal</a:t>
            </a:r>
            <a:r>
              <a:rPr lang="en-US" dirty="0"/>
              <a:t> is a </a:t>
            </a:r>
            <a:r>
              <a:rPr lang="en-US" dirty="0" smtClean="0"/>
              <a:t>character / number / </a:t>
            </a:r>
            <a:r>
              <a:rPr lang="en-US" dirty="0"/>
              <a:t>date included in the </a:t>
            </a:r>
            <a:r>
              <a:rPr lang="en-US" b="1" dirty="0" smtClean="0">
                <a:solidFill>
                  <a:schemeClr val="tx2">
                    <a:lumMod val="75000"/>
                  </a:schemeClr>
                </a:solidFill>
                <a:latin typeface="Consolas" pitchFamily="49" charset="0"/>
              </a:rPr>
              <a:t>SELECT</a:t>
            </a:r>
            <a:endParaRPr lang="en-US" dirty="0"/>
          </a:p>
          <a:p>
            <a:pPr>
              <a:lnSpc>
                <a:spcPct val="100000"/>
              </a:lnSpc>
            </a:pPr>
            <a:r>
              <a:rPr lang="en-US" dirty="0"/>
              <a:t>Date and character literal values must be enclosed within single quotation </a:t>
            </a:r>
            <a:r>
              <a:rPr lang="en-US" dirty="0" smtClean="0"/>
              <a:t>marks, e.g. </a:t>
            </a:r>
            <a:r>
              <a:rPr lang="en-US" b="1" dirty="0" smtClean="0">
                <a:solidFill>
                  <a:schemeClr val="tx2">
                    <a:lumMod val="75000"/>
                  </a:schemeClr>
                </a:solidFill>
                <a:latin typeface="Consolas" panose="020B0609020204030204" pitchFamily="49" charset="0"/>
                <a:cs typeface="Consolas" panose="020B0609020204030204" pitchFamily="49" charset="0"/>
              </a:rPr>
              <a:t>'some string'</a:t>
            </a:r>
            <a:r>
              <a:rPr lang="en-US" dirty="0" smtClean="0"/>
              <a:t>, </a:t>
            </a:r>
            <a:r>
              <a:rPr lang="en-US" b="1" dirty="0" smtClean="0">
                <a:solidFill>
                  <a:schemeClr val="tx2">
                    <a:lumMod val="75000"/>
                  </a:schemeClr>
                </a:solidFill>
                <a:latin typeface="Consolas" panose="020B0609020204030204" pitchFamily="49" charset="0"/>
                <a:cs typeface="Consolas" panose="020B0609020204030204" pitchFamily="49" charset="0"/>
              </a:rPr>
              <a:t>'25-Jan-2015'</a:t>
            </a:r>
            <a:endParaRPr lang="en-US" b="1" dirty="0">
              <a:solidFill>
                <a:schemeClr val="tx2">
                  <a:lumMod val="75000"/>
                </a:schemeClr>
              </a:solidFill>
              <a:latin typeface="Consolas" panose="020B0609020204030204" pitchFamily="49" charset="0"/>
              <a:cs typeface="Consolas" panose="020B0609020204030204" pitchFamily="49" charset="0"/>
            </a:endParaRPr>
          </a:p>
        </p:txBody>
      </p:sp>
      <p:sp>
        <p:nvSpPr>
          <p:cNvPr id="506882" name="Rectangle 2"/>
          <p:cNvSpPr>
            <a:spLocks noGrp="1" noChangeArrowheads="1"/>
          </p:cNvSpPr>
          <p:nvPr>
            <p:ph type="title"/>
          </p:nvPr>
        </p:nvSpPr>
        <p:spPr/>
        <p:txBody>
          <a:bodyPr/>
          <a:lstStyle/>
          <a:p>
            <a:r>
              <a:rPr lang="en-US" dirty="0"/>
              <a:t>Literal Character Strings</a:t>
            </a:r>
          </a:p>
        </p:txBody>
      </p:sp>
      <p:sp>
        <p:nvSpPr>
          <p:cNvPr id="506884" name="Rectangle 4"/>
          <p:cNvSpPr>
            <a:spLocks noChangeArrowheads="1"/>
          </p:cNvSpPr>
          <p:nvPr/>
        </p:nvSpPr>
        <p:spPr bwMode="auto">
          <a:xfrm>
            <a:off x="2052636" y="3116864"/>
            <a:ext cx="8080376"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 '''s last name is '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LastName AS [Our Employees] FROM Employees</a:t>
            </a:r>
          </a:p>
        </p:txBody>
      </p:sp>
      <p:graphicFrame>
        <p:nvGraphicFramePr>
          <p:cNvPr id="506885" name="Group 5"/>
          <p:cNvGraphicFramePr>
            <a:graphicFrameLocks noGrp="1"/>
          </p:cNvGraphicFramePr>
          <p:nvPr>
            <p:extLst>
              <p:ext uri="{D42A27DB-BD31-4B8C-83A1-F6EECF244321}">
                <p14:modId xmlns:p14="http://schemas.microsoft.com/office/powerpoint/2010/main" val="2323621011"/>
              </p:ext>
            </p:extLst>
          </p:nvPr>
        </p:nvGraphicFramePr>
        <p:xfrm>
          <a:off x="2052636" y="4293108"/>
          <a:ext cx="8080376" cy="2107692"/>
        </p:xfrm>
        <a:graphic>
          <a:graphicData uri="http://schemas.openxmlformats.org/drawingml/2006/table">
            <a:tbl>
              <a:tblPr/>
              <a:tblGrid>
                <a:gridCol w="8080376"/>
              </a:tblGrid>
              <a:tr h="3732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Our </a:t>
                      </a:r>
                      <a:r>
                        <a:rPr kumimoji="1" lang="en-US" sz="26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501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Guy's last name is Gilbert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1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Kevin's last name is Brown</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1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Roberto's last name is </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501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Tree>
    <p:extLst>
      <p:ext uri="{BB962C8B-B14F-4D97-AF65-F5344CB8AC3E}">
        <p14:creationId xmlns:p14="http://schemas.microsoft.com/office/powerpoint/2010/main" val="3072294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noChangeArrowheads="1"/>
          </p:cNvSpPr>
          <p:nvPr>
            <p:ph idx="1"/>
          </p:nvPr>
        </p:nvSpPr>
        <p:spPr/>
        <p:txBody>
          <a:bodyPr/>
          <a:lstStyle/>
          <a:p>
            <a:pPr>
              <a:lnSpc>
                <a:spcPct val="100000"/>
              </a:lnSpc>
              <a:spcBef>
                <a:spcPct val="25000"/>
              </a:spcBef>
            </a:pPr>
            <a:r>
              <a:rPr lang="en-US" dirty="0" smtClean="0"/>
              <a:t>By default </a:t>
            </a:r>
            <a:r>
              <a:rPr lang="en-US" b="1" dirty="0" smtClean="0">
                <a:solidFill>
                  <a:schemeClr val="tx2">
                    <a:lumMod val="75000"/>
                  </a:schemeClr>
                </a:solidFill>
                <a:latin typeface="Consolas" panose="020B0609020204030204" pitchFamily="49" charset="0"/>
                <a:cs typeface="Consolas" panose="020B0609020204030204" pitchFamily="49" charset="0"/>
              </a:rPr>
              <a:t>SELECT</a:t>
            </a:r>
            <a:r>
              <a:rPr lang="en-US" dirty="0" smtClean="0"/>
              <a:t> returns all </a:t>
            </a:r>
            <a:r>
              <a:rPr lang="en-US" dirty="0"/>
              <a:t>rows, including </a:t>
            </a:r>
            <a:r>
              <a:rPr lang="en-US" dirty="0">
                <a:solidFill>
                  <a:schemeClr val="tx2">
                    <a:lumMod val="75000"/>
                  </a:schemeClr>
                </a:solidFill>
              </a:rPr>
              <a:t>duplicate </a:t>
            </a:r>
            <a:r>
              <a:rPr lang="en-US" dirty="0" smtClean="0">
                <a:solidFill>
                  <a:schemeClr val="tx2">
                    <a:lumMod val="75000"/>
                  </a:schemeClr>
                </a:solidFill>
              </a:rPr>
              <a:t>rows</a:t>
            </a:r>
          </a:p>
          <a:p>
            <a:pPr>
              <a:lnSpc>
                <a:spcPct val="100000"/>
              </a:lnSpc>
              <a:spcBef>
                <a:spcPct val="25000"/>
              </a:spcBef>
            </a:pPr>
            <a:endParaRPr lang="en-US" b="1" dirty="0">
              <a:solidFill>
                <a:schemeClr val="tx2">
                  <a:lumMod val="75000"/>
                </a:schemeClr>
              </a:solidFill>
              <a:latin typeface="Consolas" pitchFamily="49" charset="0"/>
            </a:endParaRPr>
          </a:p>
          <a:p>
            <a:pPr>
              <a:lnSpc>
                <a:spcPct val="100000"/>
              </a:lnSpc>
              <a:spcBef>
                <a:spcPct val="25000"/>
              </a:spcBef>
            </a:pPr>
            <a:endParaRPr lang="en-US" b="1" dirty="0" smtClean="0">
              <a:solidFill>
                <a:schemeClr val="tx2">
                  <a:lumMod val="75000"/>
                </a:schemeClr>
              </a:solidFill>
              <a:latin typeface="Consolas" pitchFamily="49" charset="0"/>
            </a:endParaRPr>
          </a:p>
          <a:p>
            <a:pPr>
              <a:lnSpc>
                <a:spcPct val="100000"/>
              </a:lnSpc>
              <a:spcBef>
                <a:spcPct val="25000"/>
              </a:spcBef>
            </a:pPr>
            <a:endParaRPr lang="en-US" b="1" dirty="0">
              <a:solidFill>
                <a:schemeClr val="tx2">
                  <a:lumMod val="75000"/>
                </a:schemeClr>
              </a:solidFill>
              <a:latin typeface="Consolas" pitchFamily="49" charset="0"/>
            </a:endParaRPr>
          </a:p>
          <a:p>
            <a:pPr>
              <a:lnSpc>
                <a:spcPct val="100000"/>
              </a:lnSpc>
              <a:spcBef>
                <a:spcPct val="25000"/>
              </a:spcBef>
            </a:pPr>
            <a:r>
              <a:rPr lang="en-US" dirty="0"/>
              <a:t>Use </a:t>
            </a:r>
            <a:r>
              <a:rPr lang="en-US" b="1" dirty="0" smtClean="0">
                <a:solidFill>
                  <a:schemeClr val="tx2">
                    <a:lumMod val="75000"/>
                  </a:schemeClr>
                </a:solidFill>
                <a:latin typeface="Consolas" pitchFamily="49" charset="0"/>
              </a:rPr>
              <a:t>DISTINCT</a:t>
            </a:r>
            <a:r>
              <a:rPr lang="en-US" dirty="0" smtClean="0"/>
              <a:t> keyword to eliminate duplicated rows:</a:t>
            </a:r>
            <a:endParaRPr lang="en-US" dirty="0"/>
          </a:p>
        </p:txBody>
      </p:sp>
      <p:sp>
        <p:nvSpPr>
          <p:cNvPr id="508930" name="Rectangle 2"/>
          <p:cNvSpPr>
            <a:spLocks noGrp="1" noChangeArrowheads="1"/>
          </p:cNvSpPr>
          <p:nvPr>
            <p:ph type="title"/>
          </p:nvPr>
        </p:nvSpPr>
        <p:spPr/>
        <p:txBody>
          <a:bodyPr/>
          <a:lstStyle/>
          <a:p>
            <a:r>
              <a:rPr lang="en-US" dirty="0"/>
              <a:t>Removing Duplicate Rows</a:t>
            </a:r>
          </a:p>
        </p:txBody>
      </p:sp>
      <p:sp>
        <p:nvSpPr>
          <p:cNvPr id="508932" name="Rectangle 4"/>
          <p:cNvSpPr>
            <a:spLocks noChangeArrowheads="1"/>
          </p:cNvSpPr>
          <p:nvPr/>
        </p:nvSpPr>
        <p:spPr bwMode="auto">
          <a:xfrm>
            <a:off x="1827212" y="2516520"/>
            <a:ext cx="4554538"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DepartmentID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p:txBody>
      </p:sp>
      <p:graphicFrame>
        <p:nvGraphicFramePr>
          <p:cNvPr id="508933" name="Group 5"/>
          <p:cNvGraphicFramePr>
            <a:graphicFrameLocks noGrp="1"/>
          </p:cNvGraphicFramePr>
          <p:nvPr>
            <p:extLst>
              <p:ext uri="{D42A27DB-BD31-4B8C-83A1-F6EECF244321}">
                <p14:modId xmlns:p14="http://schemas.microsoft.com/office/powerpoint/2010/main" val="3684144562"/>
              </p:ext>
            </p:extLst>
          </p:nvPr>
        </p:nvGraphicFramePr>
        <p:xfrm>
          <a:off x="7031037" y="1905000"/>
          <a:ext cx="2895600" cy="2078736"/>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7</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8947" name="Rectangle 19"/>
          <p:cNvSpPr>
            <a:spLocks noChangeArrowheads="1"/>
          </p:cNvSpPr>
          <p:nvPr/>
        </p:nvSpPr>
        <p:spPr bwMode="auto">
          <a:xfrm>
            <a:off x="1839763" y="4995204"/>
            <a:ext cx="4541987"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DISTINCT DepartmentID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p:txBody>
      </p:sp>
      <p:graphicFrame>
        <p:nvGraphicFramePr>
          <p:cNvPr id="508948" name="Group 20"/>
          <p:cNvGraphicFramePr>
            <a:graphicFrameLocks noGrp="1"/>
          </p:cNvGraphicFramePr>
          <p:nvPr>
            <p:extLst>
              <p:ext uri="{D42A27DB-BD31-4B8C-83A1-F6EECF244321}">
                <p14:modId xmlns:p14="http://schemas.microsoft.com/office/powerpoint/2010/main" val="4049797859"/>
              </p:ext>
            </p:extLst>
          </p:nvPr>
        </p:nvGraphicFramePr>
        <p:xfrm>
          <a:off x="7031037" y="4800600"/>
          <a:ext cx="2895600" cy="1668780"/>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Tree>
    <p:extLst>
      <p:ext uri="{BB962C8B-B14F-4D97-AF65-F5344CB8AC3E}">
        <p14:creationId xmlns:p14="http://schemas.microsoft.com/office/powerpoint/2010/main" val="457724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3" name="Rectangle 3"/>
          <p:cNvSpPr>
            <a:spLocks noGrp="1" noChangeArrowheads="1"/>
          </p:cNvSpPr>
          <p:nvPr>
            <p:ph idx="1"/>
          </p:nvPr>
        </p:nvSpPr>
        <p:spPr/>
        <p:txBody>
          <a:bodyPr>
            <a:normAutofit/>
          </a:bodyPr>
          <a:lstStyle/>
          <a:p>
            <a:pPr>
              <a:lnSpc>
                <a:spcPct val="100000"/>
              </a:lnSpc>
            </a:pPr>
            <a:r>
              <a:rPr lang="en-US" b="1" dirty="0">
                <a:solidFill>
                  <a:schemeClr val="tx2">
                    <a:lumMod val="75000"/>
                  </a:schemeClr>
                </a:solidFill>
                <a:latin typeface="Consolas" pitchFamily="49" charset="0"/>
                <a:cs typeface="Consolas" pitchFamily="49" charset="0"/>
              </a:rPr>
              <a:t>UNION</a:t>
            </a:r>
            <a:r>
              <a:rPr lang="en-US" dirty="0"/>
              <a:t> combines the results from several </a:t>
            </a:r>
            <a:r>
              <a:rPr lang="en-US" b="1" dirty="0">
                <a:solidFill>
                  <a:schemeClr val="tx2">
                    <a:lumMod val="75000"/>
                  </a:schemeClr>
                </a:solidFill>
                <a:latin typeface="Consolas" pitchFamily="49" charset="0"/>
                <a:cs typeface="Consolas" pitchFamily="49" charset="0"/>
              </a:rPr>
              <a:t>SELECT</a:t>
            </a:r>
            <a:r>
              <a:rPr lang="en-US" dirty="0"/>
              <a:t> statements</a:t>
            </a:r>
          </a:p>
          <a:p>
            <a:pPr lvl="1">
              <a:lnSpc>
                <a:spcPct val="100000"/>
              </a:lnSpc>
            </a:pPr>
            <a:r>
              <a:rPr lang="en-US" dirty="0"/>
              <a:t>The columns count and types should match</a:t>
            </a:r>
          </a:p>
          <a:p>
            <a:pPr>
              <a:lnSpc>
                <a:spcPct val="100000"/>
              </a:lnSpc>
            </a:pPr>
            <a:endParaRPr lang="en-US" dirty="0"/>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pPr>
            <a:r>
              <a:rPr lang="en-US" b="1" dirty="0">
                <a:solidFill>
                  <a:schemeClr val="tx2">
                    <a:lumMod val="75000"/>
                  </a:schemeClr>
                </a:solidFill>
                <a:latin typeface="Consolas" pitchFamily="49" charset="0"/>
                <a:cs typeface="Consolas" pitchFamily="49" charset="0"/>
              </a:rPr>
              <a:t>INTERSECT</a:t>
            </a:r>
            <a:r>
              <a:rPr lang="en-US" dirty="0"/>
              <a:t> / </a:t>
            </a:r>
            <a:r>
              <a:rPr lang="en-US" b="1" dirty="0">
                <a:solidFill>
                  <a:schemeClr val="tx2">
                    <a:lumMod val="75000"/>
                  </a:schemeClr>
                </a:solidFill>
                <a:latin typeface="Consolas" pitchFamily="49" charset="0"/>
                <a:cs typeface="Consolas" pitchFamily="49" charset="0"/>
              </a:rPr>
              <a:t>EXCEPT</a:t>
            </a:r>
            <a:r>
              <a:rPr lang="en-US" dirty="0"/>
              <a:t> perform logical intersection / difference between </a:t>
            </a:r>
            <a:r>
              <a:rPr lang="en-US" dirty="0" smtClean="0"/>
              <a:t>two </a:t>
            </a:r>
            <a:r>
              <a:rPr lang="en-US" dirty="0"/>
              <a:t>sets of records</a:t>
            </a:r>
          </a:p>
        </p:txBody>
      </p:sp>
      <p:sp>
        <p:nvSpPr>
          <p:cNvPr id="1182722" name="Rectangle 2"/>
          <p:cNvSpPr>
            <a:spLocks noGrp="1" noChangeArrowheads="1"/>
          </p:cNvSpPr>
          <p:nvPr>
            <p:ph type="title"/>
          </p:nvPr>
        </p:nvSpPr>
        <p:spPr/>
        <p:txBody>
          <a:bodyPr>
            <a:normAutofit/>
          </a:bodyPr>
          <a:lstStyle/>
          <a:p>
            <a:r>
              <a:rPr lang="en-US" sz="3600" dirty="0"/>
              <a:t>Set Operations: </a:t>
            </a:r>
            <a:r>
              <a:rPr lang="en-US" sz="3600" dirty="0">
                <a:latin typeface="Consolas" pitchFamily="49" charset="0"/>
                <a:cs typeface="Consolas" pitchFamily="49" charset="0"/>
              </a:rPr>
              <a:t>UNION</a:t>
            </a:r>
            <a:r>
              <a:rPr lang="en-US" sz="3600" dirty="0"/>
              <a:t>, </a:t>
            </a:r>
            <a:r>
              <a:rPr lang="en-US" sz="3600" dirty="0">
                <a:latin typeface="Consolas" pitchFamily="49" charset="0"/>
                <a:cs typeface="Consolas" pitchFamily="49" charset="0"/>
              </a:rPr>
              <a:t>INTERSECT</a:t>
            </a:r>
            <a:r>
              <a:rPr lang="en-US" sz="3600" dirty="0"/>
              <a:t> </a:t>
            </a:r>
            <a:r>
              <a:rPr lang="en-US" sz="3600"/>
              <a:t>and </a:t>
            </a:r>
            <a:r>
              <a:rPr lang="en-US" sz="3600">
                <a:latin typeface="Consolas" pitchFamily="49" charset="0"/>
                <a:cs typeface="Consolas" pitchFamily="49" charset="0"/>
              </a:rPr>
              <a:t>EXCEPT</a:t>
            </a:r>
            <a:endParaRPr lang="bg-BG" sz="3600" dirty="0">
              <a:latin typeface="Consolas" pitchFamily="49" charset="0"/>
              <a:cs typeface="Consolas" pitchFamily="49" charset="0"/>
            </a:endParaRPr>
          </a:p>
        </p:txBody>
      </p:sp>
      <p:sp>
        <p:nvSpPr>
          <p:cNvPr id="1182724" name="Rectangle 4"/>
          <p:cNvSpPr>
            <a:spLocks noChangeArrowheads="1"/>
          </p:cNvSpPr>
          <p:nvPr/>
        </p:nvSpPr>
        <p:spPr bwMode="auto">
          <a:xfrm>
            <a:off x="989012" y="2987117"/>
            <a:ext cx="7467600" cy="14465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AS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Name FROM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p>
          <a:p>
            <a:pPr eaLnBrk="0" hangingPunct="0">
              <a:spcBef>
                <a:spcPts val="600"/>
              </a:spcBef>
              <a:spcAft>
                <a:spcPts val="600"/>
              </a:spcAft>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UNION</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AS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Name FROM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p>
        </p:txBody>
      </p:sp>
      <p:graphicFrame>
        <p:nvGraphicFramePr>
          <p:cNvPr id="6" name="Group 20"/>
          <p:cNvGraphicFramePr>
            <a:graphicFrameLocks noGrp="1"/>
          </p:cNvGraphicFramePr>
          <p:nvPr>
            <p:extLst>
              <p:ext uri="{D42A27DB-BD31-4B8C-83A1-F6EECF244321}">
                <p14:modId xmlns:p14="http://schemas.microsoft.com/office/powerpoint/2010/main" val="2491369981"/>
              </p:ext>
            </p:extLst>
          </p:nvPr>
        </p:nvGraphicFramePr>
        <p:xfrm>
          <a:off x="9086532" y="2630029"/>
          <a:ext cx="1884680" cy="2170571"/>
        </p:xfrm>
        <a:graphic>
          <a:graphicData uri="http://schemas.openxmlformats.org/drawingml/2006/table">
            <a:tbl>
              <a:tblPr/>
              <a:tblGrid>
                <a:gridCol w="1884680"/>
              </a:tblGrid>
              <a:tr h="45830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428067">
                <a:tc>
                  <a:txBody>
                    <a:bodyPr/>
                    <a:lstStyle/>
                    <a:p>
                      <a:pPr marL="342900" marR="0" lvl="0" indent="-34290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 Scott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2806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Abbas</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2806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Abercrombie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2806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Tree>
    <p:extLst>
      <p:ext uri="{BB962C8B-B14F-4D97-AF65-F5344CB8AC3E}">
        <p14:creationId xmlns:p14="http://schemas.microsoft.com/office/powerpoint/2010/main" val="40018664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smtClean="0"/>
              <a:t>Filtering the Selected Rows</a:t>
            </a:r>
            <a:endParaRPr lang="en-US" dirty="0"/>
          </a:p>
        </p:txBody>
      </p:sp>
      <p:sp>
        <p:nvSpPr>
          <p:cNvPr id="510979" name="Rectangle 3"/>
          <p:cNvSpPr>
            <a:spLocks noGrp="1" noChangeArrowheads="1"/>
          </p:cNvSpPr>
          <p:nvPr>
            <p:ph idx="1"/>
          </p:nvPr>
        </p:nvSpPr>
        <p:spPr/>
        <p:txBody>
          <a:bodyPr/>
          <a:lstStyle/>
          <a:p>
            <a:pPr>
              <a:spcBef>
                <a:spcPct val="25000"/>
              </a:spcBef>
            </a:pPr>
            <a:r>
              <a:rPr lang="en-US" dirty="0"/>
              <a:t>Restrict the rows returned by using the </a:t>
            </a:r>
            <a:r>
              <a:rPr lang="en-US" b="1" dirty="0">
                <a:solidFill>
                  <a:schemeClr val="tx2">
                    <a:lumMod val="75000"/>
                  </a:schemeClr>
                </a:solidFill>
                <a:latin typeface="Consolas" pitchFamily="49" charset="0"/>
              </a:rPr>
              <a:t>WHERE</a:t>
            </a:r>
            <a:r>
              <a:rPr lang="en-US" dirty="0"/>
              <a:t> clause:</a:t>
            </a:r>
          </a:p>
          <a:p>
            <a:pPr>
              <a:spcBef>
                <a:spcPct val="25000"/>
              </a:spcBef>
            </a:pPr>
            <a:endParaRPr lang="en-US" dirty="0"/>
          </a:p>
          <a:p>
            <a:pPr>
              <a:spcBef>
                <a:spcPct val="25000"/>
              </a:spcBef>
              <a:buNone/>
            </a:pPr>
            <a:endParaRPr lang="en-US" dirty="0"/>
          </a:p>
          <a:p>
            <a:pPr>
              <a:spcBef>
                <a:spcPts val="3000"/>
              </a:spcBef>
            </a:pPr>
            <a:r>
              <a:rPr lang="en-US" dirty="0"/>
              <a:t>More examples:</a:t>
            </a:r>
          </a:p>
        </p:txBody>
      </p:sp>
      <p:sp>
        <p:nvSpPr>
          <p:cNvPr id="510980" name="Rectangle 4"/>
          <p:cNvSpPr>
            <a:spLocks noChangeArrowheads="1"/>
          </p:cNvSpPr>
          <p:nvPr/>
        </p:nvSpPr>
        <p:spPr bwMode="auto">
          <a:xfrm>
            <a:off x="1141412" y="2043332"/>
            <a:ext cx="5638800"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DepartmentID </a:t>
            </a:r>
            <a:endPar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 </a:t>
            </a:r>
            <a:endPar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DepartmentID = 1</a:t>
            </a:r>
          </a:p>
        </p:txBody>
      </p:sp>
      <p:sp>
        <p:nvSpPr>
          <p:cNvPr id="510981" name="Rectangle 5"/>
          <p:cNvSpPr>
            <a:spLocks noChangeArrowheads="1"/>
          </p:cNvSpPr>
          <p:nvPr/>
        </p:nvSpPr>
        <p:spPr bwMode="auto">
          <a:xfrm>
            <a:off x="1141412" y="4495800"/>
            <a:ext cx="97536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DepartmentID FROM Employees WHERE LastName = 'Sullivan'</a:t>
            </a:r>
          </a:p>
        </p:txBody>
      </p:sp>
      <p:graphicFrame>
        <p:nvGraphicFramePr>
          <p:cNvPr id="510982" name="Group 6"/>
          <p:cNvGraphicFramePr>
            <a:graphicFrameLocks noGrp="1"/>
          </p:cNvGraphicFramePr>
          <p:nvPr>
            <p:extLst>
              <p:ext uri="{D42A27DB-BD31-4B8C-83A1-F6EECF244321}">
                <p14:modId xmlns:p14="http://schemas.microsoft.com/office/powerpoint/2010/main" val="3673653242"/>
              </p:ext>
            </p:extLst>
          </p:nvPr>
        </p:nvGraphicFramePr>
        <p:xfrm>
          <a:off x="7186612" y="2056580"/>
          <a:ext cx="3708400" cy="2078736"/>
        </p:xfrm>
        <a:graphic>
          <a:graphicData uri="http://schemas.openxmlformats.org/drawingml/2006/table">
            <a:tbl>
              <a:tblPr/>
              <a:tblGrid>
                <a:gridCol w="1581150"/>
                <a:gridCol w="21272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Erickson</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Goldberg</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1004" name="Rectangle 28"/>
          <p:cNvSpPr>
            <a:spLocks noChangeArrowheads="1"/>
          </p:cNvSpPr>
          <p:nvPr/>
        </p:nvSpPr>
        <p:spPr bwMode="auto">
          <a:xfrm>
            <a:off x="1141412" y="5638800"/>
            <a:ext cx="97536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Salary &lt;= 20000</a:t>
            </a:r>
          </a:p>
        </p:txBody>
      </p:sp>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Tree>
    <p:extLst>
      <p:ext uri="{BB962C8B-B14F-4D97-AF65-F5344CB8AC3E}">
        <p14:creationId xmlns:p14="http://schemas.microsoft.com/office/powerpoint/2010/main" val="546981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normAutofit lnSpcReduction="10000"/>
          </a:bodyPr>
          <a:lstStyle/>
          <a:p>
            <a:pPr>
              <a:spcBef>
                <a:spcPct val="20000"/>
              </a:spcBef>
            </a:pPr>
            <a:r>
              <a:rPr lang="en-US" dirty="0"/>
              <a:t>Using </a:t>
            </a:r>
            <a:r>
              <a:rPr lang="en-US" b="1" dirty="0">
                <a:solidFill>
                  <a:schemeClr val="tx2">
                    <a:lumMod val="75000"/>
                  </a:schemeClr>
                </a:solidFill>
                <a:latin typeface="Consolas" pitchFamily="49" charset="0"/>
              </a:rPr>
              <a:t>BETWEEN</a:t>
            </a:r>
            <a:r>
              <a:rPr lang="en-US" dirty="0">
                <a:solidFill>
                  <a:schemeClr val="tx2">
                    <a:lumMod val="75000"/>
                  </a:schemeClr>
                </a:solidFill>
              </a:rPr>
              <a:t> </a:t>
            </a:r>
            <a:r>
              <a:rPr lang="en-US" dirty="0"/>
              <a:t>operator to specify a range:</a:t>
            </a:r>
          </a:p>
          <a:p>
            <a:pPr>
              <a:spcBef>
                <a:spcPct val="20000"/>
              </a:spcBef>
              <a:buNone/>
            </a:pPr>
            <a:endParaRPr lang="en-US" dirty="0"/>
          </a:p>
          <a:p>
            <a:pPr>
              <a:spcBef>
                <a:spcPts val="3000"/>
              </a:spcBef>
            </a:pPr>
            <a:r>
              <a:rPr lang="en-US" dirty="0"/>
              <a:t>Using </a:t>
            </a:r>
            <a:r>
              <a:rPr lang="en-US" b="1" dirty="0">
                <a:solidFill>
                  <a:schemeClr val="tx2">
                    <a:lumMod val="75000"/>
                  </a:schemeClr>
                </a:solidFill>
                <a:latin typeface="Consolas" pitchFamily="49" charset="0"/>
              </a:rPr>
              <a:t>IN</a:t>
            </a:r>
            <a:r>
              <a:rPr lang="en-US" dirty="0"/>
              <a:t> </a:t>
            </a:r>
            <a:r>
              <a:rPr lang="en-US" b="1" dirty="0">
                <a:solidFill>
                  <a:schemeClr val="tx2">
                    <a:lumMod val="75000"/>
                  </a:schemeClr>
                </a:solidFill>
                <a:latin typeface="Consolas" pitchFamily="49" charset="0"/>
              </a:rPr>
              <a:t>/</a:t>
            </a:r>
            <a:r>
              <a:rPr lang="en-US" dirty="0"/>
              <a:t> </a:t>
            </a:r>
            <a:r>
              <a:rPr lang="en-US" b="1" dirty="0">
                <a:solidFill>
                  <a:schemeClr val="tx2">
                    <a:lumMod val="75000"/>
                  </a:schemeClr>
                </a:solidFill>
                <a:latin typeface="Consolas" pitchFamily="49" charset="0"/>
              </a:rPr>
              <a:t>NOT</a:t>
            </a:r>
            <a:r>
              <a:rPr lang="en-US" dirty="0"/>
              <a:t> </a:t>
            </a:r>
            <a:r>
              <a:rPr lang="en-US" b="1" dirty="0">
                <a:solidFill>
                  <a:schemeClr val="tx2">
                    <a:lumMod val="75000"/>
                  </a:schemeClr>
                </a:solidFill>
                <a:latin typeface="Consolas" pitchFamily="49" charset="0"/>
              </a:rPr>
              <a:t>IN </a:t>
            </a:r>
            <a:r>
              <a:rPr lang="en-US" dirty="0" smtClean="0"/>
              <a:t>to </a:t>
            </a:r>
            <a:r>
              <a:rPr lang="en-US" dirty="0"/>
              <a:t>specify a set of values:</a:t>
            </a:r>
          </a:p>
          <a:p>
            <a:pPr>
              <a:spcBef>
                <a:spcPct val="20000"/>
              </a:spcBef>
              <a:buNone/>
            </a:pPr>
            <a:endParaRPr lang="en-US" dirty="0"/>
          </a:p>
          <a:p>
            <a:pPr>
              <a:spcBef>
                <a:spcPts val="3000"/>
              </a:spcBef>
            </a:pPr>
            <a:r>
              <a:rPr lang="en-US" dirty="0"/>
              <a:t>Using </a:t>
            </a:r>
            <a:r>
              <a:rPr lang="en-US" b="1" dirty="0">
                <a:solidFill>
                  <a:schemeClr val="tx2">
                    <a:lumMod val="75000"/>
                  </a:schemeClr>
                </a:solidFill>
                <a:latin typeface="Consolas" pitchFamily="49" charset="0"/>
              </a:rPr>
              <a:t>LIKE</a:t>
            </a:r>
            <a:r>
              <a:rPr lang="en-US" dirty="0">
                <a:solidFill>
                  <a:schemeClr val="tx2">
                    <a:lumMod val="75000"/>
                  </a:schemeClr>
                </a:solidFill>
              </a:rPr>
              <a:t> </a:t>
            </a:r>
            <a:r>
              <a:rPr lang="en-US" dirty="0"/>
              <a:t>operator to specify a pattern</a:t>
            </a:r>
            <a:r>
              <a:rPr lang="en-US" dirty="0" smtClean="0"/>
              <a:t>:</a:t>
            </a:r>
          </a:p>
          <a:p>
            <a:pPr lvl="1">
              <a:spcBef>
                <a:spcPts val="1800"/>
              </a:spcBef>
            </a:pPr>
            <a:endParaRPr lang="en-US" dirty="0" smtClean="0">
              <a:solidFill>
                <a:schemeClr val="accent5">
                  <a:lumMod val="20000"/>
                  <a:lumOff val="80000"/>
                </a:schemeClr>
              </a:solidFill>
              <a:latin typeface="Consolas" pitchFamily="49" charset="0"/>
              <a:cs typeface="Consolas" pitchFamily="49" charset="0"/>
            </a:endParaRPr>
          </a:p>
          <a:p>
            <a:pPr lvl="1">
              <a:spcBef>
                <a:spcPts val="2400"/>
              </a:spcBef>
            </a:pPr>
            <a:r>
              <a:rPr lang="en-US" b="1" dirty="0" smtClean="0">
                <a:solidFill>
                  <a:schemeClr val="tx2">
                    <a:lumMod val="75000"/>
                  </a:schemeClr>
                </a:solidFill>
                <a:latin typeface="Consolas" pitchFamily="49" charset="0"/>
                <a:cs typeface="Consolas" pitchFamily="49" charset="0"/>
              </a:rPr>
              <a:t>%</a:t>
            </a:r>
            <a:r>
              <a:rPr lang="en-US" dirty="0" smtClean="0"/>
              <a:t> means </a:t>
            </a:r>
            <a:r>
              <a:rPr lang="en-US" dirty="0" smtClean="0">
                <a:latin typeface="Consolas" pitchFamily="49" charset="0"/>
                <a:cs typeface="Consolas" pitchFamily="49" charset="0"/>
              </a:rPr>
              <a:t>0</a:t>
            </a:r>
            <a:r>
              <a:rPr lang="en-US" dirty="0" smtClean="0"/>
              <a:t> or more chars; </a:t>
            </a:r>
            <a:r>
              <a:rPr lang="en-US" b="1" dirty="0" smtClean="0">
                <a:solidFill>
                  <a:schemeClr val="tx2">
                    <a:lumMod val="75000"/>
                  </a:schemeClr>
                </a:solidFill>
                <a:latin typeface="Consolas" pitchFamily="49" charset="0"/>
                <a:cs typeface="Consolas" pitchFamily="49" charset="0"/>
              </a:rPr>
              <a:t>_</a:t>
            </a:r>
            <a:r>
              <a:rPr lang="en-US" dirty="0" smtClean="0"/>
              <a:t> </a:t>
            </a:r>
            <a:r>
              <a:rPr lang="en-US" dirty="0" smtClean="0"/>
              <a:t>means one char</a:t>
            </a:r>
            <a:endParaRPr lang="en-US" dirty="0"/>
          </a:p>
        </p:txBody>
      </p:sp>
      <p:sp>
        <p:nvSpPr>
          <p:cNvPr id="513028" name="Rectangle 4"/>
          <p:cNvSpPr>
            <a:spLocks noChangeArrowheads="1"/>
          </p:cNvSpPr>
          <p:nvPr/>
        </p:nvSpPr>
        <p:spPr bwMode="auto">
          <a:xfrm>
            <a:off x="992188" y="1828800"/>
            <a:ext cx="10131424"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Salary BETWEEN 20000 AND 22000</a:t>
            </a:r>
          </a:p>
        </p:txBody>
      </p:sp>
      <p:sp>
        <p:nvSpPr>
          <p:cNvPr id="513029" name="Rectangle 5"/>
          <p:cNvSpPr>
            <a:spLocks noChangeArrowheads="1"/>
          </p:cNvSpPr>
          <p:nvPr/>
        </p:nvSpPr>
        <p:spPr bwMode="auto">
          <a:xfrm>
            <a:off x="992188" y="3433469"/>
            <a:ext cx="10131424"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p>
          <a:p>
            <a:pPr eaLnBrk="0" hangingPunct="0">
              <a:buClr>
                <a:schemeClr val="accent5">
                  <a:lumMod val="40000"/>
                  <a:lumOff val="60000"/>
                </a:schemeClr>
              </a:buClr>
              <a:buSzPct val="70000"/>
            </a:pP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ManagerID IN (109, 3, 16)</a:t>
            </a:r>
          </a:p>
        </p:txBody>
      </p:sp>
      <p:sp>
        <p:nvSpPr>
          <p:cNvPr id="513030" name="Rectangle 6"/>
          <p:cNvSpPr>
            <a:spLocks noChangeArrowheads="1"/>
          </p:cNvSpPr>
          <p:nvPr/>
        </p:nvSpPr>
        <p:spPr bwMode="auto">
          <a:xfrm>
            <a:off x="992188" y="5112603"/>
            <a:ext cx="10131424"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FirstName LIKE 'S%'</a:t>
            </a:r>
          </a:p>
        </p:txBody>
      </p:sp>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Tree>
    <p:extLst>
      <p:ext uri="{BB962C8B-B14F-4D97-AF65-F5344CB8AC3E}">
        <p14:creationId xmlns:p14="http://schemas.microsoft.com/office/powerpoint/2010/main" val="325646348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3" name="Rectangle 3"/>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p>
        </p:txBody>
      </p:sp>
      <p:sp>
        <p:nvSpPr>
          <p:cNvPr id="1198082" name="Rectangle 2"/>
          <p:cNvSpPr>
            <a:spLocks noGrp="1" noChangeArrowheads="1"/>
          </p:cNvSpPr>
          <p:nvPr>
            <p:ph idx="1"/>
          </p:nvPr>
        </p:nvSpPr>
        <p:spPr>
          <a:noFill/>
          <a:ln/>
        </p:spPr>
        <p:txBody>
          <a:bodyPr/>
          <a:lstStyle/>
          <a:p>
            <a:pPr>
              <a:lnSpc>
                <a:spcPct val="100000"/>
              </a:lnSpc>
            </a:pPr>
            <a:r>
              <a:rPr lang="en-US" dirty="0"/>
              <a:t>Checking for </a:t>
            </a:r>
            <a:r>
              <a:rPr lang="en-US" b="1" dirty="0">
                <a:solidFill>
                  <a:schemeClr val="tx2">
                    <a:lumMod val="75000"/>
                  </a:schemeClr>
                </a:solidFill>
                <a:latin typeface="Consolas" pitchFamily="49" charset="0"/>
                <a:cs typeface="Consolas" pitchFamily="49" charset="0"/>
              </a:rPr>
              <a:t>NULL</a:t>
            </a:r>
            <a:r>
              <a:rPr lang="en-US" dirty="0">
                <a:solidFill>
                  <a:schemeClr val="tx2">
                    <a:lumMod val="75000"/>
                  </a:schemeClr>
                </a:solidFill>
              </a:rPr>
              <a:t> </a:t>
            </a:r>
            <a:r>
              <a:rPr lang="en-US" dirty="0" smtClean="0"/>
              <a:t>values:</a:t>
            </a:r>
            <a:endParaRPr lang="en-US" dirty="0"/>
          </a:p>
          <a:p>
            <a:pPr lvl="1">
              <a:lnSpc>
                <a:spcPct val="100000"/>
              </a:lnSpc>
            </a:pPr>
            <a:endParaRPr lang="en-US" dirty="0"/>
          </a:p>
          <a:p>
            <a:pPr lvl="1">
              <a:lnSpc>
                <a:spcPct val="100000"/>
              </a:lnSpc>
            </a:pPr>
            <a:endParaRPr lang="en-US" dirty="0"/>
          </a:p>
          <a:p>
            <a:pPr lvl="1">
              <a:lnSpc>
                <a:spcPct val="100000"/>
              </a:lnSpc>
            </a:pPr>
            <a:endParaRPr lang="en-US" dirty="0"/>
          </a:p>
          <a:p>
            <a:pPr>
              <a:lnSpc>
                <a:spcPct val="100000"/>
              </a:lnSpc>
              <a:spcBef>
                <a:spcPts val="2400"/>
              </a:spcBef>
            </a:pPr>
            <a:r>
              <a:rPr lang="en-US" dirty="0"/>
              <a:t>Attention: </a:t>
            </a:r>
            <a:r>
              <a:rPr lang="en-US" b="1" dirty="0" smtClean="0">
                <a:solidFill>
                  <a:schemeClr val="tx2">
                    <a:lumMod val="75000"/>
                  </a:schemeClr>
                </a:solidFill>
                <a:latin typeface="Consolas" pitchFamily="49" charset="0"/>
                <a:cs typeface="Consolas" pitchFamily="49" charset="0"/>
              </a:rPr>
              <a:t>COLUMN = NULL</a:t>
            </a:r>
            <a:r>
              <a:rPr lang="en-US" dirty="0" smtClean="0"/>
              <a:t> </a:t>
            </a:r>
            <a:r>
              <a:rPr lang="en-US" dirty="0"/>
              <a:t>is always </a:t>
            </a:r>
            <a:r>
              <a:rPr lang="en-US" b="1" dirty="0">
                <a:solidFill>
                  <a:schemeClr val="tx2">
                    <a:lumMod val="75000"/>
                  </a:schemeClr>
                </a:solidFill>
                <a:latin typeface="Consolas" panose="020B0609020204030204" pitchFamily="49" charset="0"/>
                <a:cs typeface="Consolas" panose="020B0609020204030204" pitchFamily="49" charset="0"/>
              </a:rPr>
              <a:t>false</a:t>
            </a:r>
            <a:r>
              <a:rPr lang="en-US" dirty="0"/>
              <a:t>!</a:t>
            </a:r>
            <a:endParaRPr lang="bg-BG" dirty="0"/>
          </a:p>
        </p:txBody>
      </p:sp>
      <p:sp>
        <p:nvSpPr>
          <p:cNvPr id="1198084" name="Rectangle 4"/>
          <p:cNvSpPr>
            <a:spLocks noChangeArrowheads="1"/>
          </p:cNvSpPr>
          <p:nvPr/>
        </p:nvSpPr>
        <p:spPr bwMode="auto">
          <a:xfrm>
            <a:off x="839788" y="1905000"/>
            <a:ext cx="10436224"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NULL</a:t>
            </a:r>
          </a:p>
        </p:txBody>
      </p:sp>
      <p:sp>
        <p:nvSpPr>
          <p:cNvPr id="1198087" name="Rectangle 7"/>
          <p:cNvSpPr>
            <a:spLocks noChangeArrowheads="1"/>
          </p:cNvSpPr>
          <p:nvPr/>
        </p:nvSpPr>
        <p:spPr bwMode="auto">
          <a:xfrm>
            <a:off x="839788" y="2949714"/>
            <a:ext cx="10436224"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NOT NULL</a:t>
            </a:r>
          </a:p>
        </p:txBody>
      </p:sp>
      <p:sp>
        <p:nvSpPr>
          <p:cNvPr id="1198088" name="Rectangle 8"/>
          <p:cNvSpPr>
            <a:spLocks noChangeArrowheads="1"/>
          </p:cNvSpPr>
          <p:nvPr/>
        </p:nvSpPr>
        <p:spPr bwMode="auto">
          <a:xfrm>
            <a:off x="839788" y="4684852"/>
            <a:ext cx="10436224"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MANAGER_ID = NULL</a:t>
            </a:r>
          </a:p>
        </p:txBody>
      </p:sp>
      <p:sp>
        <p:nvSpPr>
          <p:cNvPr id="1198090" name="Rectangle 10"/>
          <p:cNvSpPr>
            <a:spLocks noChangeArrowheads="1"/>
          </p:cNvSpPr>
          <p:nvPr/>
        </p:nvSpPr>
        <p:spPr bwMode="auto">
          <a:xfrm>
            <a:off x="839788" y="5692914"/>
            <a:ext cx="10436224"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NULL = NULL</a:t>
            </a:r>
          </a:p>
        </p:txBody>
      </p:sp>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12" name="AutoShape 22"/>
          <p:cNvSpPr>
            <a:spLocks noChangeArrowheads="1"/>
          </p:cNvSpPr>
          <p:nvPr/>
        </p:nvSpPr>
        <p:spPr bwMode="auto">
          <a:xfrm>
            <a:off x="5637213" y="5168827"/>
            <a:ext cx="3810000" cy="481880"/>
          </a:xfrm>
          <a:prstGeom prst="wedgeRoundRectCallout">
            <a:avLst>
              <a:gd name="adj1" fmla="val -66406"/>
              <a:gd name="adj2" fmla="val -29551"/>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This is always </a:t>
            </a:r>
            <a:r>
              <a:rPr lang="en-US" sz="2800" b="1" noProof="1" smtClean="0">
                <a:solidFill>
                  <a:schemeClr val="tx2">
                    <a:lumMod val="75000"/>
                  </a:schemeClr>
                </a:solidFill>
                <a:latin typeface="Consolas" panose="020B0609020204030204" pitchFamily="49" charset="0"/>
                <a:cs typeface="Consolas" panose="020B0609020204030204" pitchFamily="49" charset="0"/>
              </a:rPr>
              <a:t>false</a:t>
            </a:r>
            <a:r>
              <a:rPr lang="en-US" sz="2800" noProof="1">
                <a:solidFill>
                  <a:srgbClr val="FFFFFF"/>
                </a:solidFill>
              </a:rPr>
              <a:t> !</a:t>
            </a:r>
            <a:endParaRPr lang="bg-BG" sz="2800" b="1" noProof="1">
              <a:solidFill>
                <a:schemeClr val="tx2">
                  <a:lumMod val="75000"/>
                </a:schemeClr>
              </a:solidFill>
              <a:latin typeface="Consolas" panose="020B0609020204030204" pitchFamily="49" charset="0"/>
              <a:cs typeface="Consolas" panose="020B0609020204030204" pitchFamily="49" charset="0"/>
            </a:endParaRPr>
          </a:p>
        </p:txBody>
      </p:sp>
      <p:sp>
        <p:nvSpPr>
          <p:cNvPr id="13" name="AutoShape 22"/>
          <p:cNvSpPr>
            <a:spLocks noChangeArrowheads="1"/>
          </p:cNvSpPr>
          <p:nvPr/>
        </p:nvSpPr>
        <p:spPr bwMode="auto">
          <a:xfrm>
            <a:off x="4418012" y="6164517"/>
            <a:ext cx="3800627" cy="481880"/>
          </a:xfrm>
          <a:prstGeom prst="wedgeRoundRectCallout">
            <a:avLst>
              <a:gd name="adj1" fmla="val -62034"/>
              <a:gd name="adj2" fmla="val -26631"/>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rgbClr val="FFFFFF"/>
                </a:solidFill>
              </a:rPr>
              <a:t>This is always </a:t>
            </a:r>
            <a:r>
              <a:rPr lang="en-US" sz="2800" b="1" noProof="1" smtClean="0">
                <a:solidFill>
                  <a:schemeClr val="tx2">
                    <a:lumMod val="75000"/>
                  </a:schemeClr>
                </a:solidFill>
                <a:latin typeface="Consolas" panose="020B0609020204030204" pitchFamily="49" charset="0"/>
                <a:cs typeface="Consolas" panose="020B0609020204030204" pitchFamily="49" charset="0"/>
              </a:rPr>
              <a:t>false</a:t>
            </a:r>
            <a:r>
              <a:rPr lang="en-US" sz="2800" noProof="1">
                <a:solidFill>
                  <a:srgbClr val="FFFFFF"/>
                </a:solidFill>
              </a:rPr>
              <a:t> !</a:t>
            </a:r>
            <a:endParaRPr lang="bg-BG" sz="2800" b="1" noProof="1">
              <a:solidFill>
                <a:schemeClr val="tx2">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4107716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idx="1"/>
          </p:nvPr>
        </p:nvSpPr>
        <p:spPr>
          <a:xfrm>
            <a:off x="190413" y="1066800"/>
            <a:ext cx="11804822" cy="5570355"/>
          </a:xfrm>
          <a:noFill/>
          <a:ln/>
        </p:spPr>
        <p:txBody>
          <a:bodyPr/>
          <a:lstStyle/>
          <a:p>
            <a:pPr>
              <a:lnSpc>
                <a:spcPct val="100000"/>
              </a:lnSpc>
              <a:spcBef>
                <a:spcPct val="30000"/>
              </a:spcBef>
            </a:pPr>
            <a:r>
              <a:rPr lang="en-US" dirty="0" smtClean="0"/>
              <a:t>Using </a:t>
            </a:r>
            <a:r>
              <a:rPr lang="en-US" b="1" dirty="0" smtClean="0">
                <a:solidFill>
                  <a:schemeClr val="tx2">
                    <a:lumMod val="75000"/>
                  </a:schemeClr>
                </a:solidFill>
                <a:latin typeface="Consolas" pitchFamily="49" charset="0"/>
                <a:cs typeface="Consolas" pitchFamily="49" charset="0"/>
              </a:rPr>
              <a:t>NOT</a:t>
            </a:r>
            <a:r>
              <a:rPr lang="en-US" dirty="0" smtClean="0"/>
              <a:t>, </a:t>
            </a:r>
            <a:r>
              <a:rPr lang="en-US" b="1" dirty="0" smtClean="0">
                <a:solidFill>
                  <a:schemeClr val="tx2">
                    <a:lumMod val="75000"/>
                  </a:schemeClr>
                </a:solidFill>
                <a:latin typeface="Consolas" pitchFamily="49" charset="0"/>
              </a:rPr>
              <a:t>OR</a:t>
            </a:r>
            <a:r>
              <a:rPr lang="en-US" dirty="0" smtClean="0">
                <a:solidFill>
                  <a:schemeClr val="tx2">
                    <a:lumMod val="75000"/>
                  </a:schemeClr>
                </a:solidFill>
              </a:rPr>
              <a:t> </a:t>
            </a:r>
            <a:r>
              <a:rPr lang="en-US" dirty="0"/>
              <a:t>and </a:t>
            </a:r>
            <a:r>
              <a:rPr lang="en-US" b="1" noProof="1">
                <a:solidFill>
                  <a:schemeClr val="tx2">
                    <a:lumMod val="75000"/>
                  </a:schemeClr>
                </a:solidFill>
                <a:latin typeface="Consolas" pitchFamily="49" charset="0"/>
              </a:rPr>
              <a:t>AND</a:t>
            </a:r>
            <a:r>
              <a:rPr lang="en-US" dirty="0">
                <a:solidFill>
                  <a:schemeClr val="tx2">
                    <a:lumMod val="75000"/>
                  </a:schemeClr>
                </a:solidFill>
              </a:rPr>
              <a:t> </a:t>
            </a:r>
            <a:r>
              <a:rPr lang="en-US" dirty="0" smtClean="0"/>
              <a:t>operators and brackets:</a:t>
            </a:r>
          </a:p>
          <a:p>
            <a:pPr>
              <a:spcBef>
                <a:spcPct val="30000"/>
              </a:spcBef>
            </a:pPr>
            <a:endParaRPr lang="en-US" dirty="0"/>
          </a:p>
        </p:txBody>
      </p:sp>
      <p:sp>
        <p:nvSpPr>
          <p:cNvPr id="515075" name="Rectangle 3"/>
          <p:cNvSpPr>
            <a:spLocks noGrp="1" noChangeArrowheads="1"/>
          </p:cNvSpPr>
          <p:nvPr>
            <p:ph type="title"/>
          </p:nvPr>
        </p:nvSpPr>
        <p:spPr/>
        <p:txBody>
          <a:bodyPr>
            <a:normAutofit/>
          </a:bodyPr>
          <a:lstStyle/>
          <a:p>
            <a:r>
              <a:rPr lang="en-US" dirty="0"/>
              <a:t>Logical Operators and Brackets</a:t>
            </a:r>
          </a:p>
        </p:txBody>
      </p:sp>
      <p:sp>
        <p:nvSpPr>
          <p:cNvPr id="515077" name="Rectangle 5"/>
          <p:cNvSpPr>
            <a:spLocks noChangeArrowheads="1"/>
          </p:cNvSpPr>
          <p:nvPr/>
        </p:nvSpPr>
        <p:spPr bwMode="auto">
          <a:xfrm>
            <a:off x="850900" y="1825210"/>
            <a:ext cx="104140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Salary &gt;= 20000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AND</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LIKE 'C%'</a:t>
            </a:r>
          </a:p>
        </p:txBody>
      </p:sp>
      <p:sp>
        <p:nvSpPr>
          <p:cNvPr id="515078" name="Rectangle 6"/>
          <p:cNvSpPr>
            <a:spLocks noChangeArrowheads="1"/>
          </p:cNvSpPr>
          <p:nvPr/>
        </p:nvSpPr>
        <p:spPr bwMode="auto">
          <a:xfrm>
            <a:off x="850900" y="2861511"/>
            <a:ext cx="104140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ManagerID IS NOT NULL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LastName LIKE '%so_'</a:t>
            </a:r>
          </a:p>
        </p:txBody>
      </p:sp>
      <p:sp>
        <p:nvSpPr>
          <p:cNvPr id="8" name="Rectangle 6"/>
          <p:cNvSpPr>
            <a:spLocks noChangeArrowheads="1"/>
          </p:cNvSpPr>
          <p:nvPr/>
        </p:nvSpPr>
        <p:spPr bwMode="auto">
          <a:xfrm>
            <a:off x="862012" y="3906225"/>
            <a:ext cx="10414000" cy="8309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NOT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ManagerID = 3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ManagerID = 4</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Rectangle 6"/>
          <p:cNvSpPr>
            <a:spLocks noChangeArrowheads="1"/>
          </p:cNvSpPr>
          <p:nvPr/>
        </p:nvSpPr>
        <p:spPr bwMode="auto">
          <a:xfrm>
            <a:off x="862012" y="4973026"/>
            <a:ext cx="10414000"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FirstName, LastName 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ManagerID = 3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ManagerID = 4</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AND</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 &gt;= 20000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ManagerID IS NULL</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Tree>
    <p:extLst>
      <p:ext uri="{BB962C8B-B14F-4D97-AF65-F5344CB8AC3E}">
        <p14:creationId xmlns:p14="http://schemas.microsoft.com/office/powerpoint/2010/main" val="65063297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604344" y="533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ASC</a:t>
            </a:r>
            <a:r>
              <a:rPr lang="en-US" dirty="0"/>
              <a:t>: ascending order, default</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DESC</a:t>
            </a:r>
            <a:r>
              <a:rPr lang="en-US" dirty="0"/>
              <a:t>: descending order</a:t>
            </a:r>
          </a:p>
        </p:txBody>
      </p:sp>
      <p:sp>
        <p:nvSpPr>
          <p:cNvPr id="517124" name="Rectangle 4"/>
          <p:cNvSpPr>
            <a:spLocks noChangeArrowheads="1"/>
          </p:cNvSpPr>
          <p:nvPr/>
        </p:nvSpPr>
        <p:spPr bwMode="auto">
          <a:xfrm>
            <a:off x="912812" y="3255075"/>
            <a:ext cx="60960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HireDate FROM Employees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HireDate</a:t>
            </a:r>
          </a:p>
        </p:txBody>
      </p:sp>
      <p:graphicFrame>
        <p:nvGraphicFramePr>
          <p:cNvPr id="517125" name="Group 5"/>
          <p:cNvGraphicFramePr>
            <a:graphicFrameLocks noGrp="1"/>
          </p:cNvGraphicFramePr>
          <p:nvPr>
            <p:extLst>
              <p:ext uri="{D42A27DB-BD31-4B8C-83A1-F6EECF244321}">
                <p14:modId xmlns:p14="http://schemas.microsoft.com/office/powerpoint/2010/main" val="389488031"/>
              </p:ext>
            </p:extLst>
          </p:nvPr>
        </p:nvGraphicFramePr>
        <p:xfrm>
          <a:off x="7615237" y="2189872"/>
          <a:ext cx="3203575" cy="1962912"/>
        </p:xfrm>
        <a:graphic>
          <a:graphicData uri="http://schemas.openxmlformats.org/drawingml/2006/table">
            <a:tbl>
              <a:tblPr/>
              <a:tblGrid>
                <a:gridCol w="1581150"/>
                <a:gridCol w="1622425"/>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1998-07-31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1999-02-26</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1999-12-12</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7145" name="Rectangle 25"/>
          <p:cNvSpPr>
            <a:spLocks noChangeArrowheads="1"/>
          </p:cNvSpPr>
          <p:nvPr/>
        </p:nvSpPr>
        <p:spPr bwMode="auto">
          <a:xfrm>
            <a:off x="912812" y="5051048"/>
            <a:ext cx="60960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HireDate FROM Employees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651814274"/>
              </p:ext>
            </p:extLst>
          </p:nvPr>
        </p:nvGraphicFramePr>
        <p:xfrm>
          <a:off x="7615237" y="4495800"/>
          <a:ext cx="3203575" cy="1962912"/>
        </p:xfrm>
        <a:graphic>
          <a:graphicData uri="http://schemas.openxmlformats.org/drawingml/2006/table">
            <a:tbl>
              <a:tblPr/>
              <a:tblGrid>
                <a:gridCol w="1581150"/>
                <a:gridCol w="1622425"/>
              </a:tblGrid>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Tree>
    <p:extLst>
      <p:ext uri="{BB962C8B-B14F-4D97-AF65-F5344CB8AC3E}">
        <p14:creationId xmlns:p14="http://schemas.microsoft.com/office/powerpoint/2010/main" val="2411587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smtClean="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609600" indent="-609600">
              <a:lnSpc>
                <a:spcPct val="100000"/>
              </a:lnSpc>
              <a:buFontTx/>
              <a:buAutoNum type="arabicPeriod" startAt="4"/>
            </a:pPr>
            <a:r>
              <a:rPr lang="en-US" dirty="0"/>
              <a:t>Selecting Data From Multiple Tables</a:t>
            </a:r>
          </a:p>
          <a:p>
            <a:pPr marL="722313" lvl="1" indent="349250">
              <a:lnSpc>
                <a:spcPct val="100000"/>
              </a:lnSpc>
            </a:pPr>
            <a:r>
              <a:rPr lang="en-US" dirty="0" smtClean="0"/>
              <a:t>Cartesian Product</a:t>
            </a:r>
          </a:p>
          <a:p>
            <a:pPr marL="722313" lvl="1" indent="349250">
              <a:lnSpc>
                <a:spcPct val="100000"/>
              </a:lnSpc>
            </a:pPr>
            <a:r>
              <a:rPr lang="en-US" dirty="0" smtClean="0"/>
              <a:t>Inner </a:t>
            </a:r>
            <a:r>
              <a:rPr lang="en-US" dirty="0"/>
              <a:t>Joins with </a:t>
            </a:r>
            <a:r>
              <a:rPr lang="en-US" dirty="0">
                <a:solidFill>
                  <a:schemeClr val="tx2">
                    <a:lumMod val="75000"/>
                  </a:schemeClr>
                </a:solidFill>
                <a:latin typeface="Consolas" pitchFamily="49" charset="0"/>
              </a:rPr>
              <a:t>ON</a:t>
            </a:r>
            <a:r>
              <a:rPr lang="en-US" dirty="0"/>
              <a:t> Clause</a:t>
            </a:r>
          </a:p>
          <a:p>
            <a:pPr marL="722313" lvl="1" indent="349250">
              <a:lnSpc>
                <a:spcPct val="100000"/>
              </a:lnSpc>
            </a:pPr>
            <a:r>
              <a:rPr lang="en-US" dirty="0"/>
              <a:t>Left, Right and Full Outer Joins</a:t>
            </a:r>
          </a:p>
          <a:p>
            <a:pPr marL="722313" lvl="1" indent="349250">
              <a:lnSpc>
                <a:spcPct val="100000"/>
              </a:lnSpc>
            </a:pPr>
            <a:r>
              <a:rPr lang="en-US" dirty="0"/>
              <a:t>Cross Joins</a:t>
            </a:r>
          </a:p>
          <a:p>
            <a:pPr marL="609600" indent="-609600">
              <a:lnSpc>
                <a:spcPct val="100000"/>
              </a:lnSpc>
              <a:buFontTx/>
              <a:buAutoNum type="arabicPeriod" startAt="5"/>
            </a:pPr>
            <a:r>
              <a:rPr lang="en-US" dirty="0"/>
              <a:t>Inserting </a:t>
            </a:r>
            <a:r>
              <a:rPr lang="en-US" dirty="0" smtClean="0"/>
              <a:t>Data – </a:t>
            </a:r>
            <a:r>
              <a:rPr lang="en-US" dirty="0" smtClean="0">
                <a:solidFill>
                  <a:schemeClr val="tx2">
                    <a:lumMod val="75000"/>
                  </a:schemeClr>
                </a:solidFill>
              </a:rPr>
              <a:t>INSERT</a:t>
            </a:r>
            <a:endParaRPr lang="en-US" dirty="0">
              <a:solidFill>
                <a:schemeClr val="tx2">
                  <a:lumMod val="75000"/>
                </a:schemeClr>
              </a:solidFill>
            </a:endParaRPr>
          </a:p>
          <a:p>
            <a:pPr marL="609600" indent="-609600">
              <a:lnSpc>
                <a:spcPct val="100000"/>
              </a:lnSpc>
              <a:buFontTx/>
              <a:buAutoNum type="arabicPeriod" startAt="5"/>
            </a:pPr>
            <a:r>
              <a:rPr lang="en-US" dirty="0" smtClean="0"/>
              <a:t>Modifying </a:t>
            </a:r>
            <a:r>
              <a:rPr lang="en-US" dirty="0"/>
              <a:t>Data – </a:t>
            </a:r>
            <a:r>
              <a:rPr lang="en-US" dirty="0" smtClean="0">
                <a:solidFill>
                  <a:schemeClr val="tx2">
                    <a:lumMod val="75000"/>
                  </a:schemeClr>
                </a:solidFill>
              </a:rPr>
              <a:t>UPDATE</a:t>
            </a:r>
            <a:endParaRPr lang="en-US" dirty="0">
              <a:solidFill>
                <a:schemeClr val="tx2">
                  <a:lumMod val="75000"/>
                </a:schemeClr>
              </a:solidFill>
            </a:endParaRPr>
          </a:p>
          <a:p>
            <a:pPr marL="609600" indent="-609600">
              <a:lnSpc>
                <a:spcPct val="100000"/>
              </a:lnSpc>
              <a:buFontTx/>
              <a:buAutoNum type="arabicPeriod" startAt="5"/>
            </a:pPr>
            <a:r>
              <a:rPr lang="en-US" dirty="0"/>
              <a:t>Deleting </a:t>
            </a:r>
            <a:r>
              <a:rPr lang="en-US" dirty="0"/>
              <a:t>Data – </a:t>
            </a:r>
            <a:r>
              <a:rPr lang="en-US" dirty="0" smtClean="0">
                <a:solidFill>
                  <a:schemeClr val="tx2">
                    <a:lumMod val="75000"/>
                  </a:schemeClr>
                </a:solidFill>
              </a:rPr>
              <a:t>DELETE</a:t>
            </a:r>
            <a:endParaRPr lang="en-US" dirty="0">
              <a:solidFill>
                <a:schemeClr val="tx2">
                  <a:lumMod val="75000"/>
                </a:schemeClr>
              </a:solidFill>
              <a:latin typeface="Courier New" pitchFamily="49" charset="0"/>
            </a:endParaRPr>
          </a:p>
        </p:txBody>
      </p:sp>
      <p:pic>
        <p:nvPicPr>
          <p:cNvPr id="10" name="Picture 2" descr="http://www.graphicsfuel.com/wp-content/uploads/2012/07/books-icon-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1412" y="1292457"/>
            <a:ext cx="2522646" cy="25226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b, statu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9634" y="4070474"/>
            <a:ext cx="2206202" cy="217792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
          </p:nvPr>
        </p:nvSpPr>
        <p:spPr/>
        <p:txBody>
          <a:bodyPr/>
          <a:lstStyle/>
          <a:p>
            <a:fld id="{C014DD1E-5D91-48A3-AD6D-45FBA980D106}" type="slidenum">
              <a:rPr lang="en-US" smtClean="0"/>
              <a:pPr/>
              <a:t>3</a:t>
            </a:fld>
            <a:endParaRPr lang="en-US" dirty="0"/>
          </a:p>
        </p:txBody>
      </p:sp>
    </p:spTree>
    <p:extLst>
      <p:ext uri="{BB962C8B-B14F-4D97-AF65-F5344CB8AC3E}">
        <p14:creationId xmlns:p14="http://schemas.microsoft.com/office/powerpoint/2010/main" val="3396724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3" name="Content Placeholder 2"/>
          <p:cNvSpPr>
            <a:spLocks noGrp="1"/>
          </p:cNvSpPr>
          <p:nvPr>
            <p:ph idx="1"/>
          </p:nvPr>
        </p:nvSpPr>
        <p:spPr/>
        <p:txBody>
          <a:bodyPr/>
          <a:lstStyle/>
          <a:p>
            <a:r>
              <a:rPr lang="en-US" dirty="0" smtClean="0"/>
              <a:t>Select the first 5 rows only:</a:t>
            </a:r>
          </a:p>
          <a:p>
            <a:endParaRPr lang="en-US" dirty="0"/>
          </a:p>
          <a:p>
            <a:endParaRPr lang="en-US" dirty="0" smtClean="0"/>
          </a:p>
          <a:p>
            <a:r>
              <a:rPr lang="en-US" dirty="0" smtClean="0"/>
              <a:t>Select rows from 20 to 24:</a:t>
            </a:r>
            <a:endParaRPr lang="en-US" dirty="0"/>
          </a:p>
        </p:txBody>
      </p:sp>
      <p:sp>
        <p:nvSpPr>
          <p:cNvPr id="4" name="Title 3"/>
          <p:cNvSpPr>
            <a:spLocks noGrp="1"/>
          </p:cNvSpPr>
          <p:nvPr>
            <p:ph type="title"/>
          </p:nvPr>
        </p:nvSpPr>
        <p:spPr/>
        <p:txBody>
          <a:bodyPr/>
          <a:lstStyle/>
          <a:p>
            <a:r>
              <a:rPr lang="en-US" dirty="0" smtClean="0"/>
              <a:t>Select with Paging in SQL Server</a:t>
            </a:r>
            <a:endParaRPr lang="en-US" dirty="0"/>
          </a:p>
        </p:txBody>
      </p:sp>
      <p:sp>
        <p:nvSpPr>
          <p:cNvPr id="5" name="Rectangle 4"/>
          <p:cNvSpPr>
            <a:spLocks noChangeArrowheads="1"/>
          </p:cNvSpPr>
          <p:nvPr/>
        </p:nvSpPr>
        <p:spPr bwMode="auto">
          <a:xfrm>
            <a:off x="836611" y="2209800"/>
            <a:ext cx="6096001"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TOP 5</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FROM Towns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7" name="Group 5"/>
          <p:cNvGraphicFramePr>
            <a:graphicFrameLocks noGrp="1"/>
          </p:cNvGraphicFramePr>
          <p:nvPr>
            <p:extLst>
              <p:ext uri="{D42A27DB-BD31-4B8C-83A1-F6EECF244321}">
                <p14:modId xmlns:p14="http://schemas.microsoft.com/office/powerpoint/2010/main" val="1781968042"/>
              </p:ext>
            </p:extLst>
          </p:nvPr>
        </p:nvGraphicFramePr>
        <p:xfrm>
          <a:off x="7691437" y="1295400"/>
          <a:ext cx="3203575" cy="2343912"/>
        </p:xfrm>
        <a:graphic>
          <a:graphicData uri="http://schemas.openxmlformats.org/drawingml/2006/table">
            <a:tbl>
              <a:tblPr/>
              <a:tblGrid>
                <a:gridCol w="1374775"/>
                <a:gridCol w="1828800"/>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TownID</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kern="1200" cap="none" normalizeH="0" baseline="0" dirty="0" smtClean="0">
                          <a:ln>
                            <a:noFill/>
                          </a:ln>
                          <a:solidFill>
                            <a:srgbClr val="EBFFD2"/>
                          </a:solidFill>
                          <a:effectLst>
                            <a:outerShdw blurRad="38100" dist="38100" dir="2700000" algn="tl">
                              <a:srgbClr val="000000">
                                <a:alpha val="43137"/>
                              </a:srgbClr>
                            </a:outerShdw>
                          </a:effectLst>
                          <a:latin typeface="+mn-lt"/>
                          <a:ea typeface="+mn-ea"/>
                          <a:cs typeface="+mn-cs"/>
                        </a:rPr>
                        <a:t>Redmond</a:t>
                      </a:r>
                      <a:endParaRPr kumimoji="1" lang="bg-BG" sz="2000" b="1" i="0" u="none" strike="noStrike" kern="1200" cap="none" normalizeH="0" baseline="0" dirty="0" smtClean="0">
                        <a:ln>
                          <a:noFill/>
                        </a:ln>
                        <a:solidFill>
                          <a:srgbClr val="EBFFD2"/>
                        </a:solidFill>
                        <a:effectLst>
                          <a:outerShdw blurRad="38100" dist="38100" dir="2700000" algn="tl">
                            <a:srgbClr val="000000">
                              <a:alpha val="43137"/>
                            </a:srgbClr>
                          </a:outerShdw>
                        </a:effectLst>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Calgary</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Edmonds</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Seattle</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5</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Bellevue</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8" name="Rectangle 7"/>
          <p:cNvSpPr>
            <a:spLocks noChangeArrowheads="1"/>
          </p:cNvSpPr>
          <p:nvPr/>
        </p:nvSpPr>
        <p:spPr bwMode="auto">
          <a:xfrm>
            <a:off x="831506" y="4343400"/>
            <a:ext cx="6096001" cy="17235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SELECT * FROM Towns</a:t>
            </a:r>
          </a:p>
          <a:p>
            <a:pPr eaLnBrk="0" hangingPunct="0">
              <a:buClr>
                <a:schemeClr val="accent5">
                  <a:lumMod val="40000"/>
                  <a:lumOff val="60000"/>
                </a:schemeClr>
              </a:buClr>
              <a:buSzPct val="70000"/>
            </a:pPr>
            <a:r>
              <a:rPr lang="en-US" sz="26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ORDER BY Name </a:t>
            </a:r>
          </a:p>
          <a:p>
            <a:pPr eaLnBrk="0" hangingPunct="0">
              <a:buClr>
                <a:schemeClr val="accent5">
                  <a:lumMod val="40000"/>
                  <a:lumOff val="60000"/>
                </a:schemeClr>
              </a:buClr>
              <a:buSzPct val="70000"/>
            </a:pPr>
            <a:r>
              <a:rPr lang="en-US" sz="2600" b="1" dirty="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OFFSET</a:t>
            </a:r>
            <a:r>
              <a:rPr lang="en-US" sz="26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 20 ROWS </a:t>
            </a:r>
          </a:p>
          <a:p>
            <a:pPr eaLnBrk="0" hangingPunct="0">
              <a:buClr>
                <a:schemeClr val="accent5">
                  <a:lumMod val="40000"/>
                  <a:lumOff val="60000"/>
                </a:schemeClr>
              </a:buClr>
              <a:buSzPct val="70000"/>
            </a:pPr>
            <a:r>
              <a:rPr lang="en-US" sz="2600" b="1" dirty="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6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 NEXT 5 ROWS </a:t>
            </a:r>
            <a:r>
              <a:rPr lang="en-US" sz="26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ONLY</a:t>
            </a:r>
            <a:endParaRPr lang="en-US" sz="2600" b="1" dirty="0">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9" name="Group 5"/>
          <p:cNvGraphicFramePr>
            <a:graphicFrameLocks noGrp="1"/>
          </p:cNvGraphicFramePr>
          <p:nvPr>
            <p:extLst>
              <p:ext uri="{D42A27DB-BD31-4B8C-83A1-F6EECF244321}">
                <p14:modId xmlns:p14="http://schemas.microsoft.com/office/powerpoint/2010/main" val="578320817"/>
              </p:ext>
            </p:extLst>
          </p:nvPr>
        </p:nvGraphicFramePr>
        <p:xfrm>
          <a:off x="7686332" y="4020312"/>
          <a:ext cx="3203575" cy="2343912"/>
        </p:xfrm>
        <a:graphic>
          <a:graphicData uri="http://schemas.openxmlformats.org/drawingml/2006/table">
            <a:tbl>
              <a:tblPr/>
              <a:tblGrid>
                <a:gridCol w="1379880"/>
                <a:gridCol w="1823695"/>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TownID</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kern="1200" cap="none" normalizeH="0" baseline="0" dirty="0" smtClean="0">
                          <a:ln>
                            <a:noFill/>
                          </a:ln>
                          <a:solidFill>
                            <a:srgbClr val="EBFFD2"/>
                          </a:solidFill>
                          <a:effectLst>
                            <a:outerShdw blurRad="38100" dist="38100" dir="2700000" algn="tl">
                              <a:srgbClr val="000000">
                                <a:alpha val="43137"/>
                              </a:srgbClr>
                            </a:outerShdw>
                          </a:effectLst>
                          <a:latin typeface="+mn-lt"/>
                          <a:ea typeface="+mn-ea"/>
                          <a:cs typeface="+mn-cs"/>
                        </a:rPr>
                        <a:t>Monroe</a:t>
                      </a:r>
                      <a:endParaRPr kumimoji="1" lang="bg-BG" sz="2000" b="1" i="0" u="none" strike="noStrike" kern="1200" cap="none" normalizeH="0" baseline="0" dirty="0" smtClean="0">
                        <a:ln>
                          <a:noFill/>
                        </a:ln>
                        <a:solidFill>
                          <a:srgbClr val="EBFFD2"/>
                        </a:solidFill>
                        <a:effectLst>
                          <a:outerShdw blurRad="38100" dist="38100" dir="2700000" algn="tl">
                            <a:srgbClr val="000000">
                              <a:alpha val="43137"/>
                            </a:srgbClr>
                          </a:outerShdw>
                        </a:effectLst>
                        <a:latin typeface="+mn-lt"/>
                        <a:ea typeface="+mn-ea"/>
                        <a:cs typeface="+mn-cs"/>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Nevada</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Newport Hills</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Ottawa</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5</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Portland</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512200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446212" y="4806240"/>
            <a:ext cx="8938472" cy="820600"/>
          </a:xfrm>
        </p:spPr>
        <p:txBody>
          <a:bodyPr/>
          <a:lstStyle/>
          <a:p>
            <a:r>
              <a:rPr lang="en-US" dirty="0"/>
              <a:t>SQL Language</a:t>
            </a:r>
            <a:endParaRPr lang="bg-BG" dirty="0"/>
          </a:p>
        </p:txBody>
      </p:sp>
      <p:sp>
        <p:nvSpPr>
          <p:cNvPr id="4" name="Subtitle 3"/>
          <p:cNvSpPr>
            <a:spLocks noGrp="1"/>
          </p:cNvSpPr>
          <p:nvPr>
            <p:ph type="body" idx="1"/>
          </p:nvPr>
        </p:nvSpPr>
        <p:spPr>
          <a:xfrm>
            <a:off x="554884" y="5636344"/>
            <a:ext cx="10721128" cy="688256"/>
          </a:xfrm>
        </p:spPr>
        <p:txBody>
          <a:bodyPr/>
          <a:lstStyle/>
          <a:p>
            <a:r>
              <a:rPr dirty="0" smtClean="0"/>
              <a:t>Joins: Selecting Data From Multiple Tables</a:t>
            </a:r>
            <a:endParaRPr lang="bg-BG" dirty="0"/>
          </a:p>
        </p:txBody>
      </p:sp>
      <p:pic>
        <p:nvPicPr>
          <p:cNvPr id="51202" name="Picture 2" descr="https://www.learningtree.com/images/ilt/grabbers/ilt925.jpg"/>
          <p:cNvPicPr>
            <a:picLocks noChangeAspect="1" noChangeArrowheads="1"/>
          </p:cNvPicPr>
          <p:nvPr/>
        </p:nvPicPr>
        <p:blipFill>
          <a:blip r:embed="rId3" cstate="screen"/>
          <a:srcRect/>
          <a:stretch>
            <a:fillRect/>
          </a:stretch>
        </p:blipFill>
        <p:spPr bwMode="auto">
          <a:xfrm rot="21196689">
            <a:off x="6308404" y="1443131"/>
            <a:ext cx="3953086" cy="2586559"/>
          </a:xfrm>
          <a:prstGeom prst="roundRect">
            <a:avLst>
              <a:gd name="adj" fmla="val 5501"/>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p:spPr>
      </p:pic>
      <p:pic>
        <p:nvPicPr>
          <p:cNvPr id="51203" name="Picture 3" descr="C:\Trash\customers-table.png"/>
          <p:cNvPicPr>
            <a:picLocks noChangeAspect="1" noChangeArrowheads="1"/>
          </p:cNvPicPr>
          <p:nvPr/>
        </p:nvPicPr>
        <p:blipFill>
          <a:blip r:embed="rId4" cstate="screen"/>
          <a:srcRect/>
          <a:stretch>
            <a:fillRect/>
          </a:stretch>
        </p:blipFill>
        <p:spPr bwMode="auto">
          <a:xfrm>
            <a:off x="2360612" y="1068267"/>
            <a:ext cx="3733800" cy="2513135"/>
          </a:xfrm>
          <a:prstGeom prst="rect">
            <a:avLst/>
          </a:prstGeom>
          <a:noFill/>
          <a:ln>
            <a:noFill/>
          </a:ln>
          <a:effectLst>
            <a:outerShdw blurRad="127000" dist="38100" dir="2700000" algn="ctr">
              <a:srgbClr val="000000">
                <a:alpha val="45000"/>
              </a:srgbClr>
            </a:outerShdw>
            <a:reflection blurRad="6350" stA="52000" endA="300" endPos="35000" dir="5400000" sy="-100000" algn="bl" rotWithShape="0"/>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7" name="Picture 3" descr="C:\Trash\customers-table.png"/>
          <p:cNvPicPr>
            <a:picLocks noChangeAspect="1" noChangeArrowheads="1"/>
          </p:cNvPicPr>
          <p:nvPr/>
        </p:nvPicPr>
        <p:blipFill>
          <a:blip r:embed="rId4" cstate="screen"/>
          <a:srcRect/>
          <a:stretch>
            <a:fillRect/>
          </a:stretch>
        </p:blipFill>
        <p:spPr bwMode="auto">
          <a:xfrm>
            <a:off x="4189412" y="2211266"/>
            <a:ext cx="3054532" cy="2055934"/>
          </a:xfrm>
          <a:prstGeom prst="rect">
            <a:avLst/>
          </a:prstGeom>
          <a:no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3280063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175781" y="4005262"/>
            <a:ext cx="647700" cy="1511300"/>
            <a:chOff x="4150" y="2578"/>
            <a:chExt cx="408" cy="952"/>
          </a:xfrm>
        </p:grpSpPr>
        <p:sp>
          <p:nvSpPr>
            <p:cNvPr id="521219" name="Line 3"/>
            <p:cNvSpPr>
              <a:spLocks noChangeShapeType="1"/>
            </p:cNvSpPr>
            <p:nvPr/>
          </p:nvSpPr>
          <p:spPr bwMode="auto">
            <a:xfrm>
              <a:off x="4558" y="2578"/>
              <a:ext cx="0" cy="952"/>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0" name="Line 4"/>
            <p:cNvSpPr>
              <a:spLocks noChangeShapeType="1"/>
            </p:cNvSpPr>
            <p:nvPr/>
          </p:nvSpPr>
          <p:spPr bwMode="auto">
            <a:xfrm flipH="1">
              <a:off x="4150" y="3521"/>
              <a:ext cx="408"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grpSp>
        <p:nvGrpSpPr>
          <p:cNvPr id="3" name="Group 5"/>
          <p:cNvGrpSpPr>
            <a:grpSpLocks/>
          </p:cNvGrpSpPr>
          <p:nvPr/>
        </p:nvGrpSpPr>
        <p:grpSpPr bwMode="auto">
          <a:xfrm>
            <a:off x="2896236" y="4003676"/>
            <a:ext cx="849313" cy="1512887"/>
            <a:chOff x="930" y="2577"/>
            <a:chExt cx="535" cy="953"/>
          </a:xfrm>
        </p:grpSpPr>
        <p:sp>
          <p:nvSpPr>
            <p:cNvPr id="521222" name="Line 6"/>
            <p:cNvSpPr>
              <a:spLocks noChangeShapeType="1"/>
            </p:cNvSpPr>
            <p:nvPr/>
          </p:nvSpPr>
          <p:spPr bwMode="auto">
            <a:xfrm>
              <a:off x="930" y="2577"/>
              <a:ext cx="0" cy="953"/>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3" name="Line 7"/>
            <p:cNvSpPr>
              <a:spLocks noChangeShapeType="1"/>
            </p:cNvSpPr>
            <p:nvPr/>
          </p:nvSpPr>
          <p:spPr bwMode="auto">
            <a:xfrm>
              <a:off x="930" y="3521"/>
              <a:ext cx="535"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a:t>
            </a:r>
            <a:r>
              <a:rPr lang="en-US" dirty="0" smtClean="0"/>
              <a:t>several tables:</a:t>
            </a:r>
            <a:endParaRPr lang="en-US" dirty="0"/>
          </a:p>
        </p:txBody>
      </p:sp>
      <p:graphicFrame>
        <p:nvGraphicFramePr>
          <p:cNvPr id="521226" name="Group 10"/>
          <p:cNvGraphicFramePr>
            <a:graphicFrameLocks noGrp="1"/>
          </p:cNvGraphicFramePr>
          <p:nvPr>
            <p:extLst>
              <p:ext uri="{D42A27DB-BD31-4B8C-83A1-F6EECF244321}">
                <p14:modId xmlns:p14="http://schemas.microsoft.com/office/powerpoint/2010/main" val="2988802164"/>
              </p:ext>
            </p:extLst>
          </p:nvPr>
        </p:nvGraphicFramePr>
        <p:xfrm>
          <a:off x="2055812" y="2209800"/>
          <a:ext cx="3632836" cy="1668780"/>
        </p:xfrm>
        <a:graphic>
          <a:graphicData uri="http://schemas.openxmlformats.org/drawingml/2006/table">
            <a:tbl>
              <a:tblPr/>
              <a:tblGrid>
                <a:gridCol w="1554610"/>
                <a:gridCol w="207822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2587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45" name="Group 29"/>
          <p:cNvGraphicFramePr>
            <a:graphicFrameLocks noGrp="1"/>
          </p:cNvGraphicFramePr>
          <p:nvPr>
            <p:extLst>
              <p:ext uri="{D42A27DB-BD31-4B8C-83A1-F6EECF244321}">
                <p14:modId xmlns:p14="http://schemas.microsoft.com/office/powerpoint/2010/main" val="846641954"/>
              </p:ext>
            </p:extLst>
          </p:nvPr>
        </p:nvGraphicFramePr>
        <p:xfrm>
          <a:off x="6100762" y="2209800"/>
          <a:ext cx="3778886" cy="1668780"/>
        </p:xfrm>
        <a:graphic>
          <a:graphicData uri="http://schemas.openxmlformats.org/drawingml/2006/table">
            <a:tbl>
              <a:tblPr/>
              <a:tblGrid>
                <a:gridCol w="2119245"/>
                <a:gridCol w="1659641"/>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64" name="Group 48"/>
          <p:cNvGraphicFramePr>
            <a:graphicFrameLocks noGrp="1"/>
          </p:cNvGraphicFramePr>
          <p:nvPr>
            <p:extLst>
              <p:ext uri="{D42A27DB-BD31-4B8C-83A1-F6EECF244321}">
                <p14:modId xmlns:p14="http://schemas.microsoft.com/office/powerpoint/2010/main" val="46705198"/>
              </p:ext>
            </p:extLst>
          </p:nvPr>
        </p:nvGraphicFramePr>
        <p:xfrm>
          <a:off x="3820789" y="4449762"/>
          <a:ext cx="4286250" cy="1668780"/>
        </p:xfrm>
        <a:graphic>
          <a:graphicData uri="http://schemas.openxmlformats.org/drawingml/2006/table">
            <a:tbl>
              <a:tblPr/>
              <a:tblGrid>
                <a:gridCol w="171450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4"/>
          </p:nvPr>
        </p:nvSpPr>
        <p:spPr/>
        <p:txBody>
          <a:bodyPr/>
          <a:lstStyle/>
          <a:p>
            <a:fld id="{C014DD1E-5D91-48A3-AD6D-45FBA980D106}" type="slidenum">
              <a:rPr lang="en-US" smtClean="0"/>
              <a:pPr/>
              <a:t>32</a:t>
            </a:fld>
            <a:endParaRPr lang="en-US" dirty="0"/>
          </a:p>
        </p:txBody>
      </p:sp>
    </p:spTree>
    <p:extLst>
      <p:ext uri="{BB962C8B-B14F-4D97-AF65-F5344CB8AC3E}">
        <p14:creationId xmlns:p14="http://schemas.microsoft.com/office/powerpoint/2010/main" val="106775856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a:t>
            </a:r>
          </a:p>
        </p:txBody>
      </p:sp>
      <p:sp>
        <p:nvSpPr>
          <p:cNvPr id="523267" name="Rectangle 3"/>
          <p:cNvSpPr>
            <a:spLocks noGrp="1" noChangeArrowheads="1"/>
          </p:cNvSpPr>
          <p:nvPr>
            <p:ph idx="1"/>
          </p:nvPr>
        </p:nvSpPr>
        <p:spPr/>
        <p:txBody>
          <a:bodyPr/>
          <a:lstStyle/>
          <a:p>
            <a:pPr>
              <a:lnSpc>
                <a:spcPct val="90000"/>
              </a:lnSpc>
            </a:pPr>
            <a:r>
              <a:rPr lang="en-US" dirty="0"/>
              <a:t>This will produce </a:t>
            </a:r>
            <a:r>
              <a:rPr lang="en-US" dirty="0">
                <a:solidFill>
                  <a:schemeClr val="tx2">
                    <a:lumMod val="75000"/>
                  </a:schemeClr>
                </a:solidFill>
              </a:rPr>
              <a:t>Cartesian product</a:t>
            </a:r>
            <a:r>
              <a:rPr lang="en-US" dirty="0"/>
              <a: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523268" name="Rectangle 4"/>
          <p:cNvSpPr>
            <a:spLocks noChangeArrowheads="1"/>
          </p:cNvSpPr>
          <p:nvPr/>
        </p:nvSpPr>
        <p:spPr bwMode="auto">
          <a:xfrm>
            <a:off x="2360612" y="1905000"/>
            <a:ext cx="73914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Name AS DepartmentName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Departments</a:t>
            </a:r>
          </a:p>
        </p:txBody>
      </p:sp>
      <p:graphicFrame>
        <p:nvGraphicFramePr>
          <p:cNvPr id="523269" name="Group 5"/>
          <p:cNvGraphicFramePr>
            <a:graphicFrameLocks noGrp="1"/>
          </p:cNvGraphicFramePr>
          <p:nvPr>
            <p:extLst>
              <p:ext uri="{D42A27DB-BD31-4B8C-83A1-F6EECF244321}">
                <p14:modId xmlns:p14="http://schemas.microsoft.com/office/powerpoint/2010/main" val="3047789939"/>
              </p:ext>
            </p:extLst>
          </p:nvPr>
        </p:nvGraphicFramePr>
        <p:xfrm>
          <a:off x="3351212" y="3505200"/>
          <a:ext cx="5562600" cy="2898648"/>
        </p:xfrm>
        <a:graphic>
          <a:graphicData uri="http://schemas.openxmlformats.org/drawingml/2006/table">
            <a:tbl>
              <a:tblPr/>
              <a:tblGrid>
                <a:gridCol w="2117871"/>
                <a:gridCol w="3444729"/>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Department</a:t>
                      </a: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Sullivan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33</a:t>
            </a:fld>
            <a:endParaRPr lang="en-US" dirty="0"/>
          </a:p>
        </p:txBody>
      </p:sp>
    </p:spTree>
    <p:extLst>
      <p:ext uri="{BB962C8B-B14F-4D97-AF65-F5344CB8AC3E}">
        <p14:creationId xmlns:p14="http://schemas.microsoft.com/office/powerpoint/2010/main" val="87032903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t>Cartesian </a:t>
            </a:r>
            <a:r>
              <a:rPr lang="en-US" smtClean="0"/>
              <a:t>Product (2)</a:t>
            </a:r>
            <a:endParaRPr lang="en-US" dirty="0"/>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a:t>
            </a:r>
            <a:r>
              <a:rPr lang="en-US" dirty="0">
                <a:solidFill>
                  <a:schemeClr val="tx2">
                    <a:lumMod val="75000"/>
                  </a:schemeClr>
                </a:solidFill>
              </a:rPr>
              <a:t>join condition</a:t>
            </a:r>
          </a:p>
        </p:txBody>
      </p:sp>
      <p:pic>
        <p:nvPicPr>
          <p:cNvPr id="47106" name="Picture 2" descr="http://matuszek.org/functions/fig4.gif"/>
          <p:cNvPicPr>
            <a:picLocks noChangeAspect="1" noChangeArrowheads="1"/>
          </p:cNvPicPr>
          <p:nvPr/>
        </p:nvPicPr>
        <p:blipFill>
          <a:blip r:embed="rId2" cstate="screen">
            <a:extLst>
              <a:ext uri="{28A0092B-C50C-407E-A947-70E740481C1C}">
                <a14:useLocalDpi xmlns:a14="http://schemas.microsoft.com/office/drawing/2010/main"/>
              </a:ext>
            </a:extLst>
          </a:blip>
          <a:srcRect b="11962"/>
          <a:stretch>
            <a:fillRect/>
          </a:stretch>
        </p:blipFill>
        <p:spPr bwMode="auto">
          <a:xfrm>
            <a:off x="7044919" y="4876800"/>
            <a:ext cx="2667000" cy="1430694"/>
          </a:xfrm>
          <a:prstGeom prst="roundRect">
            <a:avLst>
              <a:gd name="adj" fmla="val 6960"/>
            </a:avLst>
          </a:prstGeom>
          <a:solidFill>
            <a:srgbClr val="FFFFFF"/>
          </a:solidFill>
        </p:spPr>
      </p:pic>
      <p:grpSp>
        <p:nvGrpSpPr>
          <p:cNvPr id="5" name="Group 4"/>
          <p:cNvGrpSpPr/>
          <p:nvPr/>
        </p:nvGrpSpPr>
        <p:grpSpPr>
          <a:xfrm>
            <a:off x="3046412" y="4933072"/>
            <a:ext cx="3541308" cy="1295400"/>
            <a:chOff x="607608" y="4801182"/>
            <a:chExt cx="4652184" cy="1495070"/>
          </a:xfrm>
        </p:grpSpPr>
        <p:pic>
          <p:nvPicPr>
            <p:cNvPr id="6"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grpSp>
      <p:sp>
        <p:nvSpPr>
          <p:cNvPr id="2" name="Slide Number Placeholder 1"/>
          <p:cNvSpPr>
            <a:spLocks noGrp="1"/>
          </p:cNvSpPr>
          <p:nvPr>
            <p:ph type="sldNum" sz="quarter" idx="4"/>
          </p:nvPr>
        </p:nvSpPr>
        <p:spPr/>
        <p:txBody>
          <a:bodyPr/>
          <a:lstStyle/>
          <a:p>
            <a:fld id="{C014DD1E-5D91-48A3-AD6D-45FBA980D106}" type="slidenum">
              <a:rPr lang="en-US" smtClean="0"/>
              <a:pPr/>
              <a:t>34</a:t>
            </a:fld>
            <a:endParaRPr lang="en-US" dirty="0"/>
          </a:p>
        </p:txBody>
      </p:sp>
    </p:spTree>
    <p:extLst>
      <p:ext uri="{BB962C8B-B14F-4D97-AF65-F5344CB8AC3E}">
        <p14:creationId xmlns:p14="http://schemas.microsoft.com/office/powerpoint/2010/main" val="116539232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normAutofit/>
          </a:bodyPr>
          <a:lstStyle/>
          <a:p>
            <a:pPr>
              <a:lnSpc>
                <a:spcPct val="100000"/>
              </a:lnSpc>
            </a:pPr>
            <a:r>
              <a:rPr lang="en-US" sz="3600" dirty="0"/>
              <a:t>Inner joins</a:t>
            </a:r>
          </a:p>
          <a:p>
            <a:pPr>
              <a:lnSpc>
                <a:spcPct val="100000"/>
              </a:lnSpc>
            </a:pPr>
            <a:r>
              <a:rPr lang="en-US" sz="3600" dirty="0"/>
              <a:t>Left, right and full outer joins</a:t>
            </a:r>
          </a:p>
          <a:p>
            <a:pPr>
              <a:lnSpc>
                <a:spcPct val="100000"/>
              </a:lnSpc>
            </a:pPr>
            <a:r>
              <a:rPr lang="en-US" sz="3600" dirty="0"/>
              <a:t>Cross joins</a:t>
            </a:r>
          </a:p>
        </p:txBody>
      </p:sp>
      <p:sp>
        <p:nvSpPr>
          <p:cNvPr id="525314" name="Rectangle 2"/>
          <p:cNvSpPr>
            <a:spLocks noGrp="1" noChangeArrowheads="1"/>
          </p:cNvSpPr>
          <p:nvPr>
            <p:ph type="title"/>
          </p:nvPr>
        </p:nvSpPr>
        <p:spPr/>
        <p:txBody>
          <a:bodyPr/>
          <a:lstStyle/>
          <a:p>
            <a:r>
              <a:rPr lang="en-US" dirty="0"/>
              <a:t>Types of </a:t>
            </a:r>
            <a:r>
              <a:rPr lang="en-US" dirty="0" smtClean="0"/>
              <a:t>Joins</a:t>
            </a:r>
            <a:endParaRPr lang="en-US" dirty="0"/>
          </a:p>
        </p:txBody>
      </p:sp>
      <p:pic>
        <p:nvPicPr>
          <p:cNvPr id="45057" name="Picture 1" descr="C:\Trash\table-red.png"/>
          <p:cNvPicPr>
            <a:picLocks noChangeAspect="1" noChangeArrowheads="1"/>
          </p:cNvPicPr>
          <p:nvPr/>
        </p:nvPicPr>
        <p:blipFill>
          <a:blip r:embed="rId3" cstate="screen"/>
          <a:srcRect/>
          <a:stretch>
            <a:fillRect/>
          </a:stretch>
        </p:blipFill>
        <p:spPr bwMode="auto">
          <a:xfrm>
            <a:off x="2284412" y="3733800"/>
            <a:ext cx="2771776" cy="2224262"/>
          </a:xfrm>
          <a:prstGeom prst="rect">
            <a:avLst/>
          </a:prstGeom>
          <a:noFill/>
          <a:effectLst>
            <a:glow rad="228600">
              <a:schemeClr val="accent2">
                <a:satMod val="175000"/>
                <a:alpha val="40000"/>
              </a:schemeClr>
            </a:glo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7132636" y="3733800"/>
            <a:ext cx="2771776" cy="2224262"/>
          </a:xfrm>
          <a:prstGeom prst="rect">
            <a:avLst/>
          </a:prstGeom>
          <a:noFill/>
          <a:effectLst>
            <a:glow rad="228600">
              <a:schemeClr val="accent3">
                <a:satMod val="175000"/>
                <a:alpha val="40000"/>
              </a:schemeClr>
            </a:glo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4405139"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6625602"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5791137" y="3918767"/>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5465764" y="4558594"/>
            <a:ext cx="1238248" cy="1155698"/>
          </a:xfrm>
          <a:prstGeom prst="rect">
            <a:avLst/>
          </a:prstGeom>
          <a:noFill/>
          <a:effectLst>
            <a:glow rad="228600">
              <a:schemeClr val="accent4">
                <a:satMod val="175000"/>
                <a:alpha val="40000"/>
              </a:schemeClr>
            </a:glow>
          </a:effectLst>
        </p:spPr>
      </p:pic>
      <p:sp>
        <p:nvSpPr>
          <p:cNvPr id="2" name="Slide Number Placeholder 1"/>
          <p:cNvSpPr>
            <a:spLocks noGrp="1"/>
          </p:cNvSpPr>
          <p:nvPr>
            <p:ph type="sldNum" sz="quarter" idx="4"/>
          </p:nvPr>
        </p:nvSpPr>
        <p:spPr/>
        <p:txBody>
          <a:bodyPr/>
          <a:lstStyle/>
          <a:p>
            <a:fld id="{C014DD1E-5D91-48A3-AD6D-45FBA980D106}" type="slidenum">
              <a:rPr lang="en-US" smtClean="0"/>
              <a:pPr/>
              <a:t>35</a:t>
            </a:fld>
            <a:endParaRPr lang="en-US" dirty="0"/>
          </a:p>
        </p:txBody>
      </p:sp>
    </p:spTree>
    <p:extLst>
      <p:ext uri="{BB962C8B-B14F-4D97-AF65-F5344CB8AC3E}">
        <p14:creationId xmlns:p14="http://schemas.microsoft.com/office/powerpoint/2010/main" val="142789414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36</a:t>
            </a:fld>
            <a:endParaRPr lang="en-US" dirty="0"/>
          </a:p>
        </p:txBody>
      </p:sp>
      <p:sp>
        <p:nvSpPr>
          <p:cNvPr id="527363" name="Rectangle 3"/>
          <p:cNvSpPr>
            <a:spLocks noGrp="1" noChangeArrowheads="1"/>
          </p:cNvSpPr>
          <p:nvPr>
            <p:ph idx="1"/>
          </p:nvPr>
        </p:nvSpPr>
        <p:spPr/>
        <p:txBody>
          <a:bodyPr/>
          <a:lstStyle/>
          <a:p>
            <a:pPr>
              <a:lnSpc>
                <a:spcPct val="100000"/>
              </a:lnSpc>
              <a:spcBef>
                <a:spcPct val="35000"/>
              </a:spcBef>
            </a:pPr>
            <a:r>
              <a:rPr lang="en-US" dirty="0"/>
              <a:t>To specify </a:t>
            </a:r>
            <a:r>
              <a:rPr lang="en-US" dirty="0" smtClean="0"/>
              <a:t>a </a:t>
            </a:r>
            <a:r>
              <a:rPr lang="en-US" dirty="0" smtClean="0">
                <a:solidFill>
                  <a:schemeClr val="tx2">
                    <a:lumMod val="75000"/>
                  </a:schemeClr>
                </a:solidFill>
              </a:rPr>
              <a:t>join conditions</a:t>
            </a:r>
            <a:r>
              <a:rPr lang="en-US" dirty="0" smtClean="0"/>
              <a:t>, use the </a:t>
            </a:r>
            <a:r>
              <a:rPr lang="en-US" b="1" dirty="0" smtClean="0">
                <a:solidFill>
                  <a:schemeClr val="tx2">
                    <a:lumMod val="75000"/>
                  </a:schemeClr>
                </a:solidFill>
                <a:latin typeface="Consolas" panose="020B0609020204030204" pitchFamily="49" charset="0"/>
                <a:cs typeface="Consolas" panose="020B0609020204030204" pitchFamily="49" charset="0"/>
              </a:rPr>
              <a:t>INNER</a:t>
            </a:r>
            <a:r>
              <a:rPr lang="en-US" dirty="0" smtClean="0"/>
              <a:t> </a:t>
            </a:r>
            <a:r>
              <a:rPr lang="en-US" b="1" dirty="0" smtClean="0">
                <a:solidFill>
                  <a:schemeClr val="tx2">
                    <a:lumMod val="75000"/>
                  </a:schemeClr>
                </a:solidFill>
                <a:latin typeface="Consolas" panose="020B0609020204030204" pitchFamily="49" charset="0"/>
                <a:cs typeface="Consolas" panose="020B0609020204030204" pitchFamily="49" charset="0"/>
              </a:rPr>
              <a:t>JOIN</a:t>
            </a:r>
            <a:r>
              <a:rPr lang="en-US" dirty="0" smtClean="0"/>
              <a:t> </a:t>
            </a:r>
            <a:r>
              <a:rPr lang="en-US" b="1" dirty="0" smtClean="0">
                <a:solidFill>
                  <a:schemeClr val="tx2">
                    <a:lumMod val="75000"/>
                  </a:schemeClr>
                </a:solidFill>
                <a:latin typeface="Consolas" panose="020B0609020204030204" pitchFamily="49" charset="0"/>
                <a:cs typeface="Consolas" panose="020B0609020204030204" pitchFamily="49" charset="0"/>
              </a:rPr>
              <a:t>…</a:t>
            </a:r>
            <a:r>
              <a:rPr lang="en-US" dirty="0" smtClean="0"/>
              <a:t> </a:t>
            </a:r>
            <a:r>
              <a:rPr lang="en-US" b="1" dirty="0">
                <a:solidFill>
                  <a:schemeClr val="tx2">
                    <a:lumMod val="75000"/>
                  </a:schemeClr>
                </a:solidFill>
                <a:latin typeface="Consolas" pitchFamily="49" charset="0"/>
              </a:rPr>
              <a:t>ON</a:t>
            </a:r>
            <a:r>
              <a:rPr lang="en-US" dirty="0"/>
              <a:t> </a:t>
            </a:r>
            <a:r>
              <a:rPr lang="en-US" dirty="0" smtClean="0"/>
              <a:t>clause</a:t>
            </a:r>
            <a:endParaRPr lang="en-US" b="1" dirty="0">
              <a:solidFill>
                <a:schemeClr val="tx2">
                  <a:lumMod val="75000"/>
                </a:schemeClr>
              </a:solidFill>
              <a:latin typeface="Consolas" pitchFamily="49" charset="0"/>
            </a:endParaRPr>
          </a:p>
        </p:txBody>
      </p:sp>
      <p:sp>
        <p:nvSpPr>
          <p:cNvPr id="527362" name="Rectangle 2"/>
          <p:cNvSpPr>
            <a:spLocks noGrp="1" noChangeArrowheads="1"/>
          </p:cNvSpPr>
          <p:nvPr>
            <p:ph type="title"/>
          </p:nvPr>
        </p:nvSpPr>
        <p:spPr/>
        <p:txBody>
          <a:bodyPr/>
          <a:lstStyle/>
          <a:p>
            <a:r>
              <a:rPr lang="en-US" dirty="0"/>
              <a:t>Inner Join with ON Clause</a:t>
            </a:r>
          </a:p>
        </p:txBody>
      </p:sp>
      <p:sp>
        <p:nvSpPr>
          <p:cNvPr id="8" name="Rectangle 4"/>
          <p:cNvSpPr>
            <a:spLocks noChangeArrowheads="1"/>
          </p:cNvSpPr>
          <p:nvPr/>
        </p:nvSpPr>
        <p:spPr bwMode="auto">
          <a:xfrm>
            <a:off x="859805" y="2057400"/>
            <a:ext cx="10486384"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INNER</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JOIN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e.DepartmentID = d.DepartmentID</a:t>
            </a:r>
          </a:p>
        </p:txBody>
      </p:sp>
      <p:graphicFrame>
        <p:nvGraphicFramePr>
          <p:cNvPr id="10" name="Group 5"/>
          <p:cNvGraphicFramePr>
            <a:graphicFrameLocks noGrp="1"/>
          </p:cNvGraphicFramePr>
          <p:nvPr>
            <p:extLst>
              <p:ext uri="{D42A27DB-BD31-4B8C-83A1-F6EECF244321}">
                <p14:modId xmlns:p14="http://schemas.microsoft.com/office/powerpoint/2010/main" val="2342971073"/>
              </p:ext>
            </p:extLst>
          </p:nvPr>
        </p:nvGraphicFramePr>
        <p:xfrm>
          <a:off x="868383" y="4157899"/>
          <a:ext cx="10483829" cy="2078736"/>
        </p:xfrm>
        <a:graphic>
          <a:graphicData uri="http://schemas.openxmlformats.org/drawingml/2006/table">
            <a:tbl>
              <a:tblPr/>
              <a:tblGrid>
                <a:gridCol w="1865414"/>
                <a:gridCol w="1697056"/>
                <a:gridCol w="2117211"/>
                <a:gridCol w="2117211"/>
                <a:gridCol w="2686937"/>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7</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Production</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Brown</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4</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Marketing</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1924323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idx="1"/>
          </p:nvPr>
        </p:nvSpPr>
        <p:spPr/>
        <p:txBody>
          <a:bodyPr/>
          <a:lstStyle/>
          <a:p>
            <a:pPr>
              <a:lnSpc>
                <a:spcPct val="100000"/>
              </a:lnSpc>
            </a:pPr>
            <a:r>
              <a:rPr lang="en-US" smtClean="0"/>
              <a:t>Equijoin == join </a:t>
            </a:r>
            <a:r>
              <a:rPr lang="en-US" dirty="0"/>
              <a:t>conditions pushed down to the </a:t>
            </a:r>
            <a:r>
              <a:rPr lang="en-US" b="1" dirty="0">
                <a:solidFill>
                  <a:schemeClr val="tx2">
                    <a:lumMod val="75000"/>
                  </a:schemeClr>
                </a:solidFill>
                <a:latin typeface="Consolas" pitchFamily="49" charset="0"/>
              </a:rPr>
              <a:t>WHERE</a:t>
            </a:r>
            <a:r>
              <a:rPr lang="en-US" dirty="0"/>
              <a:t> clause</a:t>
            </a:r>
            <a:endParaRPr lang="en-US" dirty="0">
              <a:latin typeface="Courier New" pitchFamily="49" charset="0"/>
            </a:endParaRPr>
          </a:p>
        </p:txBody>
      </p:sp>
      <p:sp>
        <p:nvSpPr>
          <p:cNvPr id="529410" name="Rectangle 2"/>
          <p:cNvSpPr>
            <a:spLocks noGrp="1" noChangeArrowheads="1"/>
          </p:cNvSpPr>
          <p:nvPr>
            <p:ph type="title"/>
          </p:nvPr>
        </p:nvSpPr>
        <p:spPr/>
        <p:txBody>
          <a:bodyPr/>
          <a:lstStyle/>
          <a:p>
            <a:r>
              <a:rPr lang="en-US" dirty="0"/>
              <a:t>Equijoins</a:t>
            </a:r>
          </a:p>
        </p:txBody>
      </p:sp>
      <p:sp>
        <p:nvSpPr>
          <p:cNvPr id="529412" name="Rectangle 4"/>
          <p:cNvSpPr>
            <a:spLocks noChangeArrowheads="1"/>
          </p:cNvSpPr>
          <p:nvPr/>
        </p:nvSpPr>
        <p:spPr bwMode="auto">
          <a:xfrm>
            <a:off x="869254" y="2041029"/>
            <a:ext cx="10482958"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Departments d </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e.DepartmentID = d.DepartmentID</a:t>
            </a:r>
          </a:p>
        </p:txBody>
      </p:sp>
      <p:graphicFrame>
        <p:nvGraphicFramePr>
          <p:cNvPr id="529413" name="Group 5"/>
          <p:cNvGraphicFramePr>
            <a:graphicFrameLocks noGrp="1"/>
          </p:cNvGraphicFramePr>
          <p:nvPr>
            <p:extLst>
              <p:ext uri="{D42A27DB-BD31-4B8C-83A1-F6EECF244321}">
                <p14:modId xmlns:p14="http://schemas.microsoft.com/office/powerpoint/2010/main" val="1901266862"/>
              </p:ext>
            </p:extLst>
          </p:nvPr>
        </p:nvGraphicFramePr>
        <p:xfrm>
          <a:off x="868383" y="4169664"/>
          <a:ext cx="10483829" cy="2078736"/>
        </p:xfrm>
        <a:graphic>
          <a:graphicData uri="http://schemas.openxmlformats.org/drawingml/2006/table">
            <a:tbl>
              <a:tblPr/>
              <a:tblGrid>
                <a:gridCol w="1865414"/>
                <a:gridCol w="1697056"/>
                <a:gridCol w="2117211"/>
                <a:gridCol w="2117211"/>
                <a:gridCol w="2686937"/>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7</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Production</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Brown</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Marketing</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endParaRPr kumimoji="1" lang="bg-BG"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37</a:t>
            </a:fld>
            <a:endParaRPr lang="en-US" dirty="0"/>
          </a:p>
        </p:txBody>
      </p:sp>
    </p:spTree>
    <p:extLst>
      <p:ext uri="{BB962C8B-B14F-4D97-AF65-F5344CB8AC3E}">
        <p14:creationId xmlns:p14="http://schemas.microsoft.com/office/powerpoint/2010/main" val="246558868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b="1" dirty="0" smtClean="0">
                <a:solidFill>
                  <a:schemeClr val="tx2">
                    <a:lumMod val="75000"/>
                  </a:schemeClr>
                </a:solidFill>
              </a:rPr>
              <a:t>Inner join</a:t>
            </a:r>
          </a:p>
          <a:p>
            <a:pPr lvl="1">
              <a:lnSpc>
                <a:spcPct val="100000"/>
              </a:lnSpc>
            </a:pPr>
            <a:r>
              <a:rPr lang="en-US" dirty="0" smtClean="0"/>
              <a:t>A </a:t>
            </a:r>
            <a:r>
              <a:rPr lang="en-US" dirty="0"/>
              <a:t>join of two tables returning only </a:t>
            </a:r>
            <a:r>
              <a:rPr lang="en-US" dirty="0" smtClean="0"/>
              <a:t>rows matching the join condition</a:t>
            </a:r>
            <a:endParaRPr lang="en-US" dirty="0">
              <a:solidFill>
                <a:schemeClr val="accent5">
                  <a:lumMod val="20000"/>
                  <a:lumOff val="80000"/>
                </a:schemeClr>
              </a:solidFill>
            </a:endParaRPr>
          </a:p>
          <a:p>
            <a:pPr>
              <a:lnSpc>
                <a:spcPct val="100000"/>
              </a:lnSpc>
            </a:pPr>
            <a:r>
              <a:rPr lang="en-US" b="1" dirty="0" smtClean="0">
                <a:solidFill>
                  <a:schemeClr val="tx2">
                    <a:lumMod val="75000"/>
                  </a:schemeClr>
                </a:solidFill>
              </a:rPr>
              <a:t>Left (or right) outer join</a:t>
            </a:r>
          </a:p>
          <a:p>
            <a:pPr lvl="1">
              <a:lnSpc>
                <a:spcPct val="100000"/>
              </a:lnSpc>
            </a:pPr>
            <a:r>
              <a:rPr lang="en-US" dirty="0" smtClean="0"/>
              <a:t>Returns </a:t>
            </a:r>
            <a:r>
              <a:rPr lang="en-US" dirty="0"/>
              <a:t>the results of the inner join as well as unmatched rows from the left (or right) </a:t>
            </a:r>
            <a:r>
              <a:rPr lang="en-US" dirty="0" smtClean="0"/>
              <a:t>table</a:t>
            </a:r>
            <a:endParaRPr lang="en-US" dirty="0">
              <a:solidFill>
                <a:schemeClr val="accent5">
                  <a:lumMod val="20000"/>
                  <a:lumOff val="80000"/>
                </a:schemeClr>
              </a:solidFill>
            </a:endParaRPr>
          </a:p>
          <a:p>
            <a:pPr>
              <a:lnSpc>
                <a:spcPct val="100000"/>
              </a:lnSpc>
            </a:pPr>
            <a:r>
              <a:rPr lang="en-US" b="1" dirty="0" smtClean="0">
                <a:solidFill>
                  <a:schemeClr val="tx2">
                    <a:lumMod val="75000"/>
                  </a:schemeClr>
                </a:solidFill>
              </a:rPr>
              <a:t>Full outer join</a:t>
            </a:r>
          </a:p>
          <a:p>
            <a:pPr lvl="1">
              <a:lnSpc>
                <a:spcPct val="100000"/>
              </a:lnSpc>
            </a:pPr>
            <a:r>
              <a:rPr lang="en-US" dirty="0" smtClean="0"/>
              <a:t>Returns </a:t>
            </a:r>
            <a:r>
              <a:rPr lang="en-US" dirty="0"/>
              <a:t>the results of an inner join </a:t>
            </a:r>
            <a:r>
              <a:rPr lang="en-US" dirty="0" smtClean="0"/>
              <a:t>along with al unmatched rows</a:t>
            </a:r>
            <a:endParaRPr lang="en-US" dirty="0">
              <a:solidFill>
                <a:schemeClr val="accent5">
                  <a:lumMod val="20000"/>
                  <a:lumOff val="80000"/>
                </a:schemeClr>
              </a:solidFill>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38</a:t>
            </a:fld>
            <a:endParaRPr lang="en-US" dirty="0"/>
          </a:p>
        </p:txBody>
      </p:sp>
    </p:spTree>
    <p:extLst>
      <p:ext uri="{BB962C8B-B14F-4D97-AF65-F5344CB8AC3E}">
        <p14:creationId xmlns:p14="http://schemas.microsoft.com/office/powerpoint/2010/main" val="34927727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dirty="0"/>
              <a:t>INNER JOIN</a:t>
            </a:r>
          </a:p>
        </p:txBody>
      </p:sp>
      <p:sp>
        <p:nvSpPr>
          <p:cNvPr id="532483" name="Rectangle 3"/>
          <p:cNvSpPr>
            <a:spLocks noChangeArrowheads="1"/>
          </p:cNvSpPr>
          <p:nvPr/>
        </p:nvSpPr>
        <p:spPr bwMode="auto">
          <a:xfrm>
            <a:off x="1300837" y="1143000"/>
            <a:ext cx="9593502"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INNER JOIN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 m</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2484" name="Group 4"/>
          <p:cNvGraphicFramePr>
            <a:graphicFrameLocks noGrp="1"/>
          </p:cNvGraphicFramePr>
          <p:nvPr>
            <p:extLst>
              <p:ext uri="{D42A27DB-BD31-4B8C-83A1-F6EECF244321}">
                <p14:modId xmlns:p14="http://schemas.microsoft.com/office/powerpoint/2010/main" val="115584053"/>
              </p:ext>
            </p:extLst>
          </p:nvPr>
        </p:nvGraphicFramePr>
        <p:xfrm>
          <a:off x="1293814" y="3019044"/>
          <a:ext cx="9601198" cy="3457956"/>
        </p:xfrm>
        <a:graphic>
          <a:graphicData uri="http://schemas.openxmlformats.org/drawingml/2006/table">
            <a:tbl>
              <a:tblPr firstRow="1" lastRow="1"/>
              <a:tblGrid>
                <a:gridCol w="3001576"/>
                <a:gridCol w="2947703"/>
                <a:gridCol w="3651919"/>
              </a:tblGrid>
              <a:tr h="35575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06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06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Goldberg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06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109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06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06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Higa</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06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Ford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06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Maxwell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Krebs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06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39</a:t>
            </a:fld>
            <a:endParaRPr lang="en-US" dirty="0"/>
          </a:p>
        </p:txBody>
      </p:sp>
    </p:spTree>
    <p:extLst>
      <p:ext uri="{BB962C8B-B14F-4D97-AF65-F5344CB8AC3E}">
        <p14:creationId xmlns:p14="http://schemas.microsoft.com/office/powerpoint/2010/main" val="404649865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Relational </a:t>
            </a:r>
            <a:r>
              <a:rPr lang="en-US" dirty="0" smtClean="0"/>
              <a:t>Databases and SQL</a:t>
            </a:r>
            <a:endParaRPr lang="en-US" dirty="0"/>
          </a:p>
        </p:txBody>
      </p:sp>
      <p:sp>
        <p:nvSpPr>
          <p:cNvPr id="4" name="Subtitle 3"/>
          <p:cNvSpPr>
            <a:spLocks noGrp="1"/>
          </p:cNvSpPr>
          <p:nvPr>
            <p:ph type="body" idx="1"/>
          </p:nvPr>
        </p:nvSpPr>
        <p:spPr>
          <a:xfrm>
            <a:off x="1446212" y="5783104"/>
            <a:ext cx="8938472" cy="688256"/>
          </a:xfrm>
        </p:spPr>
        <p:txBody>
          <a:bodyPr/>
          <a:lstStyle/>
          <a:p>
            <a:r>
              <a:rPr dirty="0" smtClean="0"/>
              <a:t>The SQL Execution Model</a:t>
            </a:r>
            <a:endParaRPr lang="bg-BG" dirty="0"/>
          </a:p>
        </p:txBody>
      </p:sp>
      <p:pic>
        <p:nvPicPr>
          <p:cNvPr id="94210" name="Picture 2" descr="http://www.blog.iqmatrix.com/wp-content/uploads/2008/04/relationships-traits.jpg"/>
          <p:cNvPicPr>
            <a:picLocks noChangeAspect="1" noChangeArrowheads="1"/>
          </p:cNvPicPr>
          <p:nvPr/>
        </p:nvPicPr>
        <p:blipFill>
          <a:blip r:embed="rId2" cstate="screen"/>
          <a:srcRect/>
          <a:stretch>
            <a:fillRect/>
          </a:stretch>
        </p:blipFill>
        <p:spPr bwMode="auto">
          <a:xfrm>
            <a:off x="3618149" y="1371600"/>
            <a:ext cx="2801802" cy="3344674"/>
          </a:xfrm>
          <a:prstGeom prst="roundRect">
            <a:avLst>
              <a:gd name="adj" fmla="val 2305"/>
            </a:avLst>
          </a:prstGeom>
          <a:ln>
            <a:noFill/>
          </a:ln>
          <a:effectLst/>
          <a:scene3d>
            <a:camera prst="perspectiveContrastingLeftFacing">
              <a:rot lat="300000" lon="19800000" rev="0"/>
            </a:camera>
            <a:lightRig rig="threePt" dir="t">
              <a:rot lat="0" lon="0" rev="2700000"/>
            </a:lightRig>
          </a:scene3d>
          <a:sp3d>
            <a:bevelT w="63500" h="50800"/>
          </a:sp3d>
        </p:spPr>
      </p:pic>
      <p:pic>
        <p:nvPicPr>
          <p:cNvPr id="2" name="Picture 2" descr="http://simplyeasy.files.wordpress.com/2008/08/sql-logo.png"/>
          <p:cNvPicPr>
            <a:picLocks noChangeAspect="1" noChangeArrowheads="1"/>
          </p:cNvPicPr>
          <p:nvPr/>
        </p:nvPicPr>
        <p:blipFill>
          <a:blip r:embed="rId3" cstate="screen"/>
          <a:srcRect/>
          <a:stretch>
            <a:fillRect/>
          </a:stretch>
        </p:blipFill>
        <p:spPr bwMode="auto">
          <a:xfrm rot="21167764">
            <a:off x="5489049" y="1988690"/>
            <a:ext cx="2693464" cy="2110492"/>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1773112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dirty="0"/>
              <a:t>LEFT OUTER JOIN</a:t>
            </a:r>
          </a:p>
        </p:txBody>
      </p:sp>
      <p:sp>
        <p:nvSpPr>
          <p:cNvPr id="534531" name="Rectangle 3"/>
          <p:cNvSpPr>
            <a:spLocks noChangeArrowheads="1"/>
          </p:cNvSpPr>
          <p:nvPr/>
        </p:nvSpPr>
        <p:spPr bwMode="auto">
          <a:xfrm>
            <a:off x="1300837" y="1143001"/>
            <a:ext cx="9593502"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LEFT OUTER JOIN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 m</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4532" name="Group 4"/>
          <p:cNvGraphicFramePr>
            <a:graphicFrameLocks noGrp="1"/>
          </p:cNvGraphicFramePr>
          <p:nvPr>
            <p:extLst>
              <p:ext uri="{D42A27DB-BD31-4B8C-83A1-F6EECF244321}">
                <p14:modId xmlns:p14="http://schemas.microsoft.com/office/powerpoint/2010/main" val="151739621"/>
              </p:ext>
            </p:extLst>
          </p:nvPr>
        </p:nvGraphicFramePr>
        <p:xfrm>
          <a:off x="1293814" y="3027252"/>
          <a:ext cx="9601198" cy="3457956"/>
        </p:xfrm>
        <a:graphic>
          <a:graphicData uri="http://schemas.openxmlformats.org/drawingml/2006/table">
            <a:tbl>
              <a:tblPr/>
              <a:tblGrid>
                <a:gridCol w="3001576"/>
                <a:gridCol w="2947703"/>
                <a:gridCol w="3651919"/>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Benshoof</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Bradley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Miller</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Maxwell</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Okelberry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16</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Frum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184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Richins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Culbertson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Barreto de Mattos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40</a:t>
            </a:fld>
            <a:endParaRPr lang="en-US" dirty="0"/>
          </a:p>
        </p:txBody>
      </p:sp>
    </p:spTree>
    <p:extLst>
      <p:ext uri="{BB962C8B-B14F-4D97-AF65-F5344CB8AC3E}">
        <p14:creationId xmlns:p14="http://schemas.microsoft.com/office/powerpoint/2010/main" val="59161565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RIGHT OUTER JOIN</a:t>
            </a:r>
          </a:p>
        </p:txBody>
      </p:sp>
      <p:sp>
        <p:nvSpPr>
          <p:cNvPr id="536579" name="Rectangle 3"/>
          <p:cNvSpPr>
            <a:spLocks noChangeArrowheads="1"/>
          </p:cNvSpPr>
          <p:nvPr/>
        </p:nvSpPr>
        <p:spPr bwMode="auto">
          <a:xfrm>
            <a:off x="1300837" y="1143001"/>
            <a:ext cx="9593502"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RIGHT OUTER JOIN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 m</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6580" name="Group 4"/>
          <p:cNvGraphicFramePr>
            <a:graphicFrameLocks noGrp="1"/>
          </p:cNvGraphicFramePr>
          <p:nvPr>
            <p:extLst>
              <p:ext uri="{D42A27DB-BD31-4B8C-83A1-F6EECF244321}">
                <p14:modId xmlns:p14="http://schemas.microsoft.com/office/powerpoint/2010/main" val="1165841833"/>
              </p:ext>
            </p:extLst>
          </p:nvPr>
        </p:nvGraphicFramePr>
        <p:xfrm>
          <a:off x="1293814" y="3019044"/>
          <a:ext cx="9601198" cy="3457956"/>
        </p:xfrm>
        <a:graphic>
          <a:graphicData uri="http://schemas.openxmlformats.org/drawingml/2006/table">
            <a:tbl>
              <a:tblPr/>
              <a:tblGrid>
                <a:gridCol w="3001576"/>
                <a:gridCol w="2947703"/>
                <a:gridCol w="3651919"/>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Lertpiriyasuwat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Liu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Hines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McKay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Berglund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Koenigsbauer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Zabokritski</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41</a:t>
            </a:fld>
            <a:endParaRPr lang="en-US" dirty="0"/>
          </a:p>
        </p:txBody>
      </p:sp>
    </p:spTree>
    <p:extLst>
      <p:ext uri="{BB962C8B-B14F-4D97-AF65-F5344CB8AC3E}">
        <p14:creationId xmlns:p14="http://schemas.microsoft.com/office/powerpoint/2010/main" val="294923696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FULL OUTER JOIN</a:t>
            </a:r>
          </a:p>
        </p:txBody>
      </p:sp>
      <p:sp>
        <p:nvSpPr>
          <p:cNvPr id="538627" name="Rectangle 3"/>
          <p:cNvSpPr>
            <a:spLocks noChangeArrowheads="1"/>
          </p:cNvSpPr>
          <p:nvPr/>
        </p:nvSpPr>
        <p:spPr bwMode="auto">
          <a:xfrm>
            <a:off x="1300837" y="1143001"/>
            <a:ext cx="9593502"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FULL OUTER JOIN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8628" name="Group 4"/>
          <p:cNvGraphicFramePr>
            <a:graphicFrameLocks noGrp="1"/>
          </p:cNvGraphicFramePr>
          <p:nvPr>
            <p:extLst>
              <p:ext uri="{D42A27DB-BD31-4B8C-83A1-F6EECF244321}">
                <p14:modId xmlns:p14="http://schemas.microsoft.com/office/powerpoint/2010/main" val="2394748502"/>
              </p:ext>
            </p:extLst>
          </p:nvPr>
        </p:nvGraphicFramePr>
        <p:xfrm>
          <a:off x="1293814" y="3019044"/>
          <a:ext cx="9601198" cy="3457956"/>
        </p:xfrm>
        <a:graphic>
          <a:graphicData uri="http://schemas.openxmlformats.org/drawingml/2006/table">
            <a:tbl>
              <a:tblPr/>
              <a:tblGrid>
                <a:gridCol w="3001576"/>
                <a:gridCol w="2947703"/>
                <a:gridCol w="3651919"/>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Cracium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Hartwig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tx2">
                              <a:lumMod val="75000"/>
                            </a:schemeClr>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42</a:t>
            </a:fld>
            <a:endParaRPr lang="en-US" dirty="0"/>
          </a:p>
        </p:txBody>
      </p:sp>
    </p:spTree>
    <p:extLst>
      <p:ext uri="{BB962C8B-B14F-4D97-AF65-F5344CB8AC3E}">
        <p14:creationId xmlns:p14="http://schemas.microsoft.com/office/powerpoint/2010/main" val="52171482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idx="1"/>
          </p:nvPr>
        </p:nvSpPr>
        <p:spPr/>
        <p:txBody>
          <a:bodyPr/>
          <a:lstStyle/>
          <a:p>
            <a:pPr>
              <a:lnSpc>
                <a:spcPct val="100000"/>
              </a:lnSpc>
            </a:pPr>
            <a:r>
              <a:rPr lang="en-US" dirty="0"/>
              <a:t>A three-way join is a join of three tables</a:t>
            </a:r>
          </a:p>
        </p:txBody>
      </p:sp>
      <p:sp>
        <p:nvSpPr>
          <p:cNvPr id="540674" name="Rectangle 2"/>
          <p:cNvSpPr>
            <a:spLocks noGrp="1" noChangeArrowheads="1"/>
          </p:cNvSpPr>
          <p:nvPr>
            <p:ph type="title"/>
          </p:nvPr>
        </p:nvSpPr>
        <p:spPr/>
        <p:txBody>
          <a:bodyPr/>
          <a:lstStyle/>
          <a:p>
            <a:r>
              <a:rPr lang="en-US" dirty="0"/>
              <a:t>Three-Way Joins</a:t>
            </a:r>
          </a:p>
        </p:txBody>
      </p:sp>
      <p:sp>
        <p:nvSpPr>
          <p:cNvPr id="540676" name="Rectangle 4"/>
          <p:cNvSpPr>
            <a:spLocks noChangeArrowheads="1"/>
          </p:cNvSpPr>
          <p:nvPr/>
        </p:nvSpPr>
        <p:spPr bwMode="auto">
          <a:xfrm>
            <a:off x="1220788" y="1981200"/>
            <a:ext cx="9674224" cy="20928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e.FirstName, e.LastName,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t.Name as Towns, a.AddressText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JOIN Addresses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ON e.AddressID = a.AddressID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JOIN Towns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ON a.TownID = t.TownID</a:t>
            </a:r>
          </a:p>
        </p:txBody>
      </p:sp>
      <p:graphicFrame>
        <p:nvGraphicFramePr>
          <p:cNvPr id="540677" name="Group 5"/>
          <p:cNvGraphicFramePr>
            <a:graphicFrameLocks noGrp="1"/>
          </p:cNvGraphicFramePr>
          <p:nvPr>
            <p:extLst>
              <p:ext uri="{D42A27DB-BD31-4B8C-83A1-F6EECF244321}">
                <p14:modId xmlns:p14="http://schemas.microsoft.com/office/powerpoint/2010/main" val="2962722942"/>
              </p:ext>
            </p:extLst>
          </p:nvPr>
        </p:nvGraphicFramePr>
        <p:xfrm>
          <a:off x="1220788" y="4419600"/>
          <a:ext cx="9674224" cy="1933956"/>
        </p:xfrm>
        <a:graphic>
          <a:graphicData uri="http://schemas.openxmlformats.org/drawingml/2006/table">
            <a:tbl>
              <a:tblPr/>
              <a:tblGrid>
                <a:gridCol w="2161791"/>
                <a:gridCol w="2064469"/>
                <a:gridCol w="1880179"/>
                <a:gridCol w="356778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Towns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AddressText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Monroe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7726 Driftwood Drive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Everett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2294 West 39th St.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Roberto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Redmond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8000 Crane Court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43</a:t>
            </a:fld>
            <a:endParaRPr lang="en-US" dirty="0"/>
          </a:p>
        </p:txBody>
      </p:sp>
    </p:spTree>
    <p:extLst>
      <p:ext uri="{BB962C8B-B14F-4D97-AF65-F5344CB8AC3E}">
        <p14:creationId xmlns:p14="http://schemas.microsoft.com/office/powerpoint/2010/main" val="343261655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
          </p:nvPr>
        </p:nvSpPr>
        <p:spPr/>
        <p:txBody>
          <a:bodyPr/>
          <a:lstStyle/>
          <a:p>
            <a:pPr>
              <a:lnSpc>
                <a:spcPct val="100000"/>
              </a:lnSpc>
            </a:pPr>
            <a:r>
              <a:rPr lang="en-US" dirty="0" smtClean="0"/>
              <a:t>Self-join </a:t>
            </a:r>
            <a:r>
              <a:rPr lang="en-US" dirty="0"/>
              <a:t>means to </a:t>
            </a:r>
            <a:r>
              <a:rPr lang="en-US" dirty="0">
                <a:solidFill>
                  <a:schemeClr val="tx2">
                    <a:lumMod val="75000"/>
                  </a:schemeClr>
                </a:solidFill>
              </a:rPr>
              <a:t>join a table to </a:t>
            </a:r>
            <a:r>
              <a:rPr lang="en-US" dirty="0" smtClean="0">
                <a:solidFill>
                  <a:schemeClr val="tx2">
                    <a:lumMod val="75000"/>
                  </a:schemeClr>
                </a:solidFill>
              </a:rPr>
              <a:t>itself</a:t>
            </a:r>
            <a:endParaRPr lang="en-US" dirty="0">
              <a:solidFill>
                <a:schemeClr val="tx2">
                  <a:lumMod val="75000"/>
                </a:schemeClr>
              </a:solidFill>
            </a:endParaRPr>
          </a:p>
        </p:txBody>
      </p:sp>
      <p:sp>
        <p:nvSpPr>
          <p:cNvPr id="1068034" name="Rectangle 2"/>
          <p:cNvSpPr>
            <a:spLocks noGrp="1" noChangeArrowheads="1"/>
          </p:cNvSpPr>
          <p:nvPr>
            <p:ph type="title"/>
          </p:nvPr>
        </p:nvSpPr>
        <p:spPr/>
        <p:txBody>
          <a:bodyPr/>
          <a:lstStyle/>
          <a:p>
            <a:r>
              <a:rPr lang="en-US" dirty="0" smtClean="0"/>
              <a:t>Self-Join</a:t>
            </a:r>
            <a:endParaRPr lang="en-US" dirty="0"/>
          </a:p>
        </p:txBody>
      </p:sp>
      <p:sp>
        <p:nvSpPr>
          <p:cNvPr id="1068036" name="Rectangle 4"/>
          <p:cNvSpPr>
            <a:spLocks noChangeArrowheads="1"/>
          </p:cNvSpPr>
          <p:nvPr/>
        </p:nvSpPr>
        <p:spPr bwMode="auto">
          <a:xfrm>
            <a:off x="1204243" y="1924928"/>
            <a:ext cx="969007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e.FirstName + ' ' + e.LastName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is managed by ' + m.LastName as Message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JOIN Employees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ON (e.ManagerId = m.EmployeeId)</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5"/>
          <p:cNvGraphicFramePr>
            <a:graphicFrameLocks noGrp="1"/>
          </p:cNvGraphicFramePr>
          <p:nvPr>
            <p:extLst>
              <p:ext uri="{D42A27DB-BD31-4B8C-83A1-F6EECF244321}">
                <p14:modId xmlns:p14="http://schemas.microsoft.com/office/powerpoint/2010/main" val="1560403874"/>
              </p:ext>
            </p:extLst>
          </p:nvPr>
        </p:nvGraphicFramePr>
        <p:xfrm>
          <a:off x="1217612" y="3962400"/>
          <a:ext cx="9677400" cy="2488692"/>
        </p:xfrm>
        <a:graphic>
          <a:graphicData uri="http://schemas.openxmlformats.org/drawingml/2006/table">
            <a:tbl>
              <a:tblPr/>
              <a:tblGrid>
                <a:gridCol w="9677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Message</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Ovidiu Cracium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Michael Sullivan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Sharon Salavaria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Dylan Miller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44</a:t>
            </a:fld>
            <a:endParaRPr lang="en-US" dirty="0"/>
          </a:p>
        </p:txBody>
      </p:sp>
    </p:spTree>
    <p:extLst>
      <p:ext uri="{BB962C8B-B14F-4D97-AF65-F5344CB8AC3E}">
        <p14:creationId xmlns:p14="http://schemas.microsoft.com/office/powerpoint/2010/main" val="153551052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3" name="Rectangle 3"/>
          <p:cNvSpPr>
            <a:spLocks noGrp="1" noChangeArrowheads="1"/>
          </p:cNvSpPr>
          <p:nvPr>
            <p:ph idx="1"/>
          </p:nvPr>
        </p:nvSpPr>
        <p:spPr/>
        <p:txBody>
          <a:bodyPr>
            <a:normAutofit/>
          </a:bodyPr>
          <a:lstStyle/>
          <a:p>
            <a:pPr>
              <a:lnSpc>
                <a:spcPct val="95000"/>
              </a:lnSpc>
            </a:pPr>
            <a:r>
              <a:rPr lang="en-US" sz="3200" dirty="0"/>
              <a:t>The </a:t>
            </a:r>
            <a:r>
              <a:rPr lang="en-US" sz="3200" b="1" dirty="0">
                <a:solidFill>
                  <a:schemeClr val="tx2">
                    <a:lumMod val="75000"/>
                  </a:schemeClr>
                </a:solidFill>
              </a:rPr>
              <a:t>CROSS JOIN </a:t>
            </a:r>
            <a:r>
              <a:rPr lang="en-US" sz="3200" dirty="0"/>
              <a:t>clause produces the cross-product of two tables</a:t>
            </a:r>
          </a:p>
          <a:p>
            <a:pPr lvl="1">
              <a:lnSpc>
                <a:spcPct val="95000"/>
              </a:lnSpc>
            </a:pPr>
            <a:r>
              <a:rPr lang="en-US" sz="3000" dirty="0"/>
              <a:t>Same as a Cartesian </a:t>
            </a:r>
            <a:r>
              <a:rPr lang="en-US" sz="3000" dirty="0" smtClean="0"/>
              <a:t>product, rarely used</a:t>
            </a:r>
            <a:endParaRPr lang="en-US" sz="3000" dirty="0"/>
          </a:p>
        </p:txBody>
      </p:sp>
      <p:sp>
        <p:nvSpPr>
          <p:cNvPr id="542722" name="Rectangle 2"/>
          <p:cNvSpPr>
            <a:spLocks noGrp="1" noChangeArrowheads="1"/>
          </p:cNvSpPr>
          <p:nvPr>
            <p:ph type="title"/>
          </p:nvPr>
        </p:nvSpPr>
        <p:spPr/>
        <p:txBody>
          <a:bodyPr/>
          <a:lstStyle/>
          <a:p>
            <a:r>
              <a:rPr lang="en-US" dirty="0"/>
              <a:t>Cross Join</a:t>
            </a:r>
          </a:p>
        </p:txBody>
      </p:sp>
      <p:sp>
        <p:nvSpPr>
          <p:cNvPr id="542724" name="Rectangle 4"/>
          <p:cNvSpPr>
            <a:spLocks noChangeArrowheads="1"/>
          </p:cNvSpPr>
          <p:nvPr/>
        </p:nvSpPr>
        <p:spPr bwMode="auto">
          <a:xfrm>
            <a:off x="1293812" y="2514600"/>
            <a:ext cx="96012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LastName [Last Name], Name [Dept 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CROSS JOIN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Departments</a:t>
            </a:r>
          </a:p>
        </p:txBody>
      </p:sp>
      <p:graphicFrame>
        <p:nvGraphicFramePr>
          <p:cNvPr id="542725" name="Group 5"/>
          <p:cNvGraphicFramePr>
            <a:graphicFrameLocks noGrp="1"/>
          </p:cNvGraphicFramePr>
          <p:nvPr>
            <p:extLst>
              <p:ext uri="{D42A27DB-BD31-4B8C-83A1-F6EECF244321}">
                <p14:modId xmlns:p14="http://schemas.microsoft.com/office/powerpoint/2010/main" val="3006072478"/>
              </p:ext>
            </p:extLst>
          </p:nvPr>
        </p:nvGraphicFramePr>
        <p:xfrm>
          <a:off x="1279527" y="3810000"/>
          <a:ext cx="9629774" cy="2590800"/>
        </p:xfrm>
        <a:graphic>
          <a:graphicData uri="http://schemas.openxmlformats.org/drawingml/2006/table">
            <a:tbl>
              <a:tblPr/>
              <a:tblGrid>
                <a:gridCol w="3667804"/>
                <a:gridCol w="5961970"/>
              </a:tblGrid>
              <a:tr h="45692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Last Name</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Dept Name</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4267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Duffy</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267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267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Duffy</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267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267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45</a:t>
            </a:fld>
            <a:endParaRPr lang="en-US" dirty="0"/>
          </a:p>
        </p:txBody>
      </p:sp>
    </p:spTree>
    <p:extLst>
      <p:ext uri="{BB962C8B-B14F-4D97-AF65-F5344CB8AC3E}">
        <p14:creationId xmlns:p14="http://schemas.microsoft.com/office/powerpoint/2010/main" val="392581004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idx="1"/>
          </p:nvPr>
        </p:nvSpPr>
        <p:spPr/>
        <p:txBody>
          <a:bodyPr/>
          <a:lstStyle/>
          <a:p>
            <a:pPr>
              <a:lnSpc>
                <a:spcPct val="100000"/>
              </a:lnSpc>
            </a:pPr>
            <a:r>
              <a:rPr lang="en-US" dirty="0"/>
              <a:t>You can apply additional conditions in the </a:t>
            </a:r>
            <a:r>
              <a:rPr lang="en-US" b="1" dirty="0">
                <a:solidFill>
                  <a:schemeClr val="tx2">
                    <a:lumMod val="75000"/>
                  </a:schemeClr>
                </a:solidFill>
                <a:latin typeface="Consolas" pitchFamily="49" charset="0"/>
              </a:rPr>
              <a:t>WHERE</a:t>
            </a:r>
            <a:r>
              <a:rPr lang="en-US" dirty="0"/>
              <a:t> clause:</a:t>
            </a:r>
          </a:p>
        </p:txBody>
      </p:sp>
      <p:sp>
        <p:nvSpPr>
          <p:cNvPr id="544770" name="Rectangle 2"/>
          <p:cNvSpPr>
            <a:spLocks noGrp="1" noChangeArrowheads="1"/>
          </p:cNvSpPr>
          <p:nvPr>
            <p:ph type="title"/>
          </p:nvPr>
        </p:nvSpPr>
        <p:spPr/>
        <p:txBody>
          <a:bodyPr/>
          <a:lstStyle/>
          <a:p>
            <a:r>
              <a:rPr lang="en-US" dirty="0"/>
              <a:t>Additional </a:t>
            </a:r>
            <a:r>
              <a:rPr lang="en-US" dirty="0" smtClean="0"/>
              <a:t>Conditions in Joins</a:t>
            </a:r>
            <a:endParaRPr lang="en-US" dirty="0"/>
          </a:p>
        </p:txBody>
      </p:sp>
      <p:sp>
        <p:nvSpPr>
          <p:cNvPr id="544772" name="Rectangle 4"/>
          <p:cNvSpPr>
            <a:spLocks noChangeArrowheads="1"/>
          </p:cNvSpPr>
          <p:nvPr/>
        </p:nvSpPr>
        <p:spPr bwMode="auto">
          <a:xfrm>
            <a:off x="1279744" y="1981200"/>
            <a:ext cx="9615267" cy="24929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INNER JOIN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Departments d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e.DepartmentID = d.DepartmentID</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d.Name = 'Sales'</a:t>
            </a:r>
          </a:p>
        </p:txBody>
      </p:sp>
      <p:graphicFrame>
        <p:nvGraphicFramePr>
          <p:cNvPr id="544773" name="Group 5"/>
          <p:cNvGraphicFramePr>
            <a:graphicFrameLocks noGrp="1"/>
          </p:cNvGraphicFramePr>
          <p:nvPr>
            <p:extLst>
              <p:ext uri="{D42A27DB-BD31-4B8C-83A1-F6EECF244321}">
                <p14:modId xmlns:p14="http://schemas.microsoft.com/office/powerpoint/2010/main" val="2716687770"/>
              </p:ext>
            </p:extLst>
          </p:nvPr>
        </p:nvGraphicFramePr>
        <p:xfrm>
          <a:off x="1279744" y="4827916"/>
          <a:ext cx="9615267" cy="1552956"/>
        </p:xfrm>
        <a:graphic>
          <a:graphicData uri="http://schemas.openxmlformats.org/drawingml/2006/table">
            <a:tbl>
              <a:tblPr/>
              <a:tblGrid>
                <a:gridCol w="1690468"/>
                <a:gridCol w="1447800"/>
                <a:gridCol w="1981200"/>
                <a:gridCol w="1981200"/>
                <a:gridCol w="2514599"/>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268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Jiang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Welcker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Blythe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46</a:t>
            </a:fld>
            <a:endParaRPr lang="en-US" dirty="0"/>
          </a:p>
        </p:txBody>
      </p:sp>
    </p:spTree>
    <p:extLst>
      <p:ext uri="{BB962C8B-B14F-4D97-AF65-F5344CB8AC3E}">
        <p14:creationId xmlns:p14="http://schemas.microsoft.com/office/powerpoint/2010/main" val="325428860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9" name="Rectangle 3"/>
          <p:cNvSpPr>
            <a:spLocks noGrp="1" noChangeArrowheads="1"/>
          </p:cNvSpPr>
          <p:nvPr>
            <p:ph idx="1"/>
          </p:nvPr>
        </p:nvSpPr>
        <p:spPr/>
        <p:txBody>
          <a:bodyPr>
            <a:normAutofit/>
          </a:bodyPr>
          <a:lstStyle/>
          <a:p>
            <a:pPr>
              <a:lnSpc>
                <a:spcPct val="100000"/>
              </a:lnSpc>
            </a:pPr>
            <a:r>
              <a:rPr lang="en-US" dirty="0"/>
              <a:t>Joins can use any Boolean expression in the </a:t>
            </a:r>
            <a:r>
              <a:rPr lang="en-US" b="1" dirty="0">
                <a:solidFill>
                  <a:schemeClr val="tx2">
                    <a:lumMod val="75000"/>
                  </a:schemeClr>
                </a:solidFill>
                <a:latin typeface="Consolas" pitchFamily="49" charset="0"/>
                <a:cs typeface="Consolas" pitchFamily="49" charset="0"/>
              </a:rPr>
              <a:t>ON</a:t>
            </a:r>
            <a:r>
              <a:rPr lang="en-US" dirty="0"/>
              <a:t> clause:</a:t>
            </a:r>
          </a:p>
        </p:txBody>
      </p:sp>
      <p:sp>
        <p:nvSpPr>
          <p:cNvPr id="1186818" name="Rectangle 2"/>
          <p:cNvSpPr>
            <a:spLocks noGrp="1" noChangeArrowheads="1"/>
          </p:cNvSpPr>
          <p:nvPr>
            <p:ph type="title"/>
          </p:nvPr>
        </p:nvSpPr>
        <p:spPr/>
        <p:txBody>
          <a:bodyPr/>
          <a:lstStyle/>
          <a:p>
            <a:r>
              <a:rPr lang="en-US"/>
              <a:t>Complex Join Conditions</a:t>
            </a:r>
          </a:p>
        </p:txBody>
      </p:sp>
      <p:sp>
        <p:nvSpPr>
          <p:cNvPr id="1186820" name="Rectangle 4"/>
          <p:cNvSpPr>
            <a:spLocks noChangeArrowheads="1"/>
          </p:cNvSpPr>
          <p:nvPr/>
        </p:nvSpPr>
        <p:spPr bwMode="auto">
          <a:xfrm>
            <a:off x="1293814" y="1905000"/>
            <a:ext cx="9601198" cy="24929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e.FirstName, e.LastName, d.Name as DeptName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INNER JOIN Departments 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e.DepartmentId = d.DepartmentId</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AND e.HireDate &gt; '1/1/1999'</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AND d.Name IN ('Sales', 'Finance')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graphicFrame>
        <p:nvGraphicFramePr>
          <p:cNvPr id="6" name="Group 4"/>
          <p:cNvGraphicFramePr>
            <a:graphicFrameLocks noGrp="1"/>
          </p:cNvGraphicFramePr>
          <p:nvPr>
            <p:extLst>
              <p:ext uri="{D42A27DB-BD31-4B8C-83A1-F6EECF244321}">
                <p14:modId xmlns:p14="http://schemas.microsoft.com/office/powerpoint/2010/main" val="3915388216"/>
              </p:ext>
            </p:extLst>
          </p:nvPr>
        </p:nvGraphicFramePr>
        <p:xfrm>
          <a:off x="1293813" y="4695444"/>
          <a:ext cx="9601200" cy="1668780"/>
        </p:xfrm>
        <a:graphic>
          <a:graphicData uri="http://schemas.openxmlformats.org/drawingml/2006/table">
            <a:tbl>
              <a:tblPr/>
              <a:tblGrid>
                <a:gridCol w="3001577"/>
                <a:gridCol w="2947703"/>
                <a:gridCol w="3651920"/>
              </a:tblGrid>
              <a:tr h="1897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Deborah</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Wendy</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Kahn</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endPar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47</a:t>
            </a:fld>
            <a:endParaRPr lang="en-US" dirty="0"/>
          </a:p>
        </p:txBody>
      </p:sp>
    </p:spTree>
    <p:extLst>
      <p:ext uri="{BB962C8B-B14F-4D97-AF65-F5344CB8AC3E}">
        <p14:creationId xmlns:p14="http://schemas.microsoft.com/office/powerpoint/2010/main" val="396413961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1446212" y="4648200"/>
            <a:ext cx="8938472" cy="820600"/>
          </a:xfrm>
        </p:spPr>
        <p:txBody>
          <a:bodyPr/>
          <a:lstStyle/>
          <a:p>
            <a:r>
              <a:rPr lang="en-US" dirty="0"/>
              <a:t>SQL </a:t>
            </a:r>
            <a:r>
              <a:rPr lang="en-US" dirty="0" smtClean="0"/>
              <a:t>Language: INSERT</a:t>
            </a:r>
            <a:endParaRPr lang="bg-BG" dirty="0"/>
          </a:p>
        </p:txBody>
      </p:sp>
      <p:sp>
        <p:nvSpPr>
          <p:cNvPr id="4" name="Subtitle 3"/>
          <p:cNvSpPr>
            <a:spLocks noGrp="1"/>
          </p:cNvSpPr>
          <p:nvPr>
            <p:ph type="body" idx="1"/>
          </p:nvPr>
        </p:nvSpPr>
        <p:spPr>
          <a:xfrm>
            <a:off x="1446212" y="5602568"/>
            <a:ext cx="8938472" cy="688256"/>
          </a:xfrm>
        </p:spPr>
        <p:txBody>
          <a:bodyPr/>
          <a:lstStyle/>
          <a:p>
            <a:r>
              <a:rPr dirty="0" smtClean="0"/>
              <a:t>Inserting Data in Tables</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5332412" y="22098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2360612" y="16764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7313612" y="16764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3727656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The SQL </a:t>
            </a:r>
            <a:r>
              <a:rPr lang="en-US" sz="3000" b="1" dirty="0" smtClean="0">
                <a:solidFill>
                  <a:schemeClr val="tx2">
                    <a:lumMod val="75000"/>
                  </a:schemeClr>
                </a:solidFill>
                <a:latin typeface="Consolas" pitchFamily="49" charset="0"/>
              </a:rPr>
              <a:t>INSERT</a:t>
            </a:r>
            <a:r>
              <a:rPr lang="en-US" sz="3000" dirty="0" smtClean="0"/>
              <a:t> command</a:t>
            </a:r>
            <a:endParaRPr lang="en-US" sz="3000" dirty="0"/>
          </a:p>
          <a:p>
            <a:pPr marL="900113" lvl="1" indent="-363538">
              <a:lnSpc>
                <a:spcPct val="100000"/>
              </a:lnSpc>
            </a:pPr>
            <a:r>
              <a:rPr lang="en-US" sz="2600" b="1" dirty="0">
                <a:solidFill>
                  <a:schemeClr val="tx2">
                    <a:lumMod val="75000"/>
                  </a:schemeClr>
                </a:solidFill>
                <a:latin typeface="Consolas" pitchFamily="49" charset="0"/>
              </a:rPr>
              <a:t>INSERT</a:t>
            </a:r>
            <a:r>
              <a:rPr lang="en-US" sz="2600" b="1" dirty="0">
                <a:solidFill>
                  <a:schemeClr val="tx2">
                    <a:lumMod val="75000"/>
                  </a:schemeClr>
                </a:solidFill>
              </a:rPr>
              <a:t> </a:t>
            </a:r>
            <a:r>
              <a:rPr lang="en-US" sz="2600" b="1" dirty="0">
                <a:solidFill>
                  <a:schemeClr val="tx2">
                    <a:lumMod val="75000"/>
                  </a:schemeClr>
                </a:solidFill>
                <a:latin typeface="Consolas" pitchFamily="49" charset="0"/>
              </a:rPr>
              <a:t>INTO</a:t>
            </a:r>
            <a:r>
              <a:rPr lang="en-US" sz="2600" b="1" dirty="0">
                <a:solidFill>
                  <a:schemeClr val="tx2">
                    <a:lumMod val="75000"/>
                  </a:schemeClr>
                </a:solidFill>
              </a:rPr>
              <a:t> </a:t>
            </a:r>
            <a:r>
              <a:rPr lang="en-US" sz="2600" b="1" dirty="0">
                <a:solidFill>
                  <a:schemeClr val="tx2">
                    <a:lumMod val="75000"/>
                  </a:schemeClr>
                </a:solidFill>
                <a:latin typeface="Consolas" pitchFamily="49" charset="0"/>
              </a:rPr>
              <a:t>&lt;table&gt;</a:t>
            </a:r>
            <a:r>
              <a:rPr lang="en-US" sz="2600" b="1" dirty="0">
                <a:solidFill>
                  <a:schemeClr val="tx2">
                    <a:lumMod val="75000"/>
                  </a:schemeClr>
                </a:solidFill>
              </a:rPr>
              <a:t> </a:t>
            </a:r>
            <a:r>
              <a:rPr lang="en-US" sz="2600" b="1" dirty="0">
                <a:solidFill>
                  <a:schemeClr val="tx2">
                    <a:lumMod val="75000"/>
                  </a:schemeClr>
                </a:solidFill>
                <a:latin typeface="Consolas" pitchFamily="49" charset="0"/>
              </a:rPr>
              <a:t>VALUES</a:t>
            </a:r>
            <a:r>
              <a:rPr lang="en-US" sz="2600" b="1" dirty="0">
                <a:solidFill>
                  <a:schemeClr val="tx2">
                    <a:lumMod val="75000"/>
                  </a:schemeClr>
                </a:solidFill>
              </a:rPr>
              <a:t> </a:t>
            </a:r>
            <a:r>
              <a:rPr lang="en-US" sz="2600" b="1" dirty="0">
                <a:solidFill>
                  <a:schemeClr val="tx2">
                    <a:lumMod val="75000"/>
                  </a:schemeClr>
                </a:solidFill>
                <a:latin typeface="Consolas" pitchFamily="49" charset="0"/>
              </a:rPr>
              <a:t>(&lt;values&gt;)</a:t>
            </a:r>
          </a:p>
          <a:p>
            <a:pPr marL="900113" lvl="1" indent="-363538">
              <a:lnSpc>
                <a:spcPct val="100000"/>
              </a:lnSpc>
            </a:pPr>
            <a:r>
              <a:rPr lang="en-US" sz="2600" b="1" dirty="0">
                <a:solidFill>
                  <a:schemeClr val="tx2">
                    <a:lumMod val="75000"/>
                  </a:schemeClr>
                </a:solidFill>
                <a:latin typeface="Consolas" pitchFamily="49" charset="0"/>
              </a:rPr>
              <a:t>INSERT</a:t>
            </a:r>
            <a:r>
              <a:rPr lang="en-US" sz="2600" b="1" dirty="0">
                <a:solidFill>
                  <a:schemeClr val="tx2">
                    <a:lumMod val="75000"/>
                  </a:schemeClr>
                </a:solidFill>
              </a:rPr>
              <a:t> </a:t>
            </a:r>
            <a:r>
              <a:rPr lang="en-US" sz="2600" b="1" dirty="0">
                <a:solidFill>
                  <a:schemeClr val="tx2">
                    <a:lumMod val="75000"/>
                  </a:schemeClr>
                </a:solidFill>
                <a:latin typeface="Consolas" pitchFamily="49" charset="0"/>
              </a:rPr>
              <a:t>INTO</a:t>
            </a:r>
            <a:r>
              <a:rPr lang="en-US" sz="2600" b="1" dirty="0">
                <a:solidFill>
                  <a:schemeClr val="tx2">
                    <a:lumMod val="75000"/>
                  </a:schemeClr>
                </a:solidFill>
              </a:rPr>
              <a:t> </a:t>
            </a:r>
            <a:r>
              <a:rPr lang="en-US" sz="2600" b="1" dirty="0">
                <a:solidFill>
                  <a:schemeClr val="tx2">
                    <a:lumMod val="75000"/>
                  </a:schemeClr>
                </a:solidFill>
                <a:latin typeface="Consolas" pitchFamily="49" charset="0"/>
              </a:rPr>
              <a:t>&lt;table&gt;(&lt;columns&gt;)</a:t>
            </a:r>
            <a:r>
              <a:rPr lang="en-US" sz="2600" b="1" dirty="0">
                <a:solidFill>
                  <a:schemeClr val="tx2">
                    <a:lumMod val="75000"/>
                  </a:schemeClr>
                </a:solidFill>
              </a:rPr>
              <a:t> </a:t>
            </a:r>
            <a:r>
              <a:rPr lang="en-US" sz="2600" b="1" dirty="0">
                <a:solidFill>
                  <a:schemeClr val="tx2">
                    <a:lumMod val="75000"/>
                  </a:schemeClr>
                </a:solidFill>
                <a:latin typeface="Consolas" pitchFamily="49" charset="0"/>
              </a:rPr>
              <a:t>VALUES (&lt;values&gt;)</a:t>
            </a:r>
          </a:p>
          <a:p>
            <a:pPr marL="900113" lvl="1" indent="-363538">
              <a:lnSpc>
                <a:spcPct val="100000"/>
              </a:lnSpc>
            </a:pPr>
            <a:r>
              <a:rPr lang="en-US" sz="2600" b="1" dirty="0">
                <a:solidFill>
                  <a:schemeClr val="tx2">
                    <a:lumMod val="75000"/>
                  </a:schemeClr>
                </a:solidFill>
                <a:latin typeface="Consolas" pitchFamily="49" charset="0"/>
              </a:rPr>
              <a:t>INSERT</a:t>
            </a:r>
            <a:r>
              <a:rPr lang="en-US" sz="2600" b="1" dirty="0">
                <a:solidFill>
                  <a:schemeClr val="tx2">
                    <a:lumMod val="75000"/>
                  </a:schemeClr>
                </a:solidFill>
              </a:rPr>
              <a:t> </a:t>
            </a:r>
            <a:r>
              <a:rPr lang="en-US" sz="2600" b="1" dirty="0">
                <a:solidFill>
                  <a:schemeClr val="tx2">
                    <a:lumMod val="75000"/>
                  </a:schemeClr>
                </a:solidFill>
                <a:latin typeface="Consolas" pitchFamily="49" charset="0"/>
              </a:rPr>
              <a:t>INTO</a:t>
            </a:r>
            <a:r>
              <a:rPr lang="en-US" sz="2600" b="1" dirty="0">
                <a:solidFill>
                  <a:schemeClr val="tx2">
                    <a:lumMod val="75000"/>
                  </a:schemeClr>
                </a:solidFill>
              </a:rPr>
              <a:t> </a:t>
            </a:r>
            <a:r>
              <a:rPr lang="en-US" sz="2600" b="1" dirty="0">
                <a:solidFill>
                  <a:schemeClr val="tx2">
                    <a:lumMod val="75000"/>
                  </a:schemeClr>
                </a:solidFill>
                <a:latin typeface="Consolas" pitchFamily="49" charset="0"/>
              </a:rPr>
              <a:t>&lt;table&gt;</a:t>
            </a:r>
            <a:r>
              <a:rPr lang="en-US" sz="2600" b="1" dirty="0">
                <a:solidFill>
                  <a:schemeClr val="tx2">
                    <a:lumMod val="75000"/>
                  </a:schemeClr>
                </a:solidFill>
              </a:rPr>
              <a:t> </a:t>
            </a:r>
            <a:r>
              <a:rPr lang="en-US" sz="2600" b="1" dirty="0">
                <a:solidFill>
                  <a:schemeClr val="tx2">
                    <a:lumMod val="75000"/>
                  </a:schemeClr>
                </a:solidFill>
                <a:latin typeface="Consolas" pitchFamily="49" charset="0"/>
              </a:rPr>
              <a:t>SELECT</a:t>
            </a:r>
            <a:r>
              <a:rPr lang="en-US" sz="2600" b="1" dirty="0">
                <a:solidFill>
                  <a:schemeClr val="tx2">
                    <a:lumMod val="75000"/>
                  </a:schemeClr>
                </a:solidFill>
              </a:rPr>
              <a:t> </a:t>
            </a:r>
            <a:r>
              <a:rPr lang="en-US" sz="2600" b="1" dirty="0">
                <a:solidFill>
                  <a:schemeClr val="tx2">
                    <a:lumMod val="75000"/>
                  </a:schemeClr>
                </a:solidFill>
                <a:latin typeface="Consolas" pitchFamily="49" charset="0"/>
              </a:rPr>
              <a:t>&lt;values&gt;</a:t>
            </a:r>
            <a:endParaRPr lang="bg-BG" sz="2600" b="1" dirty="0">
              <a:solidFill>
                <a:schemeClr val="tx2">
                  <a:lumMod val="75000"/>
                </a:schemeClr>
              </a:solidFill>
              <a:latin typeface="Consolas" pitchFamily="49" charset="0"/>
            </a:endParaRPr>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559108" name="Rectangle 4"/>
          <p:cNvSpPr>
            <a:spLocks noChangeArrowheads="1"/>
          </p:cNvSpPr>
          <p:nvPr/>
        </p:nvSpPr>
        <p:spPr bwMode="auto">
          <a:xfrm>
            <a:off x="836615" y="3561472"/>
            <a:ext cx="10515598" cy="28007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EmployeesProjects VALUES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(229, 25)</a:t>
            </a:r>
          </a:p>
          <a:p>
            <a:pPr eaLnBrk="0" hangingPunct="0">
              <a:spcBef>
                <a:spcPts val="120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INSERT INTO Projects(Name, StartDate)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VALUES ('New project', GETDATE())</a:t>
            </a:r>
          </a:p>
          <a:p>
            <a:pPr eaLnBrk="0" hangingPunct="0">
              <a:spcBef>
                <a:spcPts val="120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INSERT INTO Projects(Name, StartDate)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SELECT Name + ' Restructuring', GETDATE()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Departments</a:t>
            </a:r>
          </a:p>
        </p:txBody>
      </p:sp>
      <p:sp>
        <p:nvSpPr>
          <p:cNvPr id="2" name="Slide Number Placeholder 1"/>
          <p:cNvSpPr>
            <a:spLocks noGrp="1"/>
          </p:cNvSpPr>
          <p:nvPr>
            <p:ph type="sldNum" sz="quarter" idx="4"/>
          </p:nvPr>
        </p:nvSpPr>
        <p:spPr/>
        <p:txBody>
          <a:bodyPr/>
          <a:lstStyle/>
          <a:p>
            <a:fld id="{C014DD1E-5D91-48A3-AD6D-45FBA980D106}" type="slidenum">
              <a:rPr lang="en-US" smtClean="0"/>
              <a:pPr/>
              <a:t>49</a:t>
            </a:fld>
            <a:endParaRPr lang="en-US" dirty="0"/>
          </a:p>
        </p:txBody>
      </p:sp>
    </p:spTree>
    <p:extLst>
      <p:ext uri="{BB962C8B-B14F-4D97-AF65-F5344CB8AC3E}">
        <p14:creationId xmlns:p14="http://schemas.microsoft.com/office/powerpoint/2010/main" val="76728976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Relational </a:t>
            </a:r>
            <a:r>
              <a:rPr lang="en-US" dirty="0" smtClean="0"/>
              <a:t>Databases and SQL</a:t>
            </a:r>
            <a:endParaRPr lang="en-US" dirty="0"/>
          </a:p>
        </p:txBody>
      </p:sp>
      <p:sp>
        <p:nvSpPr>
          <p:cNvPr id="477187" name="Rectangle 3"/>
          <p:cNvSpPr>
            <a:spLocks noGrp="1" noChangeArrowheads="1"/>
          </p:cNvSpPr>
          <p:nvPr>
            <p:ph idx="1"/>
          </p:nvPr>
        </p:nvSpPr>
        <p:spPr/>
        <p:txBody>
          <a:bodyPr>
            <a:normAutofit/>
          </a:bodyPr>
          <a:lstStyle/>
          <a:p>
            <a:pPr>
              <a:lnSpc>
                <a:spcPct val="110000"/>
              </a:lnSpc>
            </a:pPr>
            <a:r>
              <a:rPr lang="en-US" sz="3500" dirty="0"/>
              <a:t>A relational database </a:t>
            </a:r>
            <a:r>
              <a:rPr lang="en-US" sz="3500" dirty="0" smtClean="0"/>
              <a:t>(RDBMS) can </a:t>
            </a:r>
            <a:r>
              <a:rPr lang="en-US" sz="3500" dirty="0"/>
              <a:t>be accessed and modified by executing </a:t>
            </a:r>
            <a:r>
              <a:rPr lang="en-US" sz="3500" dirty="0">
                <a:solidFill>
                  <a:schemeClr val="tx2">
                    <a:lumMod val="75000"/>
                  </a:schemeClr>
                </a:solidFill>
              </a:rPr>
              <a:t>SQL statements</a:t>
            </a:r>
          </a:p>
          <a:p>
            <a:pPr lvl="2">
              <a:lnSpc>
                <a:spcPct val="110000"/>
              </a:lnSpc>
            </a:pPr>
            <a:r>
              <a:rPr lang="en-US" dirty="0"/>
              <a:t>DML commands: </a:t>
            </a:r>
            <a:r>
              <a:rPr lang="en-US" dirty="0" smtClean="0"/>
              <a:t>searching </a:t>
            </a:r>
            <a:r>
              <a:rPr lang="en-US" dirty="0"/>
              <a:t>/ modifying </a:t>
            </a:r>
            <a:r>
              <a:rPr lang="en-US" dirty="0">
                <a:solidFill>
                  <a:schemeClr val="tx2">
                    <a:lumMod val="75000"/>
                  </a:schemeClr>
                </a:solidFill>
              </a:rPr>
              <a:t>table data rows</a:t>
            </a:r>
          </a:p>
          <a:p>
            <a:pPr lvl="2">
              <a:lnSpc>
                <a:spcPct val="110000"/>
              </a:lnSpc>
            </a:pPr>
            <a:r>
              <a:rPr lang="en-US" dirty="0" smtClean="0"/>
              <a:t>DDL commands: defining </a:t>
            </a:r>
            <a:r>
              <a:rPr lang="en-US" dirty="0"/>
              <a:t>/ modifying the </a:t>
            </a:r>
            <a:r>
              <a:rPr lang="en-US" dirty="0">
                <a:solidFill>
                  <a:schemeClr val="tx2">
                    <a:lumMod val="75000"/>
                  </a:schemeClr>
                </a:solidFill>
              </a:rPr>
              <a:t>database schema</a:t>
            </a:r>
          </a:p>
          <a:p>
            <a:pPr lvl="1">
              <a:lnSpc>
                <a:spcPct val="110000"/>
              </a:lnSpc>
            </a:pPr>
            <a:r>
              <a:rPr lang="en-US" dirty="0" smtClean="0"/>
              <a:t>SQL </a:t>
            </a:r>
            <a:r>
              <a:rPr lang="en-US" dirty="0"/>
              <a:t>commands </a:t>
            </a:r>
            <a:r>
              <a:rPr lang="en-US" dirty="0" smtClean="0"/>
              <a:t>may return</a:t>
            </a:r>
          </a:p>
          <a:p>
            <a:pPr lvl="2">
              <a:lnSpc>
                <a:spcPct val="110000"/>
              </a:lnSpc>
            </a:pPr>
            <a:r>
              <a:rPr lang="en-US" dirty="0" smtClean="0">
                <a:solidFill>
                  <a:schemeClr val="accent5">
                    <a:lumMod val="20000"/>
                    <a:lumOff val="80000"/>
                  </a:schemeClr>
                </a:solidFill>
              </a:rPr>
              <a:t>A </a:t>
            </a:r>
            <a:r>
              <a:rPr lang="en-US" dirty="0" smtClean="0">
                <a:solidFill>
                  <a:schemeClr val="tx2">
                    <a:lumMod val="75000"/>
                  </a:schemeClr>
                </a:solidFill>
              </a:rPr>
              <a:t>record set</a:t>
            </a:r>
            <a:r>
              <a:rPr lang="en-US" dirty="0" smtClean="0">
                <a:solidFill>
                  <a:schemeClr val="accent5">
                    <a:lumMod val="20000"/>
                    <a:lumOff val="80000"/>
                  </a:schemeClr>
                </a:solidFill>
              </a:rPr>
              <a:t> (table), e.g. </a:t>
            </a:r>
            <a:r>
              <a:rPr lang="en-US" b="1" dirty="0" smtClean="0">
                <a:solidFill>
                  <a:schemeClr val="tx2">
                    <a:lumMod val="75000"/>
                  </a:schemeClr>
                </a:solidFill>
                <a:latin typeface="Consolas" panose="020B0609020204030204" pitchFamily="49" charset="0"/>
                <a:cs typeface="Consolas" panose="020B0609020204030204" pitchFamily="49" charset="0"/>
              </a:rPr>
              <a:t>SELECT</a:t>
            </a:r>
            <a:r>
              <a:rPr lang="en-US" b="1" dirty="0" smtClean="0">
                <a:solidFill>
                  <a:schemeClr val="tx2">
                    <a:lumMod val="75000"/>
                  </a:schemeClr>
                </a:solidFill>
                <a:cs typeface="Consolas" panose="020B0609020204030204" pitchFamily="49" charset="0"/>
              </a:rPr>
              <a:t> </a:t>
            </a:r>
            <a:r>
              <a:rPr lang="en-US" b="1" dirty="0" smtClean="0">
                <a:solidFill>
                  <a:schemeClr val="tx2">
                    <a:lumMod val="75000"/>
                  </a:schemeClr>
                </a:solidFill>
                <a:latin typeface="Consolas" panose="020B0609020204030204" pitchFamily="49" charset="0"/>
                <a:cs typeface="Consolas" panose="020B0609020204030204" pitchFamily="49" charset="0"/>
              </a:rPr>
              <a:t>*</a:t>
            </a:r>
            <a:r>
              <a:rPr lang="en-US" b="1" dirty="0" smtClean="0">
                <a:solidFill>
                  <a:schemeClr val="tx2">
                    <a:lumMod val="75000"/>
                  </a:schemeClr>
                </a:solidFill>
                <a:cs typeface="Consolas" panose="020B0609020204030204" pitchFamily="49" charset="0"/>
              </a:rPr>
              <a:t> </a:t>
            </a:r>
            <a:r>
              <a:rPr lang="en-US" b="1" dirty="0" smtClean="0">
                <a:solidFill>
                  <a:schemeClr val="tx2">
                    <a:lumMod val="75000"/>
                  </a:schemeClr>
                </a:solidFill>
                <a:latin typeface="Consolas" panose="020B0609020204030204" pitchFamily="49" charset="0"/>
                <a:cs typeface="Consolas" panose="020B0609020204030204" pitchFamily="49" charset="0"/>
              </a:rPr>
              <a:t>FROM</a:t>
            </a:r>
            <a:r>
              <a:rPr lang="en-US" b="1" dirty="0" smtClean="0">
                <a:solidFill>
                  <a:schemeClr val="tx2">
                    <a:lumMod val="75000"/>
                  </a:schemeClr>
                </a:solidFill>
                <a:cs typeface="Consolas" panose="020B0609020204030204" pitchFamily="49" charset="0"/>
              </a:rPr>
              <a:t> </a:t>
            </a:r>
            <a:r>
              <a:rPr lang="en-US" b="1" dirty="0" smtClean="0">
                <a:solidFill>
                  <a:schemeClr val="tx2">
                    <a:lumMod val="75000"/>
                  </a:schemeClr>
                </a:solidFill>
                <a:latin typeface="Consolas" panose="020B0609020204030204" pitchFamily="49" charset="0"/>
                <a:cs typeface="Consolas" panose="020B0609020204030204" pitchFamily="49" charset="0"/>
              </a:rPr>
              <a:t>TABLE</a:t>
            </a:r>
          </a:p>
          <a:p>
            <a:pPr lvl="2">
              <a:lnSpc>
                <a:spcPct val="110000"/>
              </a:lnSpc>
            </a:pPr>
            <a:r>
              <a:rPr lang="en-US" dirty="0" smtClean="0"/>
              <a:t>A </a:t>
            </a:r>
            <a:r>
              <a:rPr lang="en-US" dirty="0">
                <a:solidFill>
                  <a:schemeClr val="tx2">
                    <a:lumMod val="75000"/>
                  </a:schemeClr>
                </a:solidFill>
              </a:rPr>
              <a:t>single</a:t>
            </a:r>
            <a:r>
              <a:rPr lang="en-US" dirty="0">
                <a:solidFill>
                  <a:schemeClr val="accent5">
                    <a:lumMod val="20000"/>
                    <a:lumOff val="80000"/>
                  </a:schemeClr>
                </a:solidFill>
              </a:rPr>
              <a:t> </a:t>
            </a:r>
            <a:r>
              <a:rPr lang="en-US" dirty="0" smtClean="0">
                <a:solidFill>
                  <a:schemeClr val="tx2">
                    <a:lumMod val="75000"/>
                  </a:schemeClr>
                </a:solidFill>
              </a:rPr>
              <a:t>value</a:t>
            </a:r>
            <a:r>
              <a:rPr lang="en-US" dirty="0" smtClean="0">
                <a:solidFill>
                  <a:schemeClr val="accent5">
                    <a:lumMod val="20000"/>
                    <a:lumOff val="80000"/>
                  </a:schemeClr>
                </a:solidFill>
              </a:rPr>
              <a:t>, e.g. </a:t>
            </a:r>
            <a:r>
              <a:rPr lang="en-US" b="1" dirty="0" smtClean="0">
                <a:solidFill>
                  <a:schemeClr val="tx2">
                    <a:lumMod val="75000"/>
                  </a:schemeClr>
                </a:solidFill>
                <a:latin typeface="Consolas" panose="020B0609020204030204" pitchFamily="49" charset="0"/>
                <a:cs typeface="Consolas" panose="020B0609020204030204" pitchFamily="49" charset="0"/>
              </a:rPr>
              <a:t>SELECT</a:t>
            </a:r>
            <a:r>
              <a:rPr lang="en-US" b="1" dirty="0" smtClean="0">
                <a:solidFill>
                  <a:schemeClr val="tx2">
                    <a:lumMod val="75000"/>
                  </a:schemeClr>
                </a:solidFill>
                <a:cs typeface="Consolas" panose="020B0609020204030204" pitchFamily="49" charset="0"/>
              </a:rPr>
              <a:t> </a:t>
            </a:r>
            <a:r>
              <a:rPr lang="en-US" b="1" dirty="0" smtClean="0">
                <a:solidFill>
                  <a:schemeClr val="tx2">
                    <a:lumMod val="75000"/>
                  </a:schemeClr>
                </a:solidFill>
                <a:latin typeface="Consolas" panose="020B0609020204030204" pitchFamily="49" charset="0"/>
                <a:cs typeface="Consolas" panose="020B0609020204030204" pitchFamily="49" charset="0"/>
              </a:rPr>
              <a:t>COUNT(*)</a:t>
            </a:r>
            <a:r>
              <a:rPr lang="en-US" b="1" dirty="0" smtClean="0">
                <a:solidFill>
                  <a:schemeClr val="tx2">
                    <a:lumMod val="75000"/>
                  </a:schemeClr>
                </a:solidFill>
                <a:cs typeface="Consolas" panose="020B0609020204030204" pitchFamily="49" charset="0"/>
              </a:rPr>
              <a:t> </a:t>
            </a:r>
            <a:r>
              <a:rPr lang="en-US" b="1" dirty="0" smtClean="0">
                <a:solidFill>
                  <a:schemeClr val="tx2">
                    <a:lumMod val="75000"/>
                  </a:schemeClr>
                </a:solidFill>
                <a:latin typeface="Consolas" panose="020B0609020204030204" pitchFamily="49" charset="0"/>
                <a:cs typeface="Consolas" panose="020B0609020204030204" pitchFamily="49" charset="0"/>
              </a:rPr>
              <a:t>FROM</a:t>
            </a:r>
            <a:r>
              <a:rPr lang="en-US" b="1" dirty="0" smtClean="0">
                <a:solidFill>
                  <a:schemeClr val="tx2">
                    <a:lumMod val="75000"/>
                  </a:schemeClr>
                </a:solidFill>
                <a:cs typeface="Consolas" panose="020B0609020204030204" pitchFamily="49" charset="0"/>
              </a:rPr>
              <a:t> </a:t>
            </a:r>
            <a:r>
              <a:rPr lang="en-US" b="1" dirty="0" smtClean="0">
                <a:solidFill>
                  <a:schemeClr val="tx2">
                    <a:lumMod val="75000"/>
                  </a:schemeClr>
                </a:solidFill>
                <a:latin typeface="Consolas" panose="020B0609020204030204" pitchFamily="49" charset="0"/>
                <a:cs typeface="Consolas" panose="020B0609020204030204" pitchFamily="49" charset="0"/>
              </a:rPr>
              <a:t>TABLE</a:t>
            </a:r>
          </a:p>
          <a:p>
            <a:pPr lvl="2">
              <a:lnSpc>
                <a:spcPct val="110000"/>
              </a:lnSpc>
            </a:pPr>
            <a:r>
              <a:rPr lang="en-US" dirty="0">
                <a:solidFill>
                  <a:schemeClr val="tx2">
                    <a:lumMod val="75000"/>
                  </a:schemeClr>
                </a:solidFill>
              </a:rPr>
              <a:t>Nothing</a:t>
            </a:r>
            <a:r>
              <a:rPr lang="en-US" dirty="0"/>
              <a:t>, e.g. </a:t>
            </a:r>
            <a:r>
              <a:rPr lang="en-US" b="1" dirty="0">
                <a:solidFill>
                  <a:schemeClr val="tx2">
                    <a:lumMod val="75000"/>
                  </a:schemeClr>
                </a:solidFill>
                <a:latin typeface="Consolas" panose="020B0609020204030204" pitchFamily="49" charset="0"/>
                <a:cs typeface="Consolas" panose="020B0609020204030204" pitchFamily="49" charset="0"/>
              </a:rPr>
              <a:t>CREATE</a:t>
            </a:r>
            <a:r>
              <a:rPr lang="en-US" b="1" dirty="0">
                <a:solidFill>
                  <a:schemeClr val="tx2">
                    <a:lumMod val="75000"/>
                  </a:schemeClr>
                </a:solidFill>
                <a:cs typeface="Consolas" panose="020B0609020204030204" pitchFamily="49" charset="0"/>
              </a:rPr>
              <a:t> </a:t>
            </a:r>
            <a:r>
              <a:rPr lang="en-US" b="1" dirty="0" smtClean="0">
                <a:solidFill>
                  <a:schemeClr val="tx2">
                    <a:lumMod val="75000"/>
                  </a:schemeClr>
                </a:solidFill>
                <a:latin typeface="Consolas" panose="020B0609020204030204" pitchFamily="49" charset="0"/>
                <a:cs typeface="Consolas" panose="020B0609020204030204" pitchFamily="49" charset="0"/>
              </a:rPr>
              <a:t>TABLE</a:t>
            </a:r>
            <a:r>
              <a:rPr lang="en-US" b="1" dirty="0" smtClean="0">
                <a:solidFill>
                  <a:schemeClr val="tx2">
                    <a:lumMod val="75000"/>
                  </a:schemeClr>
                </a:solidFill>
                <a:cs typeface="Consolas" panose="020B0609020204030204" pitchFamily="49" charset="0"/>
              </a:rPr>
              <a:t> </a:t>
            </a:r>
            <a:r>
              <a:rPr lang="en-US" b="1" dirty="0" smtClean="0">
                <a:solidFill>
                  <a:schemeClr val="tx2">
                    <a:lumMod val="75000"/>
                  </a:schemeClr>
                </a:solidFill>
                <a:latin typeface="Consolas" panose="020B0609020204030204" pitchFamily="49" charset="0"/>
                <a:cs typeface="Consolas" panose="020B0609020204030204" pitchFamily="49" charset="0"/>
              </a:rPr>
              <a:t>…</a:t>
            </a:r>
            <a:endParaRPr lang="en-US" b="1" dirty="0">
              <a:solidFill>
                <a:schemeClr val="tx2">
                  <a:lumMod val="75000"/>
                </a:schemeClr>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4"/>
          </p:nvPr>
        </p:nvSpPr>
        <p:spPr/>
        <p:txBody>
          <a:bodyPr/>
          <a:lstStyle/>
          <a:p>
            <a:fld id="{C014DD1E-5D91-48A3-AD6D-45FBA980D106}" type="slidenum">
              <a:rPr lang="en-US" smtClean="0"/>
              <a:pPr/>
              <a:t>5</a:t>
            </a:fld>
            <a:endParaRPr lang="en-US" dirty="0"/>
          </a:p>
        </p:txBody>
      </p:sp>
    </p:spTree>
    <p:extLst>
      <p:ext uri="{BB962C8B-B14F-4D97-AF65-F5344CB8AC3E}">
        <p14:creationId xmlns:p14="http://schemas.microsoft.com/office/powerpoint/2010/main" val="159443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Insert</a:t>
            </a:r>
            <a:endParaRPr lang="en-US" dirty="0"/>
          </a:p>
        </p:txBody>
      </p:sp>
      <p:sp>
        <p:nvSpPr>
          <p:cNvPr id="3" name="Content Placeholder 2"/>
          <p:cNvSpPr>
            <a:spLocks noGrp="1"/>
          </p:cNvSpPr>
          <p:nvPr>
            <p:ph idx="1"/>
          </p:nvPr>
        </p:nvSpPr>
        <p:spPr/>
        <p:txBody>
          <a:bodyPr/>
          <a:lstStyle/>
          <a:p>
            <a:r>
              <a:rPr lang="en-US" dirty="0"/>
              <a:t>Bulk insert multiple </a:t>
            </a:r>
            <a:r>
              <a:rPr lang="en-US" dirty="0" smtClean="0"/>
              <a:t>values </a:t>
            </a:r>
            <a:r>
              <a:rPr lang="en-US" dirty="0" smtClean="0"/>
              <a:t>through a single SQL </a:t>
            </a:r>
            <a:r>
              <a:rPr lang="en-US" dirty="0" smtClean="0"/>
              <a:t>command:</a:t>
            </a:r>
            <a:endParaRPr lang="en-US" dirty="0"/>
          </a:p>
        </p:txBody>
      </p:sp>
      <p:sp>
        <p:nvSpPr>
          <p:cNvPr id="5" name="Rectangle 4"/>
          <p:cNvSpPr>
            <a:spLocks noChangeArrowheads="1"/>
          </p:cNvSpPr>
          <p:nvPr/>
        </p:nvSpPr>
        <p:spPr bwMode="auto">
          <a:xfrm>
            <a:off x="836616" y="1981200"/>
            <a:ext cx="10515596" cy="44935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INSERT INTO EmployeesProjects VALUES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(229, 1),</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(229, 4),</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5),</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6),</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8),</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9),</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10),</a:t>
            </a: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26)</a:t>
            </a:r>
          </a:p>
        </p:txBody>
      </p:sp>
      <p:sp>
        <p:nvSpPr>
          <p:cNvPr id="6" name="Slide Number Placeholder 5"/>
          <p:cNvSpPr>
            <a:spLocks noGrp="1"/>
          </p:cNvSpPr>
          <p:nvPr>
            <p:ph type="sldNum" sz="quarter" idx="4"/>
          </p:nvPr>
        </p:nvSpPr>
        <p:spPr/>
        <p:txBody>
          <a:bodyPr/>
          <a:lstStyle/>
          <a:p>
            <a:fld id="{C014DD1E-5D91-48A3-AD6D-45FBA980D106}" type="slidenum">
              <a:rPr lang="en-US" smtClean="0"/>
              <a:pPr/>
              <a:t>50</a:t>
            </a:fld>
            <a:endParaRPr lang="en-US" dirty="0"/>
          </a:p>
        </p:txBody>
      </p:sp>
    </p:spTree>
    <p:extLst>
      <p:ext uri="{BB962C8B-B14F-4D97-AF65-F5344CB8AC3E}">
        <p14:creationId xmlns:p14="http://schemas.microsoft.com/office/powerpoint/2010/main" val="3079211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ctrTitle"/>
          </p:nvPr>
        </p:nvSpPr>
        <p:spPr>
          <a:xfrm>
            <a:off x="1979612" y="4742001"/>
            <a:ext cx="8229600" cy="820600"/>
          </a:xfrm>
        </p:spPr>
        <p:txBody>
          <a:bodyPr/>
          <a:lstStyle/>
          <a:p>
            <a:r>
              <a:rPr lang="en-US" dirty="0"/>
              <a:t>SQL </a:t>
            </a:r>
            <a:r>
              <a:rPr lang="en-US" dirty="0" smtClean="0"/>
              <a:t>Language: UPDATE</a:t>
            </a:r>
            <a:endParaRPr lang="bg-BG" dirty="0"/>
          </a:p>
        </p:txBody>
      </p:sp>
      <p:sp>
        <p:nvSpPr>
          <p:cNvPr id="4" name="Subtitle 3"/>
          <p:cNvSpPr>
            <a:spLocks noGrp="1"/>
          </p:cNvSpPr>
          <p:nvPr>
            <p:ph type="subTitle" idx="1"/>
          </p:nvPr>
        </p:nvSpPr>
        <p:spPr>
          <a:xfrm>
            <a:off x="1979612" y="5679280"/>
            <a:ext cx="8229600" cy="719034"/>
          </a:xfrm>
        </p:spPr>
        <p:txBody>
          <a:bodyPr/>
          <a:lstStyle/>
          <a:p>
            <a:r>
              <a:rPr dirty="0" smtClean="0"/>
              <a:t>Updating Data in Tables</a:t>
            </a:r>
            <a:endParaRPr lang="bg-BG" dirty="0"/>
          </a:p>
        </p:txBody>
      </p:sp>
      <p:pic>
        <p:nvPicPr>
          <p:cNvPr id="20481" name="Picture 1"/>
          <p:cNvPicPr>
            <a:picLocks noChangeAspect="1" noChangeArrowheads="1"/>
          </p:cNvPicPr>
          <p:nvPr/>
        </p:nvPicPr>
        <p:blipFill>
          <a:blip r:embed="rId3" cstate="screen"/>
          <a:srcRect/>
          <a:stretch>
            <a:fillRect/>
          </a:stretch>
        </p:blipFill>
        <p:spPr bwMode="auto">
          <a:xfrm>
            <a:off x="3870080" y="1046684"/>
            <a:ext cx="4486764" cy="3372916"/>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511814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t>The </a:t>
            </a:r>
            <a:r>
              <a:rPr lang="en-US" dirty="0" smtClean="0"/>
              <a:t>SQL </a:t>
            </a:r>
            <a:r>
              <a:rPr lang="en-US" b="1" dirty="0" smtClean="0">
                <a:solidFill>
                  <a:schemeClr val="tx2">
                    <a:lumMod val="75000"/>
                  </a:schemeClr>
                </a:solidFill>
                <a:latin typeface="Consolas" pitchFamily="49" charset="0"/>
              </a:rPr>
              <a:t>UPDATE</a:t>
            </a:r>
            <a:r>
              <a:rPr lang="en-US" dirty="0" smtClean="0"/>
              <a:t> command</a:t>
            </a:r>
            <a:endParaRPr lang="en-US" dirty="0"/>
          </a:p>
          <a:p>
            <a:pPr marL="900113" lvl="1" indent="-363538">
              <a:lnSpc>
                <a:spcPct val="100000"/>
              </a:lnSpc>
            </a:pPr>
            <a:r>
              <a:rPr lang="en-US" b="1" dirty="0">
                <a:solidFill>
                  <a:schemeClr val="tx2">
                    <a:lumMod val="75000"/>
                  </a:schemeClr>
                </a:solidFill>
                <a:latin typeface="Consolas" pitchFamily="49" charset="0"/>
              </a:rPr>
              <a:t>UPDATE</a:t>
            </a:r>
            <a:r>
              <a:rPr lang="en-US" b="1" dirty="0">
                <a:solidFill>
                  <a:schemeClr val="tx2">
                    <a:lumMod val="75000"/>
                  </a:schemeClr>
                </a:solidFill>
              </a:rPr>
              <a:t> </a:t>
            </a:r>
            <a:r>
              <a:rPr lang="en-US" b="1" dirty="0">
                <a:solidFill>
                  <a:schemeClr val="tx2">
                    <a:lumMod val="75000"/>
                  </a:schemeClr>
                </a:solidFill>
                <a:latin typeface="Consolas" pitchFamily="49" charset="0"/>
              </a:rPr>
              <a:t>&lt;table&gt;</a:t>
            </a:r>
            <a:r>
              <a:rPr lang="en-US" b="1" dirty="0">
                <a:solidFill>
                  <a:schemeClr val="tx2">
                    <a:lumMod val="75000"/>
                  </a:schemeClr>
                </a:solidFill>
              </a:rPr>
              <a:t> </a:t>
            </a:r>
            <a:r>
              <a:rPr lang="en-US" b="1" dirty="0">
                <a:solidFill>
                  <a:schemeClr val="tx2">
                    <a:lumMod val="75000"/>
                  </a:schemeClr>
                </a:solidFill>
                <a:latin typeface="Consolas" pitchFamily="49" charset="0"/>
              </a:rPr>
              <a:t>SET</a:t>
            </a:r>
            <a:r>
              <a:rPr lang="en-US" b="1" dirty="0">
                <a:solidFill>
                  <a:schemeClr val="tx2">
                    <a:lumMod val="75000"/>
                  </a:schemeClr>
                </a:solidFill>
              </a:rPr>
              <a:t> </a:t>
            </a:r>
            <a:r>
              <a:rPr lang="en-US" b="1" dirty="0">
                <a:solidFill>
                  <a:schemeClr val="tx2">
                    <a:lumMod val="75000"/>
                  </a:schemeClr>
                </a:solidFill>
                <a:latin typeface="Consolas" pitchFamily="49" charset="0"/>
              </a:rPr>
              <a:t>&lt;column=expression</a:t>
            </a:r>
            <a:r>
              <a:rPr lang="en-US" b="1" dirty="0" smtClean="0">
                <a:solidFill>
                  <a:schemeClr val="tx2">
                    <a:lumMod val="75000"/>
                  </a:schemeClr>
                </a:solidFill>
                <a:latin typeface="Consolas" pitchFamily="49" charset="0"/>
              </a:rPr>
              <a:t>&gt;</a:t>
            </a:r>
            <a:br>
              <a:rPr lang="en-US" b="1" dirty="0" smtClean="0">
                <a:solidFill>
                  <a:schemeClr val="tx2">
                    <a:lumMod val="75000"/>
                  </a:schemeClr>
                </a:solidFill>
                <a:latin typeface="Consolas" pitchFamily="49" charset="0"/>
              </a:rPr>
            </a:br>
            <a:r>
              <a:rPr lang="en-US" b="1" dirty="0" smtClean="0">
                <a:solidFill>
                  <a:schemeClr val="tx2">
                    <a:lumMod val="75000"/>
                  </a:schemeClr>
                </a:solidFill>
                <a:latin typeface="Consolas" pitchFamily="49" charset="0"/>
              </a:rPr>
              <a:t>WHERE</a:t>
            </a:r>
            <a:r>
              <a:rPr lang="en-US" b="1" dirty="0" smtClean="0">
                <a:solidFill>
                  <a:schemeClr val="tx2">
                    <a:lumMod val="75000"/>
                  </a:schemeClr>
                </a:solidFill>
              </a:rPr>
              <a:t> </a:t>
            </a:r>
            <a:r>
              <a:rPr lang="en-US" b="1" dirty="0">
                <a:solidFill>
                  <a:schemeClr val="tx2">
                    <a:lumMod val="75000"/>
                  </a:schemeClr>
                </a:solidFill>
                <a:latin typeface="Consolas" pitchFamily="49" charset="0"/>
              </a:rPr>
              <a:t>&lt;condition&gt;</a:t>
            </a:r>
          </a:p>
          <a:p>
            <a:pPr marL="900113" lvl="1" indent="-363538">
              <a:lnSpc>
                <a:spcPct val="100000"/>
              </a:lnSpc>
            </a:pPr>
            <a:r>
              <a:rPr lang="en-US" dirty="0"/>
              <a:t>Note: Don't forget the </a:t>
            </a:r>
            <a:r>
              <a:rPr lang="en-US" b="1" dirty="0">
                <a:solidFill>
                  <a:schemeClr val="tx2">
                    <a:lumMod val="75000"/>
                  </a:schemeClr>
                </a:solidFill>
                <a:latin typeface="Consolas" pitchFamily="49" charset="0"/>
              </a:rPr>
              <a:t>WHERE</a:t>
            </a:r>
            <a:r>
              <a:rPr lang="en-US" dirty="0"/>
              <a:t> clause!</a:t>
            </a:r>
          </a:p>
        </p:txBody>
      </p:sp>
      <p:sp>
        <p:nvSpPr>
          <p:cNvPr id="562180" name="Rectangle 4"/>
          <p:cNvSpPr>
            <a:spLocks noChangeArrowheads="1"/>
          </p:cNvSpPr>
          <p:nvPr/>
        </p:nvSpPr>
        <p:spPr bwMode="auto">
          <a:xfrm>
            <a:off x="726416" y="3721992"/>
            <a:ext cx="10729796" cy="26314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UPDATE Employees</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SET LastName = 'Brown'</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1800"/>
              </a:spcBef>
              <a:buClr>
                <a:schemeClr val="accent5">
                  <a:lumMod val="40000"/>
                  <a:lumOff val="60000"/>
                </a:schemeClr>
              </a:buClr>
              <a:buSzPct val="70000"/>
            </a:pP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UPDATE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SET Salary = Salary * 1.10</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JobTitle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'Senior ' + JobTitle</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DepartmentID =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3</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52</a:t>
            </a:fld>
            <a:endParaRPr lang="en-US" dirty="0"/>
          </a:p>
        </p:txBody>
      </p:sp>
    </p:spTree>
    <p:extLst>
      <p:ext uri="{BB962C8B-B14F-4D97-AF65-F5344CB8AC3E}">
        <p14:creationId xmlns:p14="http://schemas.microsoft.com/office/powerpoint/2010/main" val="1649308056"/>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4" name="Rectangle 4"/>
          <p:cNvSpPr>
            <a:spLocks noGrp="1" noChangeArrowheads="1"/>
          </p:cNvSpPr>
          <p:nvPr>
            <p:ph idx="1"/>
          </p:nvPr>
        </p:nvSpPr>
        <p:spPr>
          <a:noFill/>
          <a:ln/>
        </p:spPr>
        <p:txBody>
          <a:bodyPr/>
          <a:lstStyle/>
          <a:p>
            <a:pPr marL="357188" indent="-357188">
              <a:lnSpc>
                <a:spcPct val="100000"/>
              </a:lnSpc>
            </a:pPr>
            <a:r>
              <a:rPr lang="en-US" dirty="0"/>
              <a:t>We can update tables based on condition from joined tables</a:t>
            </a:r>
          </a:p>
        </p:txBody>
      </p:sp>
      <p:sp>
        <p:nvSpPr>
          <p:cNvPr id="563202" name="Rectangle 2"/>
          <p:cNvSpPr>
            <a:spLocks noGrp="1" noChangeArrowheads="1"/>
          </p:cNvSpPr>
          <p:nvPr>
            <p:ph type="title"/>
          </p:nvPr>
        </p:nvSpPr>
        <p:spPr/>
        <p:txBody>
          <a:bodyPr/>
          <a:lstStyle/>
          <a:p>
            <a:r>
              <a:rPr lang="en-US" dirty="0"/>
              <a:t>Updating Joined Tables</a:t>
            </a:r>
            <a:endParaRPr lang="bg-BG" dirty="0"/>
          </a:p>
        </p:txBody>
      </p:sp>
      <p:sp>
        <p:nvSpPr>
          <p:cNvPr id="563203" name="Rectangle 3"/>
          <p:cNvSpPr>
            <a:spLocks noChangeArrowheads="1"/>
          </p:cNvSpPr>
          <p:nvPr/>
        </p:nvSpPr>
        <p:spPr bwMode="auto">
          <a:xfrm>
            <a:off x="1217616" y="2002810"/>
            <a:ext cx="9753596" cy="24929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UPDATE Employees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SET JobTitle = 'Senior ' + JobTitle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JOIN Departments 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d.Name = 'Sales'</a:t>
            </a:r>
          </a:p>
        </p:txBody>
      </p:sp>
      <p:pic>
        <p:nvPicPr>
          <p:cNvPr id="18434" name="Picture 2" descr="http://people.mozilla.com/~faaborg/files/20081216-platformIcons/softwareUpdate-256.png"/>
          <p:cNvPicPr>
            <a:picLocks noChangeAspect="1" noChangeArrowheads="1"/>
          </p:cNvPicPr>
          <p:nvPr/>
        </p:nvPicPr>
        <p:blipFill>
          <a:blip r:embed="rId2" cstate="screen"/>
          <a:srcRect/>
          <a:stretch>
            <a:fillRect/>
          </a:stretch>
        </p:blipFill>
        <p:spPr bwMode="auto">
          <a:xfrm>
            <a:off x="10035424" y="1773542"/>
            <a:ext cx="1447800" cy="1447800"/>
          </a:xfrm>
          <a:prstGeom prst="rect">
            <a:avLst/>
          </a:prstGeom>
          <a:noFill/>
        </p:spPr>
      </p:pic>
      <p:grpSp>
        <p:nvGrpSpPr>
          <p:cNvPr id="10" name="Group 9"/>
          <p:cNvGrpSpPr/>
          <p:nvPr/>
        </p:nvGrpSpPr>
        <p:grpSpPr>
          <a:xfrm>
            <a:off x="3391304" y="4724400"/>
            <a:ext cx="5370108" cy="1790700"/>
            <a:chOff x="607608" y="4648200"/>
            <a:chExt cx="5602692" cy="1866900"/>
          </a:xfrm>
        </p:grpSpPr>
        <p:pic>
          <p:nvPicPr>
            <p:cNvPr id="18435" name="Picture 3" descr="C:\Trash\table-red.png"/>
            <p:cNvPicPr>
              <a:picLocks noChangeAspect="1" noChangeArrowheads="1"/>
            </p:cNvPicPr>
            <p:nvPr/>
          </p:nvPicPr>
          <p:blipFill>
            <a:blip r:embed="rId3" cstate="screen"/>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pic>
          <p:nvPicPr>
            <p:cNvPr id="18437" name="Picture 5" descr="http://itblog.org.ua/wp-content/uploads/2010/01/software-update-icon-512x512-300x300.png"/>
            <p:cNvPicPr>
              <a:picLocks noChangeAspect="1" noChangeArrowheads="1"/>
            </p:cNvPicPr>
            <p:nvPr/>
          </p:nvPicPr>
          <p:blipFill>
            <a:blip r:embed="rId4" cstate="screen">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343400" y="4648200"/>
              <a:ext cx="1866900" cy="1866900"/>
            </a:xfrm>
            <a:prstGeom prst="rect">
              <a:avLst/>
            </a:prstGeom>
            <a:noFill/>
          </p:spPr>
        </p:pic>
      </p:grpSp>
      <p:sp>
        <p:nvSpPr>
          <p:cNvPr id="2" name="Slide Number Placeholder 1"/>
          <p:cNvSpPr>
            <a:spLocks noGrp="1"/>
          </p:cNvSpPr>
          <p:nvPr>
            <p:ph type="sldNum" sz="quarter" idx="4"/>
          </p:nvPr>
        </p:nvSpPr>
        <p:spPr/>
        <p:txBody>
          <a:bodyPr/>
          <a:lstStyle/>
          <a:p>
            <a:fld id="{C014DD1E-5D91-48A3-AD6D-45FBA980D106}" type="slidenum">
              <a:rPr lang="en-US" smtClean="0"/>
              <a:pPr/>
              <a:t>53</a:t>
            </a:fld>
            <a:endParaRPr lang="en-US" dirty="0"/>
          </a:p>
        </p:txBody>
      </p:sp>
    </p:spTree>
    <p:extLst>
      <p:ext uri="{BB962C8B-B14F-4D97-AF65-F5344CB8AC3E}">
        <p14:creationId xmlns:p14="http://schemas.microsoft.com/office/powerpoint/2010/main" val="1593672911"/>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thumbs.dreamstime.com/thumb_357/1232561910A2eaGb.jpg"/>
          <p:cNvPicPr>
            <a:picLocks noChangeAspect="1" noChangeArrowheads="1"/>
          </p:cNvPicPr>
          <p:nvPr/>
        </p:nvPicPr>
        <p:blipFill>
          <a:blip r:embed="rId3" cstate="screen"/>
          <a:srcRect/>
          <a:stretch>
            <a:fillRect/>
          </a:stretch>
        </p:blipFill>
        <p:spPr bwMode="auto">
          <a:xfrm>
            <a:off x="4227512" y="1181100"/>
            <a:ext cx="3695700" cy="2857500"/>
          </a:xfrm>
          <a:prstGeom prst="roundRect">
            <a:avLst>
              <a:gd name="adj" fmla="val 4594"/>
            </a:avLst>
          </a:prstGeom>
          <a:solidFill>
            <a:srgbClr val="FFFFFF">
              <a:shade val="85000"/>
            </a:srgbClr>
          </a:solidFill>
          <a:ln>
            <a:noFill/>
          </a:ln>
          <a:effectLst>
            <a:reflection blurRad="12700" stA="38000" endPos="28000" dist="5000" dir="5400000" sy="-100000" algn="bl" rotWithShape="0"/>
          </a:effectLst>
        </p:spPr>
      </p:pic>
      <p:sp>
        <p:nvSpPr>
          <p:cNvPr id="564226" name="Rectangle 2"/>
          <p:cNvSpPr>
            <a:spLocks noGrp="1" noChangeArrowheads="1"/>
          </p:cNvSpPr>
          <p:nvPr>
            <p:ph type="ctrTitle"/>
          </p:nvPr>
        </p:nvSpPr>
        <p:spPr>
          <a:xfrm>
            <a:off x="1979612" y="4589601"/>
            <a:ext cx="8229600" cy="820600"/>
          </a:xfrm>
        </p:spPr>
        <p:txBody>
          <a:bodyPr/>
          <a:lstStyle/>
          <a:p>
            <a:r>
              <a:rPr lang="en-US" dirty="0"/>
              <a:t>SQL </a:t>
            </a:r>
            <a:r>
              <a:rPr lang="en-US" dirty="0" smtClean="0"/>
              <a:t>Language: DELETE</a:t>
            </a:r>
            <a:endParaRPr lang="bg-BG" dirty="0"/>
          </a:p>
        </p:txBody>
      </p:sp>
      <p:sp>
        <p:nvSpPr>
          <p:cNvPr id="4" name="Subtitle 3"/>
          <p:cNvSpPr>
            <a:spLocks noGrp="1"/>
          </p:cNvSpPr>
          <p:nvPr>
            <p:ph type="subTitle" idx="1"/>
          </p:nvPr>
        </p:nvSpPr>
        <p:spPr>
          <a:xfrm>
            <a:off x="1979612" y="5529366"/>
            <a:ext cx="8229600" cy="719034"/>
          </a:xfrm>
        </p:spPr>
        <p:txBody>
          <a:bodyPr/>
          <a:lstStyle/>
          <a:p>
            <a:r>
              <a:rPr dirty="0" smtClean="0"/>
              <a:t>Deleting Data From Tables</a:t>
            </a:r>
            <a:endParaRPr lang="bg-BG" dirty="0"/>
          </a:p>
        </p:txBody>
      </p:sp>
    </p:spTree>
    <p:extLst>
      <p:ext uri="{BB962C8B-B14F-4D97-AF65-F5344CB8AC3E}">
        <p14:creationId xmlns:p14="http://schemas.microsoft.com/office/powerpoint/2010/main" val="2591802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3"/>
          <p:cNvSpPr>
            <a:spLocks noGrp="1" noChangeArrowheads="1"/>
          </p:cNvSpPr>
          <p:nvPr>
            <p:ph idx="1"/>
          </p:nvPr>
        </p:nvSpPr>
        <p:spPr/>
        <p:txBody>
          <a:bodyPr/>
          <a:lstStyle/>
          <a:p>
            <a:pPr>
              <a:lnSpc>
                <a:spcPct val="100000"/>
              </a:lnSpc>
            </a:pPr>
            <a:r>
              <a:rPr lang="en-US" dirty="0"/>
              <a:t>Deleting rows from a table</a:t>
            </a:r>
          </a:p>
          <a:p>
            <a:pPr marL="865188" lvl="1" indent="-407988">
              <a:lnSpc>
                <a:spcPct val="100000"/>
              </a:lnSpc>
            </a:pPr>
            <a:r>
              <a:rPr lang="en-US" b="1" dirty="0">
                <a:solidFill>
                  <a:schemeClr val="tx2">
                    <a:lumMod val="75000"/>
                  </a:schemeClr>
                </a:solidFill>
                <a:latin typeface="Consolas" pitchFamily="49" charset="0"/>
              </a:rPr>
              <a:t>DELETE</a:t>
            </a:r>
            <a:r>
              <a:rPr lang="en-US" b="1" dirty="0">
                <a:solidFill>
                  <a:schemeClr val="tx2">
                    <a:lumMod val="75000"/>
                  </a:schemeClr>
                </a:solidFill>
              </a:rPr>
              <a:t> </a:t>
            </a:r>
            <a:r>
              <a:rPr lang="en-US" b="1" dirty="0">
                <a:solidFill>
                  <a:schemeClr val="tx2">
                    <a:lumMod val="75000"/>
                  </a:schemeClr>
                </a:solidFill>
                <a:latin typeface="Consolas" pitchFamily="49" charset="0"/>
              </a:rPr>
              <a:t>FROM</a:t>
            </a:r>
            <a:r>
              <a:rPr lang="en-US" b="1" dirty="0">
                <a:solidFill>
                  <a:schemeClr val="tx2">
                    <a:lumMod val="75000"/>
                  </a:schemeClr>
                </a:solidFill>
              </a:rPr>
              <a:t> </a:t>
            </a:r>
            <a:r>
              <a:rPr lang="en-US" b="1" dirty="0">
                <a:solidFill>
                  <a:schemeClr val="tx2">
                    <a:lumMod val="75000"/>
                  </a:schemeClr>
                </a:solidFill>
                <a:latin typeface="Consolas" pitchFamily="49" charset="0"/>
              </a:rPr>
              <a:t>&lt;table&gt;</a:t>
            </a:r>
            <a:r>
              <a:rPr lang="en-US" b="1" dirty="0">
                <a:solidFill>
                  <a:schemeClr val="tx2">
                    <a:lumMod val="75000"/>
                  </a:schemeClr>
                </a:solidFill>
              </a:rPr>
              <a:t> </a:t>
            </a:r>
            <a:r>
              <a:rPr lang="en-US" b="1" dirty="0">
                <a:solidFill>
                  <a:schemeClr val="tx2">
                    <a:lumMod val="75000"/>
                  </a:schemeClr>
                </a:solidFill>
                <a:latin typeface="Consolas" pitchFamily="49" charset="0"/>
              </a:rPr>
              <a:t>WHERE</a:t>
            </a:r>
            <a:r>
              <a:rPr lang="en-US" b="1" dirty="0">
                <a:solidFill>
                  <a:schemeClr val="tx2">
                    <a:lumMod val="75000"/>
                  </a:schemeClr>
                </a:solidFill>
              </a:rPr>
              <a:t> </a:t>
            </a:r>
            <a:r>
              <a:rPr lang="en-US" b="1" dirty="0">
                <a:solidFill>
                  <a:schemeClr val="tx2">
                    <a:lumMod val="75000"/>
                  </a:schemeClr>
                </a:solidFill>
                <a:latin typeface="Consolas" pitchFamily="49" charset="0"/>
              </a:rPr>
              <a:t>&lt;condition&gt;</a:t>
            </a:r>
          </a:p>
          <a:p>
            <a:pPr marL="865188" lvl="1" indent="-407988">
              <a:lnSpc>
                <a:spcPct val="100000"/>
              </a:lnSpc>
            </a:pPr>
            <a:endParaRPr lang="en-US" dirty="0" smtClean="0"/>
          </a:p>
          <a:p>
            <a:pPr marL="865188" lvl="1" indent="-407988">
              <a:lnSpc>
                <a:spcPct val="100000"/>
              </a:lnSpc>
            </a:pPr>
            <a:endParaRPr lang="en-US" dirty="0"/>
          </a:p>
          <a:p>
            <a:pPr marL="865188" lvl="1" indent="-407988">
              <a:lnSpc>
                <a:spcPct val="100000"/>
              </a:lnSpc>
            </a:pPr>
            <a:r>
              <a:rPr lang="en-US" dirty="0" smtClean="0"/>
              <a:t>Note</a:t>
            </a:r>
            <a:r>
              <a:rPr lang="en-US" dirty="0"/>
              <a:t>: Don’t forget the </a:t>
            </a:r>
            <a:r>
              <a:rPr lang="en-US" b="1" dirty="0">
                <a:solidFill>
                  <a:schemeClr val="tx2">
                    <a:lumMod val="75000"/>
                  </a:schemeClr>
                </a:solidFill>
                <a:latin typeface="Consolas" pitchFamily="49" charset="0"/>
              </a:rPr>
              <a:t>WHERE</a:t>
            </a:r>
            <a:r>
              <a:rPr lang="en-US" dirty="0"/>
              <a:t> clause!</a:t>
            </a:r>
          </a:p>
          <a:p>
            <a:pPr>
              <a:lnSpc>
                <a:spcPct val="100000"/>
              </a:lnSpc>
            </a:pPr>
            <a:r>
              <a:rPr lang="en-US" dirty="0"/>
              <a:t>Delete all rows from a table at </a:t>
            </a:r>
            <a:r>
              <a:rPr lang="en-US" dirty="0" smtClean="0"/>
              <a:t>once (works faster than </a:t>
            </a:r>
            <a:r>
              <a:rPr lang="en-US" b="1" dirty="0" smtClean="0">
                <a:solidFill>
                  <a:schemeClr val="tx2">
                    <a:lumMod val="75000"/>
                  </a:schemeClr>
                </a:solidFill>
                <a:latin typeface="Consolas" panose="020B0609020204030204" pitchFamily="49" charset="0"/>
                <a:cs typeface="Consolas" panose="020B0609020204030204" pitchFamily="49" charset="0"/>
              </a:rPr>
              <a:t>DELETE</a:t>
            </a:r>
            <a:r>
              <a:rPr lang="en-US" dirty="0" smtClean="0"/>
              <a:t>)</a:t>
            </a:r>
            <a:endParaRPr lang="en-US" dirty="0"/>
          </a:p>
          <a:p>
            <a:pPr marL="865188" lvl="1" indent="-407988">
              <a:lnSpc>
                <a:spcPct val="100000"/>
              </a:lnSpc>
            </a:pPr>
            <a:r>
              <a:rPr lang="en-US" b="1" dirty="0">
                <a:solidFill>
                  <a:schemeClr val="tx2">
                    <a:lumMod val="75000"/>
                  </a:schemeClr>
                </a:solidFill>
                <a:latin typeface="Consolas" pitchFamily="49" charset="0"/>
              </a:rPr>
              <a:t>TRUNCATE</a:t>
            </a:r>
            <a:r>
              <a:rPr lang="en-US" b="1" dirty="0">
                <a:solidFill>
                  <a:schemeClr val="tx2">
                    <a:lumMod val="75000"/>
                  </a:schemeClr>
                </a:solidFill>
              </a:rPr>
              <a:t> </a:t>
            </a:r>
            <a:r>
              <a:rPr lang="en-US" b="1" dirty="0">
                <a:solidFill>
                  <a:schemeClr val="tx2">
                    <a:lumMod val="75000"/>
                  </a:schemeClr>
                </a:solidFill>
                <a:latin typeface="Consolas" pitchFamily="49" charset="0"/>
              </a:rPr>
              <a:t>TABLE</a:t>
            </a:r>
            <a:r>
              <a:rPr lang="en-US" b="1" dirty="0">
                <a:solidFill>
                  <a:schemeClr val="tx2">
                    <a:lumMod val="75000"/>
                  </a:schemeClr>
                </a:solidFill>
              </a:rPr>
              <a:t> </a:t>
            </a:r>
            <a:r>
              <a:rPr lang="en-US" b="1" dirty="0">
                <a:solidFill>
                  <a:schemeClr val="tx2">
                    <a:lumMod val="75000"/>
                  </a:schemeClr>
                </a:solidFill>
                <a:latin typeface="Consolas" pitchFamily="49" charset="0"/>
              </a:rPr>
              <a:t>&lt;</a:t>
            </a:r>
            <a:r>
              <a:rPr lang="en-US" b="1" noProof="1">
                <a:solidFill>
                  <a:schemeClr val="tx2">
                    <a:lumMod val="75000"/>
                  </a:schemeClr>
                </a:solidFill>
                <a:latin typeface="Consolas" pitchFamily="49" charset="0"/>
              </a:rPr>
              <a:t>table</a:t>
            </a:r>
            <a:r>
              <a:rPr lang="en-US" b="1" dirty="0">
                <a:solidFill>
                  <a:schemeClr val="tx2">
                    <a:lumMod val="75000"/>
                  </a:schemeClr>
                </a:solidFill>
                <a:latin typeface="Consolas" pitchFamily="49" charset="0"/>
              </a:rPr>
              <a:t>&gt;</a:t>
            </a:r>
            <a:endParaRPr lang="bg-BG" b="1" dirty="0">
              <a:solidFill>
                <a:schemeClr val="tx2">
                  <a:lumMod val="75000"/>
                </a:schemeClr>
              </a:solidFill>
              <a:latin typeface="Consolas" pitchFamily="49" charset="0"/>
            </a:endParaRPr>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6" name="Rectangle 4"/>
          <p:cNvSpPr>
            <a:spLocks noChangeArrowheads="1"/>
          </p:cNvSpPr>
          <p:nvPr/>
        </p:nvSpPr>
        <p:spPr bwMode="auto">
          <a:xfrm>
            <a:off x="1217616" y="2568714"/>
            <a:ext cx="9753596"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DELETE FROM Employees WHERE EmployeeID = 1</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DELETE FROM Employees WHERE LastName LIKE 'S%'</a:t>
            </a:r>
          </a:p>
        </p:txBody>
      </p:sp>
      <p:sp>
        <p:nvSpPr>
          <p:cNvPr id="566277" name="Rectangle 5"/>
          <p:cNvSpPr>
            <a:spLocks noChangeArrowheads="1"/>
          </p:cNvSpPr>
          <p:nvPr/>
        </p:nvSpPr>
        <p:spPr bwMode="auto">
          <a:xfrm>
            <a:off x="1217616" y="5755957"/>
            <a:ext cx="9753596"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TRUNCATE TABLE Users</a:t>
            </a:r>
          </a:p>
        </p:txBody>
      </p:sp>
      <p:pic>
        <p:nvPicPr>
          <p:cNvPr id="7" name="Picture 2" descr="https://svn.origo.ethz.ch/siturnat/WebApplicationSiturnat/web/images/iconos/delete.png"/>
          <p:cNvPicPr>
            <a:picLocks noChangeAspect="1" noChangeArrowheads="1"/>
          </p:cNvPicPr>
          <p:nvPr/>
        </p:nvPicPr>
        <p:blipFill>
          <a:blip r:embed="rId2" cstate="screen">
            <a:lum bright="20000" contrast="20000"/>
          </a:blip>
          <a:srcRect/>
          <a:stretch>
            <a:fillRect/>
          </a:stretch>
        </p:blipFill>
        <p:spPr bwMode="auto">
          <a:xfrm>
            <a:off x="9952476" y="5121276"/>
            <a:ext cx="1600200" cy="1600200"/>
          </a:xfrm>
          <a:prstGeom prst="rect">
            <a:avLst/>
          </a:prstGeom>
          <a:noFill/>
        </p:spPr>
      </p:pic>
      <p:sp>
        <p:nvSpPr>
          <p:cNvPr id="2" name="Slide Number Placeholder 1"/>
          <p:cNvSpPr>
            <a:spLocks noGrp="1"/>
          </p:cNvSpPr>
          <p:nvPr>
            <p:ph type="sldNum" sz="quarter" idx="4"/>
          </p:nvPr>
        </p:nvSpPr>
        <p:spPr/>
        <p:txBody>
          <a:bodyPr/>
          <a:lstStyle/>
          <a:p>
            <a:fld id="{C014DD1E-5D91-48A3-AD6D-45FBA980D106}" type="slidenum">
              <a:rPr lang="en-US" smtClean="0"/>
              <a:pPr/>
              <a:t>55</a:t>
            </a:fld>
            <a:endParaRPr lang="en-US" dirty="0"/>
          </a:p>
        </p:txBody>
      </p:sp>
      <p:pic>
        <p:nvPicPr>
          <p:cNvPr id="3074" name="Picture 2" descr="http://files.softicons.com/download/system-icons/ikons-icons-by-studiotwentyeight/png/256/Dele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1114" y="2057401"/>
            <a:ext cx="1828798"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50317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300" name="Rectangle 4"/>
          <p:cNvSpPr>
            <a:spLocks noGrp="1" noChangeArrowheads="1"/>
          </p:cNvSpPr>
          <p:nvPr>
            <p:ph idx="1"/>
          </p:nvPr>
        </p:nvSpPr>
        <p:spPr>
          <a:noFill/>
          <a:ln/>
        </p:spPr>
        <p:txBody>
          <a:bodyPr/>
          <a:lstStyle/>
          <a:p>
            <a:pPr marL="357188" indent="-357188"/>
            <a:r>
              <a:rPr lang="en-US" dirty="0"/>
              <a:t>We can delete records from tables based on condition from joined tables</a:t>
            </a:r>
          </a:p>
        </p:txBody>
      </p:sp>
      <p:sp>
        <p:nvSpPr>
          <p:cNvPr id="567298" name="Rectangle 2"/>
          <p:cNvSpPr>
            <a:spLocks noGrp="1" noChangeArrowheads="1"/>
          </p:cNvSpPr>
          <p:nvPr>
            <p:ph type="title"/>
          </p:nvPr>
        </p:nvSpPr>
        <p:spPr/>
        <p:txBody>
          <a:bodyPr/>
          <a:lstStyle/>
          <a:p>
            <a:r>
              <a:rPr lang="en-US" dirty="0"/>
              <a:t>Deleting from Joined Tables</a:t>
            </a:r>
            <a:endParaRPr lang="bg-BG" dirty="0"/>
          </a:p>
        </p:txBody>
      </p:sp>
      <p:sp>
        <p:nvSpPr>
          <p:cNvPr id="567299" name="Rectangle 3"/>
          <p:cNvSpPr>
            <a:spLocks noChangeArrowheads="1"/>
          </p:cNvSpPr>
          <p:nvPr/>
        </p:nvSpPr>
        <p:spPr bwMode="auto">
          <a:xfrm>
            <a:off x="1293815" y="2486464"/>
            <a:ext cx="9601198" cy="20928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DELETE FROM Employees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JOIN Departments 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d.Name = 'Sales'</a:t>
            </a:r>
          </a:p>
        </p:txBody>
      </p:sp>
      <p:grpSp>
        <p:nvGrpSpPr>
          <p:cNvPr id="11" name="Group 10"/>
          <p:cNvGrpSpPr/>
          <p:nvPr/>
        </p:nvGrpSpPr>
        <p:grpSpPr>
          <a:xfrm>
            <a:off x="3619904" y="4848664"/>
            <a:ext cx="4912908" cy="1600200"/>
            <a:chOff x="1868892" y="4800600"/>
            <a:chExt cx="4912908" cy="1600200"/>
          </a:xfrm>
        </p:grpSpPr>
        <p:pic>
          <p:nvPicPr>
            <p:cNvPr id="6" name="Picture 3" descr="C:\Trash\table-red.png"/>
            <p:cNvPicPr>
              <a:picLocks noChangeAspect="1" noChangeArrowheads="1"/>
            </p:cNvPicPr>
            <p:nvPr/>
          </p:nvPicPr>
          <p:blipFill>
            <a:blip r:embed="rId2" cstate="screen"/>
            <a:srcRect/>
            <a:stretch>
              <a:fillRect/>
            </a:stretch>
          </p:blipFill>
          <p:spPr bwMode="auto">
            <a:xfrm rot="382574">
              <a:off x="1868892" y="4871138"/>
              <a:ext cx="2720432" cy="1433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2" cstate="screen"/>
            <a:srcRect/>
            <a:stretch>
              <a:fillRect/>
            </a:stretch>
          </p:blipFill>
          <p:spPr bwMode="auto">
            <a:xfrm rot="382574">
              <a:off x="2731077" y="4871696"/>
              <a:ext cx="2720432" cy="1433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2" cstate="screen"/>
            <a:srcRect/>
            <a:stretch>
              <a:fillRect/>
            </a:stretch>
          </p:blipFill>
          <p:spPr bwMode="auto">
            <a:xfrm rot="382574">
              <a:off x="3607519" y="4871696"/>
              <a:ext cx="2720432" cy="1433488"/>
            </a:xfrm>
            <a:prstGeom prst="rect">
              <a:avLst/>
            </a:prstGeom>
            <a:noFill/>
            <a:scene3d>
              <a:camera prst="perspectiveContrastingRightFacing"/>
              <a:lightRig rig="threePt" dir="t"/>
            </a:scene3d>
          </p:spPr>
        </p:pic>
        <p:pic>
          <p:nvPicPr>
            <p:cNvPr id="14338" name="Picture 2" descr="https://svn.origo.ethz.ch/siturnat/WebApplicationSiturnat/web/images/iconos/delete.png"/>
            <p:cNvPicPr>
              <a:picLocks noChangeAspect="1" noChangeArrowheads="1"/>
            </p:cNvPicPr>
            <p:nvPr/>
          </p:nvPicPr>
          <p:blipFill>
            <a:blip r:embed="rId3" cstate="screen">
              <a:lum bright="20000" contrast="20000"/>
            </a:blip>
            <a:srcRect/>
            <a:stretch>
              <a:fillRect/>
            </a:stretch>
          </p:blipFill>
          <p:spPr bwMode="auto">
            <a:xfrm>
              <a:off x="5181600" y="4800600"/>
              <a:ext cx="1600200" cy="1600200"/>
            </a:xfrm>
            <a:prstGeom prst="rect">
              <a:avLst/>
            </a:prstGeom>
            <a:noFill/>
          </p:spPr>
        </p:pic>
      </p:grpSp>
      <p:sp>
        <p:nvSpPr>
          <p:cNvPr id="2" name="Slide Number Placeholder 1"/>
          <p:cNvSpPr>
            <a:spLocks noGrp="1"/>
          </p:cNvSpPr>
          <p:nvPr>
            <p:ph type="sldNum" sz="quarter" idx="4"/>
          </p:nvPr>
        </p:nvSpPr>
        <p:spPr/>
        <p:txBody>
          <a:bodyPr/>
          <a:lstStyle/>
          <a:p>
            <a:fld id="{C014DD1E-5D91-48A3-AD6D-45FBA980D106}" type="slidenum">
              <a:rPr lang="en-US" smtClean="0"/>
              <a:pPr/>
              <a:t>56</a:t>
            </a:fld>
            <a:endParaRPr lang="en-US" dirty="0"/>
          </a:p>
        </p:txBody>
      </p:sp>
    </p:spTree>
    <p:extLst>
      <p:ext uri="{BB962C8B-B14F-4D97-AF65-F5344CB8AC3E}">
        <p14:creationId xmlns:p14="http://schemas.microsoft.com/office/powerpoint/2010/main" val="135467307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6212" y="4396200"/>
            <a:ext cx="8938472" cy="820600"/>
          </a:xfrm>
        </p:spPr>
        <p:txBody>
          <a:bodyPr/>
          <a:lstStyle/>
          <a:p>
            <a:r>
              <a:rPr lang="en-US" dirty="0" smtClean="0">
                <a:effectLst>
                  <a:outerShdw blurRad="38100" dist="38100" dir="2700000" algn="tl">
                    <a:srgbClr val="000000">
                      <a:alpha val="43137"/>
                    </a:srgbClr>
                  </a:outerShdw>
                  <a:reflection blurRad="12000" stA="20000" endPos="50000" dist="12700" dir="5400000" sy="-100000" algn="bl" rotWithShape="0"/>
                </a:effectLst>
              </a:rPr>
              <a:t>SQL Syntax in MySQL</a:t>
            </a:r>
            <a:endParaRPr lang="en-US" dirty="0">
              <a:effectLst>
                <a:outerShdw blurRad="38100" dist="38100" dir="2700000" algn="tl">
                  <a:srgbClr val="000000">
                    <a:alpha val="43137"/>
                  </a:srgbClr>
                </a:outerShdw>
                <a:reflection blurRad="12000" stA="20000" endPos="50000" dist="12700" dir="5400000" sy="-100000" algn="bl" rotWithShape="0"/>
              </a:effectLst>
            </a:endParaRPr>
          </a:p>
        </p:txBody>
      </p:sp>
      <p:sp>
        <p:nvSpPr>
          <p:cNvPr id="6" name="Subtitle 5"/>
          <p:cNvSpPr>
            <a:spLocks noGrp="1"/>
          </p:cNvSpPr>
          <p:nvPr>
            <p:ph type="body" idx="1"/>
          </p:nvPr>
        </p:nvSpPr>
        <p:spPr>
          <a:xfrm>
            <a:off x="783484" y="5254440"/>
            <a:ext cx="10263928" cy="692873"/>
          </a:xfrm>
        </p:spPr>
        <p:txBody>
          <a:bodyPr/>
          <a:lstStyle/>
          <a:p>
            <a:r>
              <a:rPr lang="en-US" dirty="0"/>
              <a:t>MySQL Extensions to </a:t>
            </a:r>
            <a:r>
              <a:rPr lang="en-US" dirty="0" smtClean="0"/>
              <a:t>the Standard SQL</a:t>
            </a:r>
            <a:endParaRPr lang="en-US" dirty="0"/>
          </a:p>
        </p:txBody>
      </p:sp>
      <p:pic>
        <p:nvPicPr>
          <p:cNvPr id="7" name="Picture 4" descr="http://www.w3resource.com/mysql/mysql-logo.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3842" r="-3634"/>
          <a:stretch/>
        </p:blipFill>
        <p:spPr bwMode="auto">
          <a:xfrm>
            <a:off x="3503612" y="1447800"/>
            <a:ext cx="4876800" cy="2547416"/>
          </a:xfrm>
          <a:prstGeom prst="roundRect">
            <a:avLst>
              <a:gd name="adj" fmla="val 3787"/>
            </a:avLst>
          </a:prstGeom>
          <a:solidFill>
            <a:srgbClr val="FFFFFF"/>
          </a:solidFill>
          <a:extLst/>
        </p:spPr>
      </p:pic>
      <p:sp>
        <p:nvSpPr>
          <p:cNvPr id="2" name="Rectangle 1"/>
          <p:cNvSpPr/>
          <p:nvPr/>
        </p:nvSpPr>
        <p:spPr>
          <a:xfrm>
            <a:off x="1674812" y="5979637"/>
            <a:ext cx="8534400" cy="400110"/>
          </a:xfrm>
          <a:prstGeom prst="rect">
            <a:avLst/>
          </a:prstGeom>
        </p:spPr>
        <p:txBody>
          <a:bodyPr wrap="square">
            <a:spAutoFit/>
          </a:bodyPr>
          <a:lstStyle/>
          <a:p>
            <a:pPr algn="ctr"/>
            <a:r>
              <a:rPr lang="en-US" sz="2000" b="1" dirty="0">
                <a:effectLst>
                  <a:outerShdw blurRad="38100" dist="38100" dir="2700000" algn="tl">
                    <a:srgbClr val="000000">
                      <a:alpha val="43137"/>
                    </a:srgbClr>
                  </a:outerShdw>
                </a:effectLst>
                <a:hlinkClick r:id="rId3"/>
              </a:rPr>
              <a:t>http://dev.mysql.com/doc/refman/5.7/en/extensions-to-ansi.html</a:t>
            </a:r>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17699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in MySQL</a:t>
            </a:r>
          </a:p>
        </p:txBody>
      </p:sp>
      <p:sp>
        <p:nvSpPr>
          <p:cNvPr id="3" name="Content Placeholder 2"/>
          <p:cNvSpPr>
            <a:spLocks noGrp="1"/>
          </p:cNvSpPr>
          <p:nvPr>
            <p:ph idx="1"/>
          </p:nvPr>
        </p:nvSpPr>
        <p:spPr/>
        <p:txBody>
          <a:bodyPr/>
          <a:lstStyle/>
          <a:p>
            <a:pPr>
              <a:lnSpc>
                <a:spcPct val="100000"/>
              </a:lnSpc>
            </a:pPr>
            <a:r>
              <a:rPr lang="en-US" sz="3000" dirty="0"/>
              <a:t>Specific </a:t>
            </a:r>
            <a:r>
              <a:rPr lang="en-US" sz="3000" dirty="0" smtClean="0"/>
              <a:t>MySQL </a:t>
            </a:r>
            <a:r>
              <a:rPr lang="en-US" sz="3000" dirty="0"/>
              <a:t>syntax for </a:t>
            </a:r>
            <a:r>
              <a:rPr lang="en-US" sz="3000" dirty="0">
                <a:solidFill>
                  <a:schemeClr val="accent5">
                    <a:lumMod val="20000"/>
                    <a:lumOff val="80000"/>
                  </a:schemeClr>
                </a:solidFill>
              </a:rPr>
              <a:t>paging</a:t>
            </a:r>
            <a:r>
              <a:rPr lang="en-US" sz="3000" dirty="0"/>
              <a:t>:</a:t>
            </a:r>
          </a:p>
          <a:p>
            <a:pPr>
              <a:lnSpc>
                <a:spcPct val="100000"/>
              </a:lnSpc>
            </a:pPr>
            <a:endParaRPr lang="en-US" sz="3000" dirty="0"/>
          </a:p>
          <a:p>
            <a:pPr>
              <a:lnSpc>
                <a:spcPct val="100000"/>
              </a:lnSpc>
            </a:pPr>
            <a:r>
              <a:rPr lang="en-US" sz="3000" dirty="0"/>
              <a:t>Commands for retrieving database metadata:</a:t>
            </a:r>
          </a:p>
          <a:p>
            <a:pPr>
              <a:lnSpc>
                <a:spcPct val="100000"/>
              </a:lnSpc>
            </a:pPr>
            <a:endParaRPr lang="en-US" sz="3000" dirty="0"/>
          </a:p>
          <a:p>
            <a:pPr>
              <a:lnSpc>
                <a:spcPct val="100000"/>
              </a:lnSpc>
            </a:pPr>
            <a:endParaRPr lang="en-US" sz="3000" dirty="0"/>
          </a:p>
          <a:p>
            <a:pPr>
              <a:lnSpc>
                <a:spcPct val="100000"/>
              </a:lnSpc>
            </a:pPr>
            <a:endParaRPr lang="en-US" sz="3000" dirty="0"/>
          </a:p>
          <a:p>
            <a:pPr>
              <a:lnSpc>
                <a:spcPct val="100000"/>
              </a:lnSpc>
            </a:pPr>
            <a:r>
              <a:rPr lang="en-US" sz="3000" dirty="0"/>
              <a:t>Database table maintenance commands:</a:t>
            </a:r>
          </a:p>
          <a:p>
            <a:pPr>
              <a:lnSpc>
                <a:spcPct val="100000"/>
              </a:lnSpc>
            </a:pPr>
            <a:endParaRPr lang="en-US" sz="3000" dirty="0"/>
          </a:p>
        </p:txBody>
      </p:sp>
      <p:sp>
        <p:nvSpPr>
          <p:cNvPr id="9" name="Rectangle 3"/>
          <p:cNvSpPr>
            <a:spLocks noChangeArrowheads="1"/>
          </p:cNvSpPr>
          <p:nvPr/>
        </p:nvSpPr>
        <p:spPr bwMode="auto">
          <a:xfrm>
            <a:off x="1065213" y="1828800"/>
            <a:ext cx="100584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 FROM </a:t>
            </a:r>
            <a:r>
              <a:rPr lang="en-US" sz="2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city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LIMIT 100, 10</a:t>
            </a:r>
          </a:p>
        </p:txBody>
      </p:sp>
      <p:sp>
        <p:nvSpPr>
          <p:cNvPr id="10" name="Rectangle 3"/>
          <p:cNvSpPr>
            <a:spLocks noChangeArrowheads="1"/>
          </p:cNvSpPr>
          <p:nvPr/>
        </p:nvSpPr>
        <p:spPr bwMode="auto">
          <a:xfrm>
            <a:off x="1065212" y="2971800"/>
            <a:ext cx="100584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SHOW DATABASES</a:t>
            </a:r>
          </a:p>
        </p:txBody>
      </p:sp>
      <p:sp>
        <p:nvSpPr>
          <p:cNvPr id="11" name="Rectangle 3"/>
          <p:cNvSpPr>
            <a:spLocks noChangeArrowheads="1"/>
          </p:cNvSpPr>
          <p:nvPr/>
        </p:nvSpPr>
        <p:spPr bwMode="auto">
          <a:xfrm>
            <a:off x="1065212" y="3604974"/>
            <a:ext cx="100584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USE &lt;database&gt;</a:t>
            </a:r>
          </a:p>
        </p:txBody>
      </p:sp>
      <p:sp>
        <p:nvSpPr>
          <p:cNvPr id="12" name="Rectangle 3"/>
          <p:cNvSpPr>
            <a:spLocks noChangeArrowheads="1"/>
          </p:cNvSpPr>
          <p:nvPr/>
        </p:nvSpPr>
        <p:spPr bwMode="auto">
          <a:xfrm>
            <a:off x="1065212" y="4214574"/>
            <a:ext cx="100584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SHOW TABLES</a:t>
            </a:r>
          </a:p>
        </p:txBody>
      </p:sp>
      <p:sp>
        <p:nvSpPr>
          <p:cNvPr id="13" name="Rectangle 3"/>
          <p:cNvSpPr>
            <a:spLocks noChangeArrowheads="1"/>
          </p:cNvSpPr>
          <p:nvPr/>
        </p:nvSpPr>
        <p:spPr bwMode="auto">
          <a:xfrm>
            <a:off x="1065212" y="5436513"/>
            <a:ext cx="100584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CHECK TABLE &lt;table&gt; / REPAIR TABLE &lt;table&gt;</a:t>
            </a:r>
          </a:p>
        </p:txBody>
      </p:sp>
      <p:sp>
        <p:nvSpPr>
          <p:cNvPr id="14" name="Rectangle 3"/>
          <p:cNvSpPr>
            <a:spLocks noChangeArrowheads="1"/>
          </p:cNvSpPr>
          <p:nvPr/>
        </p:nvSpPr>
        <p:spPr bwMode="auto">
          <a:xfrm>
            <a:off x="1065212" y="6046113"/>
            <a:ext cx="100584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OPTIMIZE TABLE &lt;table&gt;</a:t>
            </a:r>
          </a:p>
        </p:txBody>
      </p:sp>
      <p:sp>
        <p:nvSpPr>
          <p:cNvPr id="5" name="Slide Number Placeholder 4"/>
          <p:cNvSpPr>
            <a:spLocks noGrp="1"/>
          </p:cNvSpPr>
          <p:nvPr>
            <p:ph type="sldNum" sz="quarter" idx="4"/>
          </p:nvPr>
        </p:nvSpPr>
        <p:spPr/>
        <p:txBody>
          <a:bodyPr/>
          <a:lstStyle/>
          <a:p>
            <a:fld id="{C014DD1E-5D91-48A3-AD6D-45FBA980D106}" type="slidenum">
              <a:rPr lang="en-US" smtClean="0"/>
              <a:pPr/>
              <a:t>58</a:t>
            </a:fld>
            <a:endParaRPr lang="en-US" dirty="0"/>
          </a:p>
        </p:txBody>
      </p:sp>
    </p:spTree>
    <p:extLst>
      <p:ext uri="{BB962C8B-B14F-4D97-AF65-F5344CB8AC3E}">
        <p14:creationId xmlns:p14="http://schemas.microsoft.com/office/powerpoint/2010/main" val="320206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in </a:t>
            </a:r>
            <a:r>
              <a:rPr lang="en-US" dirty="0" smtClean="0"/>
              <a:t>MySQL (2)</a:t>
            </a:r>
            <a:endParaRPr lang="en-US" dirty="0"/>
          </a:p>
        </p:txBody>
      </p:sp>
      <p:sp>
        <p:nvSpPr>
          <p:cNvPr id="3" name="Content Placeholder 2"/>
          <p:cNvSpPr>
            <a:spLocks noGrp="1"/>
          </p:cNvSpPr>
          <p:nvPr>
            <p:ph idx="1"/>
          </p:nvPr>
        </p:nvSpPr>
        <p:spPr>
          <a:xfrm>
            <a:off x="190413" y="1066800"/>
            <a:ext cx="11804822" cy="5570355"/>
          </a:xfrm>
        </p:spPr>
        <p:txBody>
          <a:bodyPr/>
          <a:lstStyle/>
          <a:p>
            <a:pPr>
              <a:lnSpc>
                <a:spcPct val="100000"/>
              </a:lnSpc>
            </a:pPr>
            <a:r>
              <a:rPr lang="en-US" sz="3000" dirty="0"/>
              <a:t>Show table schema</a:t>
            </a:r>
          </a:p>
          <a:p>
            <a:pPr>
              <a:lnSpc>
                <a:spcPct val="100000"/>
              </a:lnSpc>
            </a:pPr>
            <a:endParaRPr lang="en-US" sz="3000" dirty="0"/>
          </a:p>
          <a:p>
            <a:pPr>
              <a:lnSpc>
                <a:spcPct val="100000"/>
              </a:lnSpc>
            </a:pPr>
            <a:r>
              <a:rPr lang="en-US" sz="3000" dirty="0"/>
              <a:t>Replace data (delete + insert)</a:t>
            </a:r>
          </a:p>
          <a:p>
            <a:pPr>
              <a:lnSpc>
                <a:spcPct val="100000"/>
              </a:lnSpc>
            </a:pPr>
            <a:endParaRPr lang="en-US" sz="3000" dirty="0"/>
          </a:p>
          <a:p>
            <a:pPr>
              <a:lnSpc>
                <a:spcPct val="100000"/>
              </a:lnSpc>
              <a:spcBef>
                <a:spcPts val="3600"/>
              </a:spcBef>
            </a:pPr>
            <a:r>
              <a:rPr lang="en-US" sz="3000" dirty="0"/>
              <a:t>Regular expression matching</a:t>
            </a:r>
          </a:p>
          <a:p>
            <a:pPr>
              <a:lnSpc>
                <a:spcPct val="100000"/>
              </a:lnSpc>
            </a:pPr>
            <a:endParaRPr lang="en-US" sz="3000" dirty="0"/>
          </a:p>
          <a:p>
            <a:pPr>
              <a:lnSpc>
                <a:spcPct val="100000"/>
              </a:lnSpc>
            </a:pPr>
            <a:r>
              <a:rPr lang="en-US" sz="3000" dirty="0"/>
              <a:t>Enumerations as column types</a:t>
            </a:r>
          </a:p>
          <a:p>
            <a:pPr>
              <a:lnSpc>
                <a:spcPct val="100000"/>
              </a:lnSpc>
            </a:pPr>
            <a:endParaRPr lang="en-US" sz="3000" dirty="0"/>
          </a:p>
        </p:txBody>
      </p:sp>
      <p:sp>
        <p:nvSpPr>
          <p:cNvPr id="9" name="Rectangle 3"/>
          <p:cNvSpPr>
            <a:spLocks noChangeArrowheads="1"/>
          </p:cNvSpPr>
          <p:nvPr/>
        </p:nvSpPr>
        <p:spPr bwMode="auto">
          <a:xfrm>
            <a:off x="1141413" y="1737038"/>
            <a:ext cx="99060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DESCRIBE &lt;table_name&gt;</a:t>
            </a:r>
          </a:p>
        </p:txBody>
      </p:sp>
      <p:sp>
        <p:nvSpPr>
          <p:cNvPr id="10" name="Rectangle 3"/>
          <p:cNvSpPr>
            <a:spLocks noChangeArrowheads="1"/>
          </p:cNvSpPr>
          <p:nvPr/>
        </p:nvSpPr>
        <p:spPr bwMode="auto">
          <a:xfrm>
            <a:off x="1141412" y="2978503"/>
            <a:ext cx="99060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REPLACE INTO </a:t>
            </a:r>
            <a:r>
              <a:rPr lang="en-US" sz="2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city(ID</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Name, CountryCode, District, Population)</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VALUES(100000, 'Kaspichan', </a:t>
            </a:r>
            <a:r>
              <a:rPr lang="en-US" sz="2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'BGR', </a:t>
            </a: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'Shoumen', 3300);</a:t>
            </a:r>
          </a:p>
        </p:txBody>
      </p:sp>
      <p:sp>
        <p:nvSpPr>
          <p:cNvPr id="13" name="Rectangle 3"/>
          <p:cNvSpPr>
            <a:spLocks noChangeArrowheads="1"/>
          </p:cNvSpPr>
          <p:nvPr/>
        </p:nvSpPr>
        <p:spPr bwMode="auto">
          <a:xfrm>
            <a:off x="1141412" y="4556438"/>
            <a:ext cx="99060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'0888123456' REGEXP '[0-9]+'</a:t>
            </a:r>
          </a:p>
        </p:txBody>
      </p:sp>
      <p:sp>
        <p:nvSpPr>
          <p:cNvPr id="14" name="Rectangle 3"/>
          <p:cNvSpPr>
            <a:spLocks noChangeArrowheads="1"/>
          </p:cNvSpPr>
          <p:nvPr/>
        </p:nvSpPr>
        <p:spPr bwMode="auto">
          <a:xfrm>
            <a:off x="1141412" y="5775638"/>
            <a:ext cx="99060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CREATE TABLE Shirts (Name VARCHAR(20),</a:t>
            </a:r>
          </a:p>
          <a:p>
            <a:pPr eaLnBrk="0" hangingPunct="0">
              <a:buClr>
                <a:schemeClr val="accent5">
                  <a:lumMod val="40000"/>
                  <a:lumOff val="60000"/>
                </a:schemeClr>
              </a:buClr>
              <a:buSzPct val="70000"/>
            </a:pPr>
            <a:r>
              <a:rPr lang="en-US" sz="2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Size ENUM('XS', 'S', 'M', 'L', 'XL'))</a:t>
            </a:r>
          </a:p>
        </p:txBody>
      </p:sp>
      <p:sp>
        <p:nvSpPr>
          <p:cNvPr id="5" name="Slide Number Placeholder 4"/>
          <p:cNvSpPr>
            <a:spLocks noGrp="1"/>
          </p:cNvSpPr>
          <p:nvPr>
            <p:ph type="sldNum" sz="quarter" idx="4"/>
          </p:nvPr>
        </p:nvSpPr>
        <p:spPr/>
        <p:txBody>
          <a:bodyPr/>
          <a:lstStyle/>
          <a:p>
            <a:fld id="{C014DD1E-5D91-48A3-AD6D-45FBA980D106}" type="slidenum">
              <a:rPr lang="en-US" smtClean="0"/>
              <a:pPr/>
              <a:t>59</a:t>
            </a:fld>
            <a:endParaRPr lang="en-US" dirty="0"/>
          </a:p>
        </p:txBody>
      </p:sp>
    </p:spTree>
    <p:extLst>
      <p:ext uri="{BB962C8B-B14F-4D97-AF65-F5344CB8AC3E}">
        <p14:creationId xmlns:p14="http://schemas.microsoft.com/office/powerpoint/2010/main" val="2230686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Communicating with </a:t>
            </a:r>
            <a:r>
              <a:rPr lang="en-US" dirty="0" smtClean="0"/>
              <a:t>the </a:t>
            </a:r>
            <a:r>
              <a:rPr lang="en-US" dirty="0"/>
              <a:t>DB</a:t>
            </a:r>
          </a:p>
        </p:txBody>
      </p:sp>
      <p:sp>
        <p:nvSpPr>
          <p:cNvPr id="479235" name="Arc 3"/>
          <p:cNvSpPr>
            <a:spLocks/>
          </p:cNvSpPr>
          <p:nvPr/>
        </p:nvSpPr>
        <p:spPr bwMode="auto">
          <a:xfrm>
            <a:off x="5143501" y="2441443"/>
            <a:ext cx="3182937" cy="447675"/>
          </a:xfrm>
          <a:custGeom>
            <a:avLst/>
            <a:gdLst>
              <a:gd name="G0" fmla="+- 0 0 0"/>
              <a:gd name="G1" fmla="+- 21597 0 0"/>
              <a:gd name="G2" fmla="+- 21600 0 0"/>
              <a:gd name="T0" fmla="*/ 375 w 19771"/>
              <a:gd name="T1" fmla="*/ 0 h 21597"/>
              <a:gd name="T2" fmla="*/ 19771 w 19771"/>
              <a:gd name="T3" fmla="*/ 12899 h 21597"/>
              <a:gd name="T4" fmla="*/ 0 w 19771"/>
              <a:gd name="T5" fmla="*/ 21597 h 21597"/>
            </a:gdLst>
            <a:ahLst/>
            <a:cxnLst>
              <a:cxn ang="0">
                <a:pos x="T0" y="T1"/>
              </a:cxn>
              <a:cxn ang="0">
                <a:pos x="T2" y="T3"/>
              </a:cxn>
              <a:cxn ang="0">
                <a:pos x="T4" y="T5"/>
              </a:cxn>
            </a:cxnLst>
            <a:rect l="0" t="0" r="r" b="b"/>
            <a:pathLst>
              <a:path w="19771" h="21597" fill="none" extrusionOk="0">
                <a:moveTo>
                  <a:pt x="374" y="0"/>
                </a:moveTo>
                <a:cubicBezTo>
                  <a:pt x="8803" y="146"/>
                  <a:pt x="16376" y="5182"/>
                  <a:pt x="19771" y="12898"/>
                </a:cubicBezTo>
              </a:path>
              <a:path w="19771" h="21597" stroke="0" extrusionOk="0">
                <a:moveTo>
                  <a:pt x="374" y="0"/>
                </a:moveTo>
                <a:cubicBezTo>
                  <a:pt x="8803" y="146"/>
                  <a:pt x="16376" y="5182"/>
                  <a:pt x="19771" y="12898"/>
                </a:cubicBezTo>
                <a:lnTo>
                  <a:pt x="0" y="21597"/>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6" name="Arc 4"/>
          <p:cNvSpPr>
            <a:spLocks/>
          </p:cNvSpPr>
          <p:nvPr/>
        </p:nvSpPr>
        <p:spPr bwMode="auto">
          <a:xfrm rot="10800000">
            <a:off x="5862638" y="4032117"/>
            <a:ext cx="3001963" cy="585788"/>
          </a:xfrm>
          <a:custGeom>
            <a:avLst/>
            <a:gdLst>
              <a:gd name="G0" fmla="+- 21558 0 0"/>
              <a:gd name="G1" fmla="+- 21594 0 0"/>
              <a:gd name="G2" fmla="+- 21600 0 0"/>
              <a:gd name="T0" fmla="*/ 0 w 21558"/>
              <a:gd name="T1" fmla="*/ 20244 h 21594"/>
              <a:gd name="T2" fmla="*/ 21062 w 21558"/>
              <a:gd name="T3" fmla="*/ 0 h 21594"/>
              <a:gd name="T4" fmla="*/ 21558 w 21558"/>
              <a:gd name="T5" fmla="*/ 21594 h 21594"/>
            </a:gdLst>
            <a:ahLst/>
            <a:cxnLst>
              <a:cxn ang="0">
                <a:pos x="T0" y="T1"/>
              </a:cxn>
              <a:cxn ang="0">
                <a:pos x="T2" y="T3"/>
              </a:cxn>
              <a:cxn ang="0">
                <a:pos x="T4" y="T5"/>
              </a:cxn>
            </a:cxnLst>
            <a:rect l="0" t="0" r="r" b="b"/>
            <a:pathLst>
              <a:path w="21558" h="21594" fill="none" extrusionOk="0">
                <a:moveTo>
                  <a:pt x="0" y="20244"/>
                </a:moveTo>
                <a:cubicBezTo>
                  <a:pt x="701" y="9051"/>
                  <a:pt x="9850" y="257"/>
                  <a:pt x="21061" y="-1"/>
                </a:cubicBezTo>
              </a:path>
              <a:path w="21558" h="21594" stroke="0" extrusionOk="0">
                <a:moveTo>
                  <a:pt x="0" y="20244"/>
                </a:moveTo>
                <a:cubicBezTo>
                  <a:pt x="701" y="9051"/>
                  <a:pt x="9850" y="257"/>
                  <a:pt x="21061" y="-1"/>
                </a:cubicBezTo>
                <a:lnTo>
                  <a:pt x="21558" y="21594"/>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7" name="Text Box 5"/>
          <p:cNvSpPr txBox="1">
            <a:spLocks noChangeArrowheads="1"/>
          </p:cNvSpPr>
          <p:nvPr/>
        </p:nvSpPr>
        <p:spPr bwMode="auto">
          <a:xfrm rot="230443">
            <a:off x="5240837" y="1546093"/>
            <a:ext cx="2962671" cy="830997"/>
          </a:xfrm>
          <a:prstGeom prst="rect">
            <a:avLst/>
          </a:prstGeom>
          <a:noFill/>
          <a:ln w="9525">
            <a:noFill/>
            <a:miter lim="800000"/>
            <a:headEnd/>
            <a:tailEnd/>
          </a:ln>
          <a:effectLst/>
        </p:spPr>
        <p:txBody>
          <a:bodyPr wrap="none">
            <a:spAutoFit/>
          </a:bodyPr>
          <a:lstStyle/>
          <a:p>
            <a:pPr algn="ctr">
              <a:lnSpc>
                <a:spcPct val="100000"/>
              </a:lnSpc>
            </a:pPr>
            <a:r>
              <a:rPr lang="en-US" b="1" dirty="0">
                <a:solidFill>
                  <a:schemeClr val="tx1">
                    <a:lumMod val="40000"/>
                    <a:lumOff val="60000"/>
                  </a:schemeClr>
                </a:solidFill>
                <a:effectLst>
                  <a:outerShdw blurRad="38100" dist="38100" dir="2700000" algn="tl">
                    <a:srgbClr val="000000">
                      <a:alpha val="43137"/>
                    </a:srgbClr>
                  </a:outerShdw>
                </a:effectLst>
              </a:rPr>
              <a:t>SQL </a:t>
            </a:r>
            <a:r>
              <a:rPr lang="en-US" b="1" dirty="0" smtClean="0">
                <a:solidFill>
                  <a:schemeClr val="tx1">
                    <a:lumMod val="40000"/>
                    <a:lumOff val="60000"/>
                  </a:schemeClr>
                </a:solidFill>
                <a:effectLst>
                  <a:outerShdw blurRad="38100" dist="38100" dir="2700000" algn="tl">
                    <a:srgbClr val="000000">
                      <a:alpha val="43137"/>
                    </a:srgbClr>
                  </a:outerShdw>
                </a:effectLst>
              </a:rPr>
              <a:t>command is</a:t>
            </a:r>
            <a:endParaRPr lang="en-US" b="1" dirty="0">
              <a:solidFill>
                <a:schemeClr val="tx1">
                  <a:lumMod val="40000"/>
                  <a:lumOff val="60000"/>
                </a:schemeClr>
              </a:solidFill>
              <a:effectLst>
                <a:outerShdw blurRad="38100" dist="38100" dir="2700000" algn="tl">
                  <a:srgbClr val="000000">
                    <a:alpha val="43137"/>
                  </a:srgbClr>
                </a:outerShdw>
              </a:effectLst>
            </a:endParaRPr>
          </a:p>
          <a:p>
            <a:pPr algn="ctr">
              <a:lnSpc>
                <a:spcPct val="100000"/>
              </a:lnSpc>
            </a:pPr>
            <a:r>
              <a:rPr lang="en-US" b="1" dirty="0">
                <a:solidFill>
                  <a:schemeClr val="tx1">
                    <a:lumMod val="40000"/>
                    <a:lumOff val="60000"/>
                  </a:schemeClr>
                </a:solidFill>
                <a:effectLst>
                  <a:outerShdw blurRad="38100" dist="38100" dir="2700000" algn="tl">
                    <a:srgbClr val="000000">
                      <a:alpha val="43137"/>
                    </a:srgbClr>
                  </a:outerShdw>
                </a:effectLst>
              </a:rPr>
              <a:t>sent to the DB server</a:t>
            </a:r>
          </a:p>
        </p:txBody>
      </p:sp>
      <p:sp>
        <p:nvSpPr>
          <p:cNvPr id="479239" name="Text Box 7"/>
          <p:cNvSpPr txBox="1">
            <a:spLocks noChangeArrowheads="1"/>
          </p:cNvSpPr>
          <p:nvPr/>
        </p:nvSpPr>
        <p:spPr bwMode="auto">
          <a:xfrm>
            <a:off x="1751012" y="2001706"/>
            <a:ext cx="3276600"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Name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Departments</a:t>
            </a:r>
          </a:p>
        </p:txBody>
      </p:sp>
      <p:graphicFrame>
        <p:nvGraphicFramePr>
          <p:cNvPr id="479240" name="Group 8"/>
          <p:cNvGraphicFramePr>
            <a:graphicFrameLocks noGrp="1"/>
          </p:cNvGraphicFramePr>
          <p:nvPr>
            <p:extLst>
              <p:ext uri="{D42A27DB-BD31-4B8C-83A1-F6EECF244321}">
                <p14:modId xmlns:p14="http://schemas.microsoft.com/office/powerpoint/2010/main" val="2909789972"/>
              </p:ext>
            </p:extLst>
          </p:nvPr>
        </p:nvGraphicFramePr>
        <p:xfrm>
          <a:off x="3198812" y="3825742"/>
          <a:ext cx="2571750" cy="2223516"/>
        </p:xfrm>
        <a:graphic>
          <a:graphicData uri="http://schemas.openxmlformats.org/drawingml/2006/table">
            <a:tbl>
              <a:tblPr/>
              <a:tblGrid>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Name</a:t>
                      </a:r>
                      <a:endParaRPr kumimoji="1" lang="en-US" sz="26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Sales</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Marketing</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479258" name="Text Box 26"/>
          <p:cNvSpPr txBox="1">
            <a:spLocks noChangeArrowheads="1"/>
          </p:cNvSpPr>
          <p:nvPr/>
        </p:nvSpPr>
        <p:spPr bwMode="auto">
          <a:xfrm rot="21248457">
            <a:off x="6061760" y="4596954"/>
            <a:ext cx="3268844" cy="830997"/>
          </a:xfrm>
          <a:prstGeom prst="rect">
            <a:avLst/>
          </a:prstGeom>
          <a:noFill/>
          <a:ln w="9525">
            <a:noFill/>
            <a:miter lim="800000"/>
            <a:headEnd/>
            <a:tailEnd/>
          </a:ln>
          <a:effectLst/>
        </p:spPr>
        <p:txBody>
          <a:bodyPr wrap="none">
            <a:spAutoFit/>
          </a:bodyPr>
          <a:lstStyle/>
          <a:p>
            <a:pPr algn="ctr">
              <a:lnSpc>
                <a:spcPct val="100000"/>
              </a:lnSpc>
            </a:pPr>
            <a:r>
              <a:rPr lang="en-US" b="1" dirty="0">
                <a:solidFill>
                  <a:schemeClr val="tx1">
                    <a:lumMod val="40000"/>
                    <a:lumOff val="60000"/>
                  </a:schemeClr>
                </a:solidFill>
                <a:effectLst>
                  <a:outerShdw blurRad="38100" dist="38100" dir="2700000" algn="tl">
                    <a:srgbClr val="000000">
                      <a:alpha val="43137"/>
                    </a:srgbClr>
                  </a:outerShdw>
                </a:effectLst>
              </a:rPr>
              <a:t>The result is returned</a:t>
            </a:r>
          </a:p>
          <a:p>
            <a:pPr algn="ctr">
              <a:lnSpc>
                <a:spcPct val="100000"/>
              </a:lnSpc>
            </a:pPr>
            <a:r>
              <a:rPr lang="en-US" b="1" dirty="0">
                <a:solidFill>
                  <a:schemeClr val="tx1">
                    <a:lumMod val="40000"/>
                    <a:lumOff val="60000"/>
                  </a:schemeClr>
                </a:solidFill>
                <a:effectLst>
                  <a:outerShdw blurRad="38100" dist="38100" dir="2700000" algn="tl">
                    <a:srgbClr val="000000">
                      <a:alpha val="43137"/>
                    </a:srgbClr>
                  </a:outerShdw>
                </a:effectLst>
              </a:rPr>
              <a:t>(usually as a record set)</a:t>
            </a:r>
          </a:p>
        </p:txBody>
      </p:sp>
      <p:grpSp>
        <p:nvGrpSpPr>
          <p:cNvPr id="2" name="Group 27"/>
          <p:cNvGrpSpPr>
            <a:grpSpLocks/>
          </p:cNvGrpSpPr>
          <p:nvPr/>
        </p:nvGrpSpPr>
        <p:grpSpPr bwMode="auto">
          <a:xfrm>
            <a:off x="8326438" y="2331905"/>
            <a:ext cx="1662113" cy="1719262"/>
            <a:chOff x="4286" y="1747"/>
            <a:chExt cx="1047" cy="1083"/>
          </a:xfrm>
        </p:grpSpPr>
        <p:sp>
          <p:nvSpPr>
            <p:cNvPr id="479260" name="Rectangle 28"/>
            <p:cNvSpPr>
              <a:spLocks noChangeArrowheads="1"/>
            </p:cNvSpPr>
            <p:nvPr/>
          </p:nvSpPr>
          <p:spPr bwMode="ltGray">
            <a:xfrm>
              <a:off x="4286" y="1967"/>
              <a:ext cx="1047" cy="649"/>
            </a:xfrm>
            <a:prstGeom prst="rect">
              <a:avLst/>
            </a:prstGeom>
            <a:solidFill>
              <a:srgbClr val="CFCFCF"/>
            </a:solidFill>
            <a:ln w="9525">
              <a:solidFill>
                <a:schemeClr val="accent5">
                  <a:lumMod val="75000"/>
                </a:schemeClr>
              </a:solidFill>
              <a:miter lim="800000"/>
              <a:headEnd/>
              <a:tailEnd/>
            </a:ln>
            <a:effectLst/>
          </p:spPr>
          <p:txBody>
            <a:bodyPr wrap="none" anchor="ctr"/>
            <a:lstStyle/>
            <a:p>
              <a:endParaRPr lang="bg-BG" dirty="0"/>
            </a:p>
          </p:txBody>
        </p:sp>
        <p:sp>
          <p:nvSpPr>
            <p:cNvPr id="479261" name="Oval 29"/>
            <p:cNvSpPr>
              <a:spLocks noChangeArrowheads="1"/>
            </p:cNvSpPr>
            <p:nvPr/>
          </p:nvSpPr>
          <p:spPr bwMode="ltGray">
            <a:xfrm>
              <a:off x="4286" y="1747"/>
              <a:ext cx="1047" cy="416"/>
            </a:xfrm>
            <a:prstGeom prst="ellipse">
              <a:avLst/>
            </a:prstGeom>
            <a:solidFill>
              <a:srgbClr val="DDDDDD"/>
            </a:solidFill>
            <a:ln w="9525">
              <a:solidFill>
                <a:schemeClr val="accent5">
                  <a:lumMod val="75000"/>
                </a:schemeClr>
              </a:solidFill>
              <a:round/>
              <a:headEnd/>
              <a:tailEnd/>
            </a:ln>
            <a:effectLst/>
          </p:spPr>
          <p:txBody>
            <a:bodyPr wrap="none" anchor="ctr"/>
            <a:lstStyle/>
            <a:p>
              <a:endParaRPr lang="bg-BG" dirty="0"/>
            </a:p>
          </p:txBody>
        </p:sp>
        <p:sp>
          <p:nvSpPr>
            <p:cNvPr id="479262" name="Oval 30"/>
            <p:cNvSpPr>
              <a:spLocks noChangeArrowheads="1"/>
            </p:cNvSpPr>
            <p:nvPr/>
          </p:nvSpPr>
          <p:spPr bwMode="ltGray">
            <a:xfrm>
              <a:off x="4286" y="2414"/>
              <a:ext cx="1047" cy="416"/>
            </a:xfrm>
            <a:prstGeom prst="ellipse">
              <a:avLst/>
            </a:prstGeom>
            <a:solidFill>
              <a:srgbClr val="C0C0C0"/>
            </a:solidFill>
            <a:ln w="9525">
              <a:solidFill>
                <a:schemeClr val="bg2">
                  <a:lumMod val="40000"/>
                  <a:lumOff val="60000"/>
                </a:schemeClr>
              </a:solidFill>
              <a:round/>
              <a:headEnd/>
              <a:tailEnd/>
            </a:ln>
            <a:effectLst/>
          </p:spPr>
          <p:txBody>
            <a:bodyPr wrap="none" anchor="ctr"/>
            <a:lstStyle/>
            <a:p>
              <a:endParaRPr lang="bg-BG" dirty="0"/>
            </a:p>
          </p:txBody>
        </p:sp>
        <p:sp>
          <p:nvSpPr>
            <p:cNvPr id="479263" name="Rectangle 31"/>
            <p:cNvSpPr>
              <a:spLocks noChangeArrowheads="1"/>
            </p:cNvSpPr>
            <p:nvPr/>
          </p:nvSpPr>
          <p:spPr bwMode="auto">
            <a:xfrm>
              <a:off x="4318" y="1794"/>
              <a:ext cx="1008" cy="272"/>
            </a:xfrm>
            <a:prstGeom prst="rect">
              <a:avLst/>
            </a:prstGeom>
            <a:noFill/>
            <a:ln w="9525">
              <a:noFill/>
              <a:miter lim="800000"/>
              <a:headEnd/>
              <a:tailEnd/>
            </a:ln>
            <a:effectLst/>
          </p:spPr>
          <p:txBody>
            <a:bodyPr lIns="92075" tIns="46038" rIns="92075" bIns="46038">
              <a:spAutoFit/>
              <a:scene3d>
                <a:camera prst="orthographicFront"/>
                <a:lightRig rig="balanced" dir="t">
                  <a:rot lat="0" lon="0" rev="2100000"/>
                </a:lightRig>
              </a:scene3d>
              <a:sp3d extrusionH="57150" prstMaterial="metal">
                <a:bevelT w="38100" h="25400"/>
                <a:contourClr>
                  <a:schemeClr val="bg2"/>
                </a:contourClr>
              </a:sp3d>
            </a:bodyPr>
            <a:lstStyle/>
            <a:p>
              <a:pPr algn="ctr">
                <a:lnSpc>
                  <a:spcPct val="100000"/>
                </a:lnSpc>
              </a:pPr>
              <a:r>
                <a:rPr lang="en-US" sz="2200" b="1" dirty="0">
                  <a:ln w="50800"/>
                  <a:solidFill>
                    <a:schemeClr val="bg1">
                      <a:shade val="50000"/>
                    </a:schemeClr>
                  </a:solidFill>
                </a:rPr>
                <a:t>Database </a:t>
              </a:r>
            </a:p>
          </p:txBody>
        </p:sp>
        <p:grpSp>
          <p:nvGrpSpPr>
            <p:cNvPr id="3" name="Group 32"/>
            <p:cNvGrpSpPr>
              <a:grpSpLocks/>
            </p:cNvGrpSpPr>
            <p:nvPr/>
          </p:nvGrpSpPr>
          <p:grpSpPr bwMode="auto">
            <a:xfrm>
              <a:off x="4438" y="2225"/>
              <a:ext cx="755" cy="457"/>
              <a:chOff x="2293" y="2088"/>
              <a:chExt cx="755" cy="457"/>
            </a:xfrm>
          </p:grpSpPr>
          <p:sp>
            <p:nvSpPr>
              <p:cNvPr id="479265" name="Rectangle 33"/>
              <p:cNvSpPr>
                <a:spLocks noChangeArrowheads="1"/>
              </p:cNvSpPr>
              <p:nvPr/>
            </p:nvSpPr>
            <p:spPr bwMode="blackWhite">
              <a:xfrm>
                <a:off x="229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6" name="Rectangle 34"/>
              <p:cNvSpPr>
                <a:spLocks noChangeArrowheads="1"/>
              </p:cNvSpPr>
              <p:nvPr/>
            </p:nvSpPr>
            <p:spPr bwMode="blackWhite">
              <a:xfrm>
                <a:off x="2564"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7" name="Rectangle 35"/>
              <p:cNvSpPr>
                <a:spLocks noChangeArrowheads="1"/>
              </p:cNvSpPr>
              <p:nvPr/>
            </p:nvSpPr>
            <p:spPr bwMode="blackWhite">
              <a:xfrm>
                <a:off x="283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8" name="Rectangle 36"/>
              <p:cNvSpPr>
                <a:spLocks noChangeArrowheads="1"/>
              </p:cNvSpPr>
              <p:nvPr/>
            </p:nvSpPr>
            <p:spPr bwMode="blackWhite">
              <a:xfrm>
                <a:off x="229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9" name="Rectangle 37"/>
              <p:cNvSpPr>
                <a:spLocks noChangeArrowheads="1"/>
              </p:cNvSpPr>
              <p:nvPr/>
            </p:nvSpPr>
            <p:spPr bwMode="blackWhite">
              <a:xfrm>
                <a:off x="2565"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0" name="Rectangle 38"/>
              <p:cNvSpPr>
                <a:spLocks noChangeArrowheads="1"/>
              </p:cNvSpPr>
              <p:nvPr/>
            </p:nvSpPr>
            <p:spPr bwMode="blackWhite">
              <a:xfrm>
                <a:off x="283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1" name="Rectangle 39"/>
              <p:cNvSpPr>
                <a:spLocks noChangeArrowheads="1"/>
              </p:cNvSpPr>
              <p:nvPr/>
            </p:nvSpPr>
            <p:spPr bwMode="blackWhite">
              <a:xfrm>
                <a:off x="229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2" name="Rectangle 40"/>
              <p:cNvSpPr>
                <a:spLocks noChangeArrowheads="1"/>
              </p:cNvSpPr>
              <p:nvPr/>
            </p:nvSpPr>
            <p:spPr bwMode="blackWhite">
              <a:xfrm>
                <a:off x="2565"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3" name="Rectangle 41"/>
              <p:cNvSpPr>
                <a:spLocks noChangeArrowheads="1"/>
              </p:cNvSpPr>
              <p:nvPr/>
            </p:nvSpPr>
            <p:spPr bwMode="blackWhite">
              <a:xfrm>
                <a:off x="283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grpSp>
      </p:grpSp>
      <p:sp>
        <p:nvSpPr>
          <p:cNvPr id="4" name="Slide Number Placeholder 3"/>
          <p:cNvSpPr>
            <a:spLocks noGrp="1"/>
          </p:cNvSpPr>
          <p:nvPr>
            <p:ph type="sldNum" sz="quarter" idx="4"/>
          </p:nvPr>
        </p:nvSpPr>
        <p:spPr/>
        <p:txBody>
          <a:bodyPr/>
          <a:lstStyle/>
          <a:p>
            <a:fld id="{C014DD1E-5D91-48A3-AD6D-45FBA980D106}" type="slidenum">
              <a:rPr lang="en-US" smtClean="0"/>
              <a:pPr/>
              <a:t>6</a:t>
            </a:fld>
            <a:endParaRPr lang="en-US" dirty="0"/>
          </a:p>
        </p:txBody>
      </p:sp>
    </p:spTree>
    <p:extLst>
      <p:ext uri="{BB962C8B-B14F-4D97-AF65-F5344CB8AC3E}">
        <p14:creationId xmlns:p14="http://schemas.microsoft.com/office/powerpoint/2010/main" val="1091549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hlinkClick r:id="rId3"/>
              </a:rPr>
              <a:t>https://softuni.bg/courses/databases</a:t>
            </a:r>
            <a:endParaRPr lang="en-US" dirty="0"/>
          </a:p>
        </p:txBody>
      </p:sp>
      <p:sp>
        <p:nvSpPr>
          <p:cNvPr id="3" name="Title 2"/>
          <p:cNvSpPr>
            <a:spLocks noGrp="1"/>
          </p:cNvSpPr>
          <p:nvPr>
            <p:ph type="title"/>
          </p:nvPr>
        </p:nvSpPr>
        <p:spPr>
          <a:xfrm>
            <a:off x="188815" y="117000"/>
            <a:ext cx="9531686" cy="797400"/>
          </a:xfrm>
        </p:spPr>
        <p:txBody>
          <a:bodyPr>
            <a:normAutofit/>
          </a:bodyPr>
          <a:lstStyle/>
          <a:p>
            <a:r>
              <a:rPr lang="en-US" dirty="0"/>
              <a:t>SQL Introduction</a:t>
            </a:r>
            <a:endParaRPr lang="en-US" dirty="0"/>
          </a:p>
        </p:txBody>
      </p:sp>
      <p:pic>
        <p:nvPicPr>
          <p:cNvPr id="4" name="Picture 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0297" y="1424940"/>
            <a:ext cx="2203729" cy="784654"/>
          </a:xfrm>
          <a:prstGeom prst="roundRect">
            <a:avLst>
              <a:gd name="adj" fmla="val 3159"/>
            </a:avLst>
          </a:prstGeom>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pic>
        <p:nvPicPr>
          <p:cNvPr id="5" name="Picture 4">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5612" y="1424940"/>
            <a:ext cx="1710402" cy="784860"/>
          </a:xfrm>
          <a:prstGeom prst="roundRect">
            <a:avLst>
              <a:gd name="adj" fmla="val 3159"/>
            </a:avLst>
          </a:prstGeom>
        </p:spPr>
      </p:pic>
      <p:pic>
        <p:nvPicPr>
          <p:cNvPr id="6" name="Picture 5">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92052" y="1424940"/>
            <a:ext cx="2372207" cy="784654"/>
          </a:xfrm>
          <a:prstGeom prst="roundRect">
            <a:avLst>
              <a:gd name="adj" fmla="val 3159"/>
            </a:avLst>
          </a:prstGeom>
        </p:spPr>
      </p:pic>
      <p:pic>
        <p:nvPicPr>
          <p:cNvPr id="7" name="Picture 6">
            <a:hlinkClick r:id="rId10"/>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89561" y="1424940"/>
            <a:ext cx="1991815" cy="784654"/>
          </a:xfrm>
          <a:prstGeom prst="roundRect">
            <a:avLst>
              <a:gd name="adj" fmla="val 3159"/>
            </a:avLst>
          </a:prstGeom>
        </p:spPr>
      </p:pic>
      <p:pic>
        <p:nvPicPr>
          <p:cNvPr id="8" name="Picture 7">
            <a:hlinkClick r:id="rId12"/>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20064" y="1424940"/>
            <a:ext cx="2043459" cy="784654"/>
          </a:xfrm>
          <a:prstGeom prst="roundRect">
            <a:avLst>
              <a:gd name="adj" fmla="val 3159"/>
            </a:avLst>
          </a:prstGeom>
        </p:spPr>
      </p:pic>
      <p:pic>
        <p:nvPicPr>
          <p:cNvPr id="9" name="Picture 8">
            <a:hlinkClick r:id="rId14"/>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55612" y="5676828"/>
            <a:ext cx="2856368" cy="723768"/>
          </a:xfrm>
          <a:prstGeom prst="roundRect">
            <a:avLst>
              <a:gd name="adj" fmla="val 3159"/>
            </a:avLst>
          </a:prstGeom>
        </p:spPr>
      </p:pic>
      <p:pic>
        <p:nvPicPr>
          <p:cNvPr id="10" name="Picture 9">
            <a:hlinkClick r:id="rId16"/>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587388" y="5754396"/>
            <a:ext cx="2947601" cy="568632"/>
          </a:xfrm>
          <a:prstGeom prst="roundRect">
            <a:avLst>
              <a:gd name="adj" fmla="val 3159"/>
            </a:avLst>
          </a:prstGeom>
        </p:spPr>
      </p:pic>
    </p:spTree>
    <p:extLst>
      <p:ext uri="{BB962C8B-B14F-4D97-AF65-F5344CB8AC3E}">
        <p14:creationId xmlns:p14="http://schemas.microsoft.com/office/powerpoint/2010/main" val="1937890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License</a:t>
            </a:r>
            <a:endParaRPr lang="en-US" dirty="0"/>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a:t>
            </a:r>
            <a:r>
              <a:rPr lang="en-US" dirty="0" smtClean="0"/>
              <a:t>course (slides, examples, demos, videos, homework, etc.)</a:t>
            </a:r>
            <a:br>
              <a:rPr lang="en-US" dirty="0" smtClean="0"/>
            </a:br>
            <a:r>
              <a:rPr lang="en-US" dirty="0" smtClean="0"/>
              <a:t>is </a:t>
            </a:r>
            <a:r>
              <a:rPr lang="en-US" dirty="0"/>
              <a:t>licensed </a:t>
            </a:r>
            <a:r>
              <a:rPr lang="en-US" dirty="0" smtClean="0"/>
              <a:t>under </a:t>
            </a:r>
            <a:r>
              <a:rPr lang="en-US" dirty="0"/>
              <a:t>the "</a:t>
            </a:r>
            <a:r>
              <a:rPr lang="en-US" dirty="0">
                <a:hlinkClick r:id="rId3"/>
              </a:rPr>
              <a:t>Creative Commons </a:t>
            </a:r>
            <a:r>
              <a:rPr lang="en-US" noProof="1" smtClean="0">
                <a:hlinkClick r:id="rId3"/>
              </a:rPr>
              <a:t>Attribution-NonCommercial-ShareAlike</a:t>
            </a:r>
            <a:r>
              <a:rPr lang="en-US" dirty="0" smtClean="0">
                <a:hlinkClick r:id="rId3"/>
              </a:rPr>
              <a:t> </a:t>
            </a:r>
            <a:r>
              <a:rPr lang="en-US" dirty="0">
                <a:hlinkClick r:id="rId3"/>
              </a:rPr>
              <a:t>4.0 International</a:t>
            </a:r>
            <a:r>
              <a:rPr lang="en-US" dirty="0"/>
              <a:t>" </a:t>
            </a:r>
            <a:r>
              <a:rPr lang="en-US" dirty="0" smtClean="0"/>
              <a:t>license</a:t>
            </a:r>
            <a:endParaRPr lang="en-US" sz="2000"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smtClean="0"/>
              <a:t>Attribution: this work may contain portions from</a:t>
            </a:r>
          </a:p>
          <a:p>
            <a:pPr lvl="1"/>
            <a:r>
              <a:rPr lang="en-US" sz="2000" dirty="0" smtClean="0"/>
              <a:t>"</a:t>
            </a:r>
            <a:r>
              <a:rPr lang="en-US" sz="2000" dirty="0" smtClean="0">
                <a:hlinkClick r:id="rId5"/>
              </a:rPr>
              <a:t>Databases</a:t>
            </a:r>
            <a:r>
              <a:rPr lang="en-US" sz="2000" dirty="0" smtClean="0"/>
              <a:t>" </a:t>
            </a:r>
            <a:r>
              <a:rPr lang="en-US" sz="2000" dirty="0"/>
              <a:t>course by </a:t>
            </a:r>
            <a:r>
              <a:rPr lang="en-US" sz="2000" noProof="1"/>
              <a:t>Telerik Academy</a:t>
            </a:r>
            <a:r>
              <a:rPr lang="en-US" sz="2000" dirty="0"/>
              <a:t> under </a:t>
            </a:r>
            <a:r>
              <a:rPr lang="en-US" sz="2000" dirty="0">
                <a:hlinkClick r:id="rId6"/>
              </a:rPr>
              <a:t>CC-BY-NC-SA</a:t>
            </a:r>
            <a:r>
              <a:rPr lang="en-US" sz="2000" dirty="0"/>
              <a:t> license</a:t>
            </a:r>
          </a:p>
        </p:txBody>
      </p:sp>
      <p:sp>
        <p:nvSpPr>
          <p:cNvPr id="5" name="Slide Number Placeholder 4"/>
          <p:cNvSpPr>
            <a:spLocks noGrp="1"/>
          </p:cNvSpPr>
          <p:nvPr>
            <p:ph type="sldNum" sz="quarter" idx="4"/>
          </p:nvPr>
        </p:nvSpPr>
        <p:spPr/>
        <p:txBody>
          <a:bodyPr/>
          <a:lstStyle/>
          <a:p>
            <a:fld id="{C014DD1E-5D91-48A3-AD6D-45FBA980D106}" type="slidenum">
              <a:rPr lang="en-US" smtClean="0"/>
              <a:pPr/>
              <a:t>61</a:t>
            </a:fld>
            <a:endParaRPr lang="en-US" dirty="0"/>
          </a:p>
        </p:txBody>
      </p:sp>
    </p:spTree>
    <p:extLst>
      <p:ext uri="{BB962C8B-B14F-4D97-AF65-F5344CB8AC3E}">
        <p14:creationId xmlns:p14="http://schemas.microsoft.com/office/powerpoint/2010/main" val="4007765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smtClean="0"/>
              <a:t>Software University Foundation – </a:t>
            </a:r>
            <a:r>
              <a:rPr lang="en-US" sz="3200" noProof="1" smtClean="0">
                <a:hlinkClick r:id="rId3"/>
              </a:rPr>
              <a:t>softuni.org</a:t>
            </a:r>
            <a:endParaRPr lang="en-US" sz="3200" noProof="1" smtClean="0"/>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smtClean="0"/>
              <a:t>Software University </a:t>
            </a:r>
            <a:r>
              <a:rPr lang="en-US" dirty="0"/>
              <a:t>@ </a:t>
            </a:r>
            <a:r>
              <a:rPr lang="en-US" dirty="0" smtClean="0"/>
              <a:t>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smtClean="0"/>
              <a:t>Software </a:t>
            </a:r>
            <a:r>
              <a:rPr lang="en-US" dirty="0"/>
              <a:t>University @ </a:t>
            </a:r>
            <a:r>
              <a:rPr lang="en-US" dirty="0" smtClean="0"/>
              <a:t>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smtClean="0"/>
              <a:t>Software University Forums – </a:t>
            </a:r>
            <a:r>
              <a:rPr lang="en-US" dirty="0">
                <a:hlinkClick r:id="rId7"/>
              </a:rPr>
              <a:t>forum.softuni.bg</a:t>
            </a:r>
            <a:endParaRPr lang="en-US" noProof="1"/>
          </a:p>
        </p:txBody>
      </p:sp>
      <p:pic>
        <p:nvPicPr>
          <p:cNvPr id="9" name="Picture 8" title="Software University">
            <a:hlinkClick r:id="rId4" tooltip="Software University"/>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9659438" y="1594686"/>
            <a:ext cx="1834974" cy="1570200"/>
          </a:xfrm>
          <a:prstGeom prst="rect">
            <a:avLst/>
          </a:prstGeom>
          <a:ln w="12700">
            <a:solidFill>
              <a:srgbClr val="55438F">
                <a:alpha val="70000"/>
              </a:srgbClr>
            </a:solidFill>
          </a:ln>
        </p:spPr>
      </p:pic>
      <p:pic>
        <p:nvPicPr>
          <p:cNvPr id="10" name="Picture 9"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val="0"/>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title="Software University @ Facebook">
            <a:hlinkClick r:id="rId10" tooltip="Software University @ Facebook"/>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title="Software University Videos @ YouTube">
            <a:hlinkClick r:id="rId6" tooltip="Software University YouTube Video Channel"/>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title="Software University - Forum">
            <a:hlinkClick r:id="rId7" tooltip="Software University Discussion Forum"/>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109334" y="5540172"/>
            <a:ext cx="970156" cy="965726"/>
          </a:xfrm>
          <a:prstGeom prst="rect">
            <a:avLst/>
          </a:prstGeom>
        </p:spPr>
      </p:pic>
    </p:spTree>
    <p:extLst>
      <p:ext uri="{BB962C8B-B14F-4D97-AF65-F5344CB8AC3E}">
        <p14:creationId xmlns:p14="http://schemas.microsoft.com/office/powerpoint/2010/main" val="2685583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10000"/>
              </a:lnSpc>
            </a:pPr>
            <a:r>
              <a:rPr lang="en-US" dirty="0" smtClean="0"/>
              <a:t>SQL commands are executed through a </a:t>
            </a:r>
            <a:r>
              <a:rPr lang="en-US" b="1" dirty="0" smtClean="0">
                <a:solidFill>
                  <a:schemeClr val="tx2">
                    <a:lumMod val="75000"/>
                  </a:schemeClr>
                </a:solidFill>
              </a:rPr>
              <a:t>database connection</a:t>
            </a:r>
          </a:p>
          <a:p>
            <a:pPr lvl="1">
              <a:lnSpc>
                <a:spcPct val="110000"/>
              </a:lnSpc>
            </a:pPr>
            <a:r>
              <a:rPr lang="en-US" dirty="0" smtClean="0"/>
              <a:t>DB connection is a channel between the client and the SQL server</a:t>
            </a:r>
          </a:p>
          <a:p>
            <a:pPr lvl="1">
              <a:lnSpc>
                <a:spcPct val="110000"/>
              </a:lnSpc>
            </a:pPr>
            <a:r>
              <a:rPr lang="en-US" dirty="0" smtClean="0"/>
              <a:t>DB connections take resources and should be closed when no longer used</a:t>
            </a:r>
          </a:p>
          <a:p>
            <a:pPr lvl="1">
              <a:lnSpc>
                <a:spcPct val="110000"/>
              </a:lnSpc>
            </a:pPr>
            <a:r>
              <a:rPr lang="en-US" dirty="0" smtClean="0"/>
              <a:t>RDBMS systems are multi-user</a:t>
            </a:r>
          </a:p>
          <a:p>
            <a:pPr lvl="2">
              <a:lnSpc>
                <a:spcPct val="110000"/>
              </a:lnSpc>
            </a:pPr>
            <a:r>
              <a:rPr lang="en-US" dirty="0" smtClean="0"/>
              <a:t>Multiple </a:t>
            </a:r>
            <a:r>
              <a:rPr lang="en-US" dirty="0" smtClean="0"/>
              <a:t>clients can be connected to the SQL server </a:t>
            </a:r>
            <a:r>
              <a:rPr lang="en-US" dirty="0" smtClean="0"/>
              <a:t>concurrently</a:t>
            </a:r>
            <a:endParaRPr lang="en-US" dirty="0" smtClean="0"/>
          </a:p>
          <a:p>
            <a:pPr lvl="1">
              <a:lnSpc>
                <a:spcPct val="110000"/>
              </a:lnSpc>
            </a:pPr>
            <a:r>
              <a:rPr lang="en-US" dirty="0" smtClean="0"/>
              <a:t>SQL commands can be executed in parallel</a:t>
            </a:r>
          </a:p>
          <a:p>
            <a:pPr lvl="2">
              <a:lnSpc>
                <a:spcPct val="110000"/>
              </a:lnSpc>
            </a:pPr>
            <a:r>
              <a:rPr lang="en-US" dirty="0" smtClean="0"/>
              <a:t>Transactions and isolation deal with concurrency</a:t>
            </a:r>
          </a:p>
        </p:txBody>
      </p:sp>
      <p:sp>
        <p:nvSpPr>
          <p:cNvPr id="2" name="Title 1"/>
          <p:cNvSpPr>
            <a:spLocks noGrp="1"/>
          </p:cNvSpPr>
          <p:nvPr>
            <p:ph type="title"/>
          </p:nvPr>
        </p:nvSpPr>
        <p:spPr/>
        <p:txBody>
          <a:bodyPr/>
          <a:lstStyle/>
          <a:p>
            <a:r>
              <a:rPr lang="en-US" dirty="0" smtClean="0"/>
              <a:t>SQL Execution</a:t>
            </a:r>
            <a:endParaRPr lang="en-US"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7</a:t>
            </a:fld>
            <a:endParaRPr lang="en-US" dirty="0"/>
          </a:p>
        </p:txBody>
      </p:sp>
    </p:spTree>
    <p:extLst>
      <p:ext uri="{BB962C8B-B14F-4D97-AF65-F5344CB8AC3E}">
        <p14:creationId xmlns:p14="http://schemas.microsoft.com/office/powerpoint/2010/main" val="260217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1446212" y="4724400"/>
            <a:ext cx="8938472" cy="820600"/>
          </a:xfrm>
        </p:spPr>
        <p:txBody>
          <a:bodyPr/>
          <a:lstStyle/>
          <a:p>
            <a:r>
              <a:rPr lang="en-US" dirty="0"/>
              <a:t>SQL and T-SQL</a:t>
            </a:r>
            <a:endParaRPr lang="bg-BG" dirty="0"/>
          </a:p>
        </p:txBody>
      </p:sp>
      <p:sp>
        <p:nvSpPr>
          <p:cNvPr id="4" name="Subtitle 3"/>
          <p:cNvSpPr>
            <a:spLocks noGrp="1"/>
          </p:cNvSpPr>
          <p:nvPr>
            <p:ph type="body" idx="1"/>
          </p:nvPr>
        </p:nvSpPr>
        <p:spPr>
          <a:xfrm>
            <a:off x="1446212" y="5602568"/>
            <a:ext cx="8938472" cy="688256"/>
          </a:xfrm>
        </p:spPr>
        <p:txBody>
          <a:bodyPr/>
          <a:lstStyle/>
          <a:p>
            <a:r>
              <a:rPr dirty="0" smtClean="0"/>
              <a:t>Introduction</a:t>
            </a:r>
            <a:endParaRPr lang="bg-BG" dirty="0"/>
          </a:p>
        </p:txBody>
      </p:sp>
      <p:pic>
        <p:nvPicPr>
          <p:cNvPr id="89090" name="Picture 2" descr="http://www.pre.nl/image/download.jpg"/>
          <p:cNvPicPr>
            <a:picLocks noChangeAspect="1" noChangeArrowheads="1"/>
          </p:cNvPicPr>
          <p:nvPr/>
        </p:nvPicPr>
        <p:blipFill>
          <a:blip r:embed="rId3" cstate="screen"/>
          <a:srcRect/>
          <a:stretch>
            <a:fillRect/>
          </a:stretch>
        </p:blipFill>
        <p:spPr bwMode="auto">
          <a:xfrm>
            <a:off x="5637212" y="1449578"/>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 name="Picture 2" descr="http://developer.mimer.com/images/tools/sqldeveloperLogoS.jpg"/>
          <p:cNvPicPr>
            <a:picLocks noChangeAspect="1" noChangeArrowheads="1"/>
          </p:cNvPicPr>
          <p:nvPr/>
        </p:nvPicPr>
        <p:blipFill>
          <a:blip r:embed="rId4" cstate="screen"/>
          <a:srcRect/>
          <a:stretch>
            <a:fillRect/>
          </a:stretch>
        </p:blipFill>
        <p:spPr bwMode="auto">
          <a:xfrm>
            <a:off x="3046412" y="2520696"/>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039666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What is SQL?</a:t>
            </a:r>
            <a:endParaRPr lang="bg-BG" dirty="0"/>
          </a:p>
        </p:txBody>
      </p:sp>
      <p:sp>
        <p:nvSpPr>
          <p:cNvPr id="483331" name="Rectangle 3"/>
          <p:cNvSpPr>
            <a:spLocks noGrp="1" noChangeArrowheads="1"/>
          </p:cNvSpPr>
          <p:nvPr>
            <p:ph idx="1"/>
          </p:nvPr>
        </p:nvSpPr>
        <p:spPr/>
        <p:txBody>
          <a:bodyPr>
            <a:normAutofit/>
          </a:bodyPr>
          <a:lstStyle/>
          <a:p>
            <a:pPr marL="304747" lvl="1" indent="-304747">
              <a:lnSpc>
                <a:spcPct val="95000"/>
              </a:lnSpc>
              <a:buClr>
                <a:srgbClr val="F2B254"/>
              </a:buClr>
              <a:buSzPct val="100000"/>
            </a:pPr>
            <a:r>
              <a:rPr lang="en-US" sz="3400" dirty="0"/>
              <a:t>Structured Query Language </a:t>
            </a:r>
            <a:r>
              <a:rPr lang="en-US" sz="3400" dirty="0">
                <a:solidFill>
                  <a:schemeClr val="accent5">
                    <a:lumMod val="20000"/>
                    <a:lumOff val="80000"/>
                  </a:schemeClr>
                </a:solidFill>
              </a:rPr>
              <a:t>(</a:t>
            </a:r>
            <a:r>
              <a:rPr lang="en-US" sz="3400" b="1" dirty="0">
                <a:solidFill>
                  <a:schemeClr val="tx2">
                    <a:lumMod val="75000"/>
                  </a:schemeClr>
                </a:solidFill>
                <a:latin typeface="Consolas" panose="020B0609020204030204" pitchFamily="49" charset="0"/>
                <a:cs typeface="Consolas" panose="020B0609020204030204" pitchFamily="49" charset="0"/>
              </a:rPr>
              <a:t>SQL</a:t>
            </a:r>
            <a:r>
              <a:rPr lang="en-US" sz="3400" dirty="0" smtClean="0">
                <a:solidFill>
                  <a:schemeClr val="accent5">
                    <a:lumMod val="20000"/>
                    <a:lumOff val="80000"/>
                  </a:schemeClr>
                </a:solidFill>
              </a:rPr>
              <a:t>) – </a:t>
            </a:r>
            <a:r>
              <a:rPr lang="en-US" sz="3400" dirty="0" smtClean="0">
                <a:hlinkClick r:id="rId2"/>
              </a:rPr>
              <a:t>en.wikipedia.org/wiki/SQL</a:t>
            </a:r>
            <a:endParaRPr lang="en-US" sz="3400" dirty="0"/>
          </a:p>
          <a:p>
            <a:pPr lvl="1">
              <a:lnSpc>
                <a:spcPct val="95000"/>
              </a:lnSpc>
            </a:pPr>
            <a:r>
              <a:rPr lang="en-US" dirty="0" smtClean="0"/>
              <a:t>Declarative </a:t>
            </a:r>
            <a:r>
              <a:rPr lang="en-US" dirty="0"/>
              <a:t>language for query and manipulation of relational </a:t>
            </a:r>
            <a:r>
              <a:rPr lang="en-US" dirty="0" smtClean="0"/>
              <a:t>data</a:t>
            </a:r>
          </a:p>
          <a:p>
            <a:pPr>
              <a:lnSpc>
                <a:spcPct val="95000"/>
              </a:lnSpc>
            </a:pPr>
            <a:r>
              <a:rPr lang="en-US" dirty="0" smtClean="0"/>
              <a:t>SQL </a:t>
            </a:r>
            <a:r>
              <a:rPr lang="en-US" dirty="0"/>
              <a:t>consists of</a:t>
            </a:r>
            <a:r>
              <a:rPr lang="en-US" dirty="0" smtClean="0"/>
              <a:t>:</a:t>
            </a:r>
            <a:endParaRPr lang="en-US" dirty="0"/>
          </a:p>
          <a:p>
            <a:pPr lvl="1">
              <a:lnSpc>
                <a:spcPct val="95000"/>
              </a:lnSpc>
            </a:pPr>
            <a:r>
              <a:rPr lang="en-US" dirty="0"/>
              <a:t>Data Manipulation Language (DML)</a:t>
            </a:r>
          </a:p>
          <a:p>
            <a:pPr marL="960491" lvl="1" indent="-350838">
              <a:lnSpc>
                <a:spcPct val="95000"/>
              </a:lnSpc>
            </a:pPr>
            <a:r>
              <a:rPr lang="en-US" sz="3000" b="1" dirty="0">
                <a:solidFill>
                  <a:schemeClr val="tx2">
                    <a:lumMod val="75000"/>
                  </a:schemeClr>
                </a:solidFill>
                <a:latin typeface="Consolas" pitchFamily="49" charset="0"/>
              </a:rPr>
              <a:t>SELECT</a:t>
            </a:r>
            <a:r>
              <a:rPr lang="en-US" sz="3000" dirty="0"/>
              <a:t>, </a:t>
            </a:r>
            <a:r>
              <a:rPr lang="en-US" sz="3000" b="1" dirty="0">
                <a:solidFill>
                  <a:schemeClr val="tx2">
                    <a:lumMod val="75000"/>
                  </a:schemeClr>
                </a:solidFill>
                <a:latin typeface="Consolas" pitchFamily="49" charset="0"/>
              </a:rPr>
              <a:t>INSERT</a:t>
            </a:r>
            <a:r>
              <a:rPr lang="en-US" sz="3000" dirty="0"/>
              <a:t>, </a:t>
            </a:r>
            <a:r>
              <a:rPr lang="en-US" sz="3000" b="1" dirty="0">
                <a:solidFill>
                  <a:schemeClr val="tx2">
                    <a:lumMod val="75000"/>
                  </a:schemeClr>
                </a:solidFill>
                <a:latin typeface="Consolas" pitchFamily="49" charset="0"/>
              </a:rPr>
              <a:t>UPDATE</a:t>
            </a:r>
            <a:r>
              <a:rPr lang="en-US" sz="3000" dirty="0"/>
              <a:t>, </a:t>
            </a:r>
            <a:r>
              <a:rPr lang="en-US" sz="3000" b="1" dirty="0">
                <a:solidFill>
                  <a:schemeClr val="tx2">
                    <a:lumMod val="75000"/>
                  </a:schemeClr>
                </a:solidFill>
                <a:latin typeface="Consolas" pitchFamily="49" charset="0"/>
              </a:rPr>
              <a:t>DELETE</a:t>
            </a:r>
            <a:endParaRPr lang="bg-BG" sz="3000" b="1" dirty="0">
              <a:solidFill>
                <a:schemeClr val="tx2">
                  <a:lumMod val="75000"/>
                </a:schemeClr>
              </a:solidFill>
              <a:latin typeface="Consolas" pitchFamily="49" charset="0"/>
            </a:endParaRPr>
          </a:p>
          <a:p>
            <a:pPr lvl="1">
              <a:lnSpc>
                <a:spcPct val="95000"/>
              </a:lnSpc>
            </a:pPr>
            <a:r>
              <a:rPr lang="en-US" dirty="0"/>
              <a:t>Data Definition Language (DDL</a:t>
            </a:r>
            <a:r>
              <a:rPr lang="en-US" dirty="0" smtClean="0"/>
              <a:t>)</a:t>
            </a:r>
          </a:p>
          <a:p>
            <a:pPr marL="960491" lvl="1" indent="-350838">
              <a:lnSpc>
                <a:spcPct val="95000"/>
              </a:lnSpc>
            </a:pPr>
            <a:r>
              <a:rPr lang="en-US" sz="3000" b="1" dirty="0" smtClean="0">
                <a:solidFill>
                  <a:schemeClr val="tx2">
                    <a:lumMod val="75000"/>
                  </a:schemeClr>
                </a:solidFill>
                <a:latin typeface="Consolas" pitchFamily="49" charset="0"/>
              </a:rPr>
              <a:t>CREATE</a:t>
            </a:r>
            <a:r>
              <a:rPr lang="en-US" sz="3000" dirty="0" smtClean="0"/>
              <a:t>, </a:t>
            </a:r>
            <a:r>
              <a:rPr lang="en-US" sz="3000" b="1" dirty="0" smtClean="0">
                <a:solidFill>
                  <a:schemeClr val="tx2">
                    <a:lumMod val="75000"/>
                  </a:schemeClr>
                </a:solidFill>
                <a:latin typeface="Consolas" pitchFamily="49" charset="0"/>
              </a:rPr>
              <a:t>DROP</a:t>
            </a:r>
            <a:r>
              <a:rPr lang="en-US" sz="3000" dirty="0" smtClean="0"/>
              <a:t>, </a:t>
            </a:r>
            <a:r>
              <a:rPr lang="en-US" sz="3000" b="1" dirty="0" smtClean="0">
                <a:solidFill>
                  <a:schemeClr val="tx2">
                    <a:lumMod val="75000"/>
                  </a:schemeClr>
                </a:solidFill>
                <a:latin typeface="Consolas" pitchFamily="49" charset="0"/>
              </a:rPr>
              <a:t>ALTER</a:t>
            </a:r>
          </a:p>
          <a:p>
            <a:pPr lvl="1">
              <a:lnSpc>
                <a:spcPct val="95000"/>
              </a:lnSpc>
            </a:pPr>
            <a:r>
              <a:rPr lang="en-US" dirty="0"/>
              <a:t>Data </a:t>
            </a:r>
            <a:r>
              <a:rPr lang="en-US" dirty="0" smtClean="0"/>
              <a:t>Control </a:t>
            </a:r>
            <a:r>
              <a:rPr lang="en-US" dirty="0"/>
              <a:t>Language (</a:t>
            </a:r>
            <a:r>
              <a:rPr lang="en-US" dirty="0" smtClean="0"/>
              <a:t>DCL</a:t>
            </a:r>
            <a:r>
              <a:rPr lang="en-US" dirty="0"/>
              <a:t>)</a:t>
            </a:r>
          </a:p>
          <a:p>
            <a:pPr marL="960491" lvl="1" indent="-350838">
              <a:lnSpc>
                <a:spcPct val="95000"/>
              </a:lnSpc>
            </a:pPr>
            <a:r>
              <a:rPr lang="en-US" sz="3000" b="1" dirty="0">
                <a:solidFill>
                  <a:schemeClr val="tx2">
                    <a:lumMod val="75000"/>
                  </a:schemeClr>
                </a:solidFill>
                <a:latin typeface="Consolas" pitchFamily="49" charset="0"/>
              </a:rPr>
              <a:t>GRANT</a:t>
            </a:r>
            <a:r>
              <a:rPr lang="en-US" sz="3000" dirty="0"/>
              <a:t>, </a:t>
            </a:r>
            <a:r>
              <a:rPr lang="en-US" sz="3000" b="1" dirty="0" smtClean="0">
                <a:solidFill>
                  <a:schemeClr val="tx2">
                    <a:lumMod val="75000"/>
                  </a:schemeClr>
                </a:solidFill>
                <a:latin typeface="Consolas" pitchFamily="49" charset="0"/>
              </a:rPr>
              <a:t>REVOKE</a:t>
            </a:r>
          </a:p>
        </p:txBody>
      </p:sp>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Tree>
    <p:extLst>
      <p:ext uri="{BB962C8B-B14F-4D97-AF65-F5344CB8AC3E}">
        <p14:creationId xmlns:p14="http://schemas.microsoft.com/office/powerpoint/2010/main" val="29063556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0</TotalTime>
  <Words>5419</Words>
  <Application>Microsoft Office PowerPoint</Application>
  <PresentationFormat>Custom</PresentationFormat>
  <Paragraphs>1113</Paragraphs>
  <Slides>62</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Consolas</vt:lpstr>
      <vt:lpstr>Courier New</vt:lpstr>
      <vt:lpstr>Times</vt:lpstr>
      <vt:lpstr>Wingdings</vt:lpstr>
      <vt:lpstr>Wingdings 2</vt:lpstr>
      <vt:lpstr>SoftUni 16x9</vt:lpstr>
      <vt:lpstr>SQL Introduction</vt:lpstr>
      <vt:lpstr>Table of Contents</vt:lpstr>
      <vt:lpstr>Table of Contents</vt:lpstr>
      <vt:lpstr>Relational Databases and SQL</vt:lpstr>
      <vt:lpstr>Relational Databases and SQL</vt:lpstr>
      <vt:lpstr>Communicating with the DB</vt:lpstr>
      <vt:lpstr>SQL Execution</vt:lpstr>
      <vt:lpstr>SQL and T-SQL</vt:lpstr>
      <vt:lpstr>What is SQL?</vt:lpstr>
      <vt:lpstr>SQL – Few Examples</vt:lpstr>
      <vt:lpstr>What is T-SQL?</vt:lpstr>
      <vt:lpstr>T-SQL – Example</vt:lpstr>
      <vt:lpstr>SQL Language</vt:lpstr>
      <vt:lpstr>Capabilities of SQL SELECT </vt:lpstr>
      <vt:lpstr>The SoftUni Database Schema in SQL Server</vt:lpstr>
      <vt:lpstr>Basic SELECT Statement</vt:lpstr>
      <vt:lpstr>SELECT – Example</vt:lpstr>
      <vt:lpstr>Arithmetic Operations</vt:lpstr>
      <vt:lpstr>The NULL Value</vt:lpstr>
      <vt:lpstr>Column Aliases</vt:lpstr>
      <vt:lpstr>Concatenation Operator</vt:lpstr>
      <vt:lpstr>Literal Character Strings</vt:lpstr>
      <vt:lpstr>Removing Duplicate Rows</vt:lpstr>
      <vt:lpstr>Set Operations: UNION, INTERSECT and EXCEPT</vt:lpstr>
      <vt:lpstr>Filtering the Selected Rows</vt:lpstr>
      <vt:lpstr>Other Comparison Conditions</vt:lpstr>
      <vt:lpstr>Comparing with NULL</vt:lpstr>
      <vt:lpstr>Logical Operators and Brackets</vt:lpstr>
      <vt:lpstr>Sorting with ORDER BY</vt:lpstr>
      <vt:lpstr>Select with Paging in SQL Server</vt:lpstr>
      <vt:lpstr>SQL Language</vt:lpstr>
      <vt:lpstr>Data from Multiple Tables</vt:lpstr>
      <vt:lpstr>Cartesian Product</vt:lpstr>
      <vt:lpstr>Cartesian Product (2)</vt:lpstr>
      <vt:lpstr>Types of Joins</vt:lpstr>
      <vt:lpstr>Inner Join with ON Clause</vt:lpstr>
      <vt:lpstr>Equijoins</vt:lpstr>
      <vt:lpstr>INNER vs. OUTER Joins</vt:lpstr>
      <vt:lpstr>INNER JOIN</vt:lpstr>
      <vt:lpstr>LEFT OUTER JOIN</vt:lpstr>
      <vt:lpstr>RIGHT OUTER JOIN</vt:lpstr>
      <vt:lpstr>FULL OUTER JOIN</vt:lpstr>
      <vt:lpstr>Three-Way Joins</vt:lpstr>
      <vt:lpstr>Self-Join</vt:lpstr>
      <vt:lpstr>Cross Join</vt:lpstr>
      <vt:lpstr>Additional Conditions in Joins</vt:lpstr>
      <vt:lpstr>Complex Join Conditions</vt:lpstr>
      <vt:lpstr>SQL Language: INSERT</vt:lpstr>
      <vt:lpstr>Inserting Data</vt:lpstr>
      <vt:lpstr>Bulk Insert</vt:lpstr>
      <vt:lpstr>SQL Language: UPDATE</vt:lpstr>
      <vt:lpstr>Updating Data</vt:lpstr>
      <vt:lpstr>Updating Joined Tables</vt:lpstr>
      <vt:lpstr>SQL Language: DELETE</vt:lpstr>
      <vt:lpstr>Deleting Data</vt:lpstr>
      <vt:lpstr>Deleting from Joined Tables</vt:lpstr>
      <vt:lpstr>SQL Syntax in MySQL</vt:lpstr>
      <vt:lpstr>SQL Syntax in MySQL</vt:lpstr>
      <vt:lpstr>SQL Syntax in MySQL (2)</vt:lpstr>
      <vt:lpstr>SQL Introduction</vt:lpstr>
      <vt:lpstr>License</vt:lpstr>
      <vt:lpstr>Free Trainings @ Software University</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Introduction</dc:title>
  <dc:subject>Software Development Course</dc:subject>
  <dc:creator/>
  <cp:keywords>Databases, SQL, programming, SoftUni, Software University, programming, software development, software engineering, course, SELECT, INSERT, UPDATE, DELETE, JOIN</cp:keywords>
  <dc:description>Software University Foundation - http://softuni.org</dc:description>
  <cp:lastModifiedBy/>
  <cp:revision>1</cp:revision>
  <dcterms:created xsi:type="dcterms:W3CDTF">2014-01-02T17:00:34Z</dcterms:created>
  <dcterms:modified xsi:type="dcterms:W3CDTF">2015-02-11T12:59:24Z</dcterms:modified>
  <cp:category>Databases, SQL, programming, SoftUni, Software University, programming, software development, software engineering, course</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