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6" r:id="rId12"/>
    <p:sldId id="465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500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457" r:id="rId48"/>
    <p:sldId id="424" r:id="rId49"/>
    <p:sldId id="419" r:id="rId50"/>
    <p:sldId id="420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FF7979"/>
    <a:srgbClr val="FF9147"/>
    <a:srgbClr val="FF6600"/>
    <a:srgbClr val="FF9933"/>
    <a:srgbClr val="FBEEDC"/>
    <a:srgbClr val="EAAAAA"/>
    <a:srgbClr val="F0A22E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14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6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845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1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2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9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1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14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24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1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63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75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1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5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0199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4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389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6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9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73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35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97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6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2111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961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7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1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08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36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0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  <p:extLst>
      <p:ext uri="{BB962C8B-B14F-4D97-AF65-F5344CB8AC3E}">
        <p14:creationId xmlns:p14="http://schemas.microsoft.com/office/powerpoint/2010/main" val="25213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0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4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jpeg"/><Relationship Id="rId15" Type="http://schemas.openxmlformats.org/officeDocument/2006/relationships/image" Target="../media/image5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8.png"/><Relationship Id="rId14" Type="http://schemas.openxmlformats.org/officeDocument/2006/relationships/hyperlink" Target="http://www.softwaregroup-bg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Advanced 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001771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/>
              <a:t>Aggregations, Grouping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SQL </a:t>
            </a:r>
            <a:r>
              <a:rPr lang="en-US" dirty="0"/>
              <a:t>Functions, DDL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4114800"/>
            <a:ext cx="2044610" cy="204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412" y="3962735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3721476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MIN()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MAX()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Show the </a:t>
            </a:r>
            <a:r>
              <a:rPr lang="en-US" dirty="0"/>
              <a:t>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170" y="2449340"/>
            <a:ext cx="9753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1223170" y="3646932"/>
          <a:ext cx="9753600" cy="848868"/>
        </p:xfrm>
        <a:graphic>
          <a:graphicData uri="http://schemas.openxmlformats.org/drawingml/2006/table">
            <a:tbl>
              <a:tblPr/>
              <a:tblGrid>
                <a:gridCol w="4786738"/>
                <a:gridCol w="496686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217613" y="5432048"/>
            <a:ext cx="9753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420237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AVG()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704"/>
            <a:ext cx="9577597" cy="1110780"/>
          </a:xfrm>
        </p:spPr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8787" y="2002808"/>
            <a:ext cx="9768074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'Production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265" y="5287028"/>
          <a:ext cx="9759948" cy="906780"/>
        </p:xfrm>
        <a:graphic>
          <a:graphicData uri="http://schemas.openxmlformats.org/drawingml/2006/table">
            <a:tbl>
              <a:tblPr/>
              <a:tblGrid>
                <a:gridCol w="2811559"/>
                <a:gridCol w="2402757"/>
                <a:gridCol w="2202527"/>
                <a:gridCol w="234310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12267.5159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15000.00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9500.00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1926000.00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41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returns the number of rows in the result record set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COUNT(expr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returns the number of rows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values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392" y="2107049"/>
            <a:ext cx="6242051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28317" y="2264392"/>
          <a:ext cx="2809875" cy="848868"/>
        </p:xfrm>
        <a:graphic>
          <a:graphicData uri="http://schemas.openxmlformats.org/drawingml/2006/table">
            <a:tbl>
              <a:tblPr/>
              <a:tblGrid>
                <a:gridCol w="2809875"/>
              </a:tblGrid>
              <a:tr h="129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1108392" y="4631829"/>
            <a:ext cx="624205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4504" y="5040125"/>
          <a:ext cx="2866708" cy="914400"/>
        </p:xfrm>
        <a:graphic>
          <a:graphicData uri="http://schemas.openxmlformats.org/drawingml/2006/table">
            <a:tbl>
              <a:tblPr/>
              <a:tblGrid>
                <a:gridCol w="1526223"/>
                <a:gridCol w="1340485"/>
              </a:tblGrid>
              <a:tr h="4727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8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values in the </a:t>
            </a:r>
            <a:r>
              <a:rPr lang="en-US" dirty="0" smtClean="0"/>
              <a:t>target column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value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4850" y="1981200"/>
            <a:ext cx="823436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AVG(ManagerID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2964" y="4046220"/>
          <a:ext cx="2952750" cy="906780"/>
        </p:xfrm>
        <a:graphic>
          <a:graphicData uri="http://schemas.openxmlformats.org/drawingml/2006/table">
            <a:tbl>
              <a:tblPr/>
              <a:tblGrid>
                <a:gridCol w="1447800"/>
                <a:gridCol w="15049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3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Functions in Nested Queries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012" y="1877704"/>
            <a:ext cx="1088378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e.FirstName, e.LastName, e.HireDate,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d.Name as Dept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460" y="4724400"/>
          <a:ext cx="8001000" cy="166878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2819400"/>
                <a:gridCol w="1676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2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8611" y="4819335"/>
            <a:ext cx="8991602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98611" y="5681766"/>
            <a:ext cx="8991602" cy="719034"/>
          </a:xfrm>
        </p:spPr>
        <p:txBody>
          <a:bodyPr/>
          <a:lstStyle/>
          <a:p>
            <a:r>
              <a:rPr dirty="0" smtClean="0"/>
              <a:t>Group Functions </a:t>
            </a:r>
            <a:r>
              <a:rPr lang="en-US" dirty="0" smtClean="0"/>
              <a:t>with </a:t>
            </a:r>
            <a:r>
              <a:rPr dirty="0" smtClean="0"/>
              <a:t>GROUP BY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607477" y="1066800"/>
            <a:ext cx="8982736" cy="3475237"/>
            <a:chOff x="2250744" y="1175739"/>
            <a:chExt cx="7696201" cy="2999010"/>
          </a:xfrm>
        </p:grpSpPr>
        <p:pic>
          <p:nvPicPr>
            <p:cNvPr id="53250" name="Picture 2" descr="http://chaletkillington.com/images/header_functions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520" y="1590514"/>
              <a:ext cx="4543425" cy="25842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2706" name="Picture 2" descr="http://burtlebackups.com/images/sql-icon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11521">
              <a:off x="5458498" y="1175739"/>
              <a:ext cx="1526667" cy="1335833"/>
            </a:xfrm>
            <a:prstGeom prst="round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2708" name="Picture 4" descr="http://www.nsynergy.com/Image/solutions_bi_reporting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744" y="1666715"/>
              <a:ext cx="3423013" cy="25039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693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16" y="31496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2817" y="1691166"/>
            <a:ext cx="1706699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5177265" y="1720851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5075" y="2488081"/>
            <a:ext cx="7697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5175994" y="36340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7617" y="4189104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5172820" y="51536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3330" y="53277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Aggregating Groups </a:t>
            </a:r>
            <a:r>
              <a:rPr lang="en-US" dirty="0"/>
              <a:t>of Data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262" y="12954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4472" y="3149599"/>
          <a:ext cx="3663188" cy="2133600"/>
        </p:xfrm>
        <a:graphic>
          <a:graphicData uri="http://schemas.openxmlformats.org/drawingml/2006/table">
            <a:tbl>
              <a:tblPr/>
              <a:tblGrid>
                <a:gridCol w="1910651"/>
                <a:gridCol w="1752537"/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64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dirty="0" smtClean="0"/>
              <a:t> clause: split the table rows into groups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 syntax: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dirty="0"/>
              <a:t> is a list of columns</a:t>
            </a:r>
            <a:endParaRPr lang="bg-BG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616" y="2743200"/>
            <a:ext cx="9753596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&gt;,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group_function(column)&gt;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&lt;group_by_expression&gt;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BY &lt;columns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column </a:t>
            </a:r>
            <a:r>
              <a:rPr lang="en-US" dirty="0" smtClean="0"/>
              <a:t>is not required to </a:t>
            </a:r>
            <a:r>
              <a:rPr lang="en-US" dirty="0"/>
              <a:t>be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list</a:t>
            </a:r>
            <a:endParaRPr lang="bg-BG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012" y="1956642"/>
            <a:ext cx="9448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0937" y="3581400"/>
          <a:ext cx="4841876" cy="2078736"/>
        </p:xfrm>
        <a:graphic>
          <a:graphicData uri="http://schemas.openxmlformats.org/drawingml/2006/table">
            <a:tbl>
              <a:tblPr/>
              <a:tblGrid>
                <a:gridCol w="2402302"/>
                <a:gridCol w="243957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16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596" y="3321050"/>
            <a:ext cx="533400" cy="533400"/>
          </a:xfrm>
          <a:prstGeom prst="rect">
            <a:avLst/>
          </a:prstGeom>
          <a:noFill/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86251" y="1219200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0221" y="1849439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1360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41360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41360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6097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6097" y="3594101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8159" y="4789489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0221" y="5467351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1360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41360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308" y="1227135"/>
          <a:ext cx="4854150" cy="5152404"/>
        </p:xfrm>
        <a:graphic>
          <a:graphicData uri="http://schemas.openxmlformats.org/drawingml/2006/table">
            <a:tbl>
              <a:tblPr/>
              <a:tblGrid>
                <a:gridCol w="1660630"/>
                <a:gridCol w="2355320"/>
                <a:gridCol w="838200"/>
              </a:tblGrid>
              <a:tr h="534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3380" y="2097088"/>
          <a:ext cx="4766565" cy="3617911"/>
        </p:xfrm>
        <a:graphic>
          <a:graphicData uri="http://schemas.openxmlformats.org/drawingml/2006/table">
            <a:tbl>
              <a:tblPr/>
              <a:tblGrid>
                <a:gridCol w="1593660"/>
                <a:gridCol w="2358200"/>
                <a:gridCol w="814705"/>
              </a:tblGrid>
              <a:tr h="5357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00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</a:t>
            </a:r>
            <a:r>
              <a:rPr lang="en-US" dirty="0" smtClean="0"/>
              <a:t>Data</a:t>
            </a:r>
          </a:p>
          <a:p>
            <a:pPr marL="723900" lvl="1" indent="-420688">
              <a:lnSpc>
                <a:spcPct val="100000"/>
              </a:lnSpc>
            </a:pPr>
            <a:r>
              <a:rPr lang="en-US" dirty="0" smtClean="0"/>
              <a:t>Group Functions: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</a:p>
          <a:p>
            <a:pPr marL="723900" lvl="1" indent="-420688">
              <a:lnSpc>
                <a:spcPct val="100000"/>
              </a:lnSpc>
            </a:pPr>
            <a:r>
              <a:rPr lang="en-US" dirty="0" smtClean="0"/>
              <a:t>Grouping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Data </a:t>
            </a:r>
            <a:r>
              <a:rPr lang="en-US" dirty="0"/>
              <a:t>Definition Language (DDL)</a:t>
            </a:r>
          </a:p>
          <a:p>
            <a:pPr marL="723900" lvl="1" indent="-420688">
              <a:lnSpc>
                <a:spcPct val="100000"/>
              </a:lnSpc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Transactions in MS SQL Server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566" y="1363554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65" y="412466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3815" y="1854708"/>
            <a:ext cx="96011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3816" y="3886200"/>
          <a:ext cx="9601197" cy="2488692"/>
        </p:xfrm>
        <a:graphic>
          <a:graphicData uri="http://schemas.openxmlformats.org/drawingml/2006/table">
            <a:tbl>
              <a:tblPr/>
              <a:tblGrid>
                <a:gridCol w="2492892"/>
                <a:gridCol w="3876703"/>
                <a:gridCol w="1845757"/>
                <a:gridCol w="138584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46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en-US" dirty="0" smtClean="0"/>
              <a:t>Can </a:t>
            </a:r>
            <a:r>
              <a:rPr lang="en-US" dirty="0"/>
              <a:t>not combine columns with </a:t>
            </a:r>
            <a:r>
              <a:rPr lang="en-US" dirty="0" smtClean="0"/>
              <a:t>group functions unless the columns are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dirty="0" smtClean="0"/>
              <a:t> clause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</a:t>
            </a:r>
            <a:r>
              <a:rPr lang="en-US" dirty="0" smtClean="0"/>
              <a:t>illegal: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not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2816" y="1860464"/>
            <a:ext cx="103631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b="1" noProof="1" smtClean="0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COUNT(LastName) FROM </a:t>
            </a: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2816" y="4316104"/>
            <a:ext cx="103631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12" y="1248000"/>
            <a:ext cx="134280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12" y="4468504"/>
            <a:ext cx="134280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1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When using groups we can select only columns listed in </a:t>
            </a:r>
            <a:r>
              <a:rPr lang="en-US" sz="3200" dirty="0" smtClean="0"/>
              <a:t>the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grouping functions over the other </a:t>
            </a:r>
            <a:r>
              <a:rPr lang="en-US" sz="3200" dirty="0" smtClean="0"/>
              <a:t>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not select columns not listed in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allowed to apply group functions over the columns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clause, but </a:t>
            </a:r>
            <a:r>
              <a:rPr lang="en-US" dirty="0" smtClean="0"/>
              <a:t>this has </a:t>
            </a:r>
            <a:r>
              <a:rPr lang="en-US" dirty="0"/>
              <a:t>no sense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600" y="2590800"/>
            <a:ext cx="1020921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Cost, MIN(HireDate)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17553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HAVING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5216" y="2209800"/>
            <a:ext cx="1005839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COUNT(EmployeeID)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AVG(Salary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AverageSalary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5217" y="4726460"/>
          <a:ext cx="10058396" cy="1552956"/>
        </p:xfrm>
        <a:graphic>
          <a:graphicData uri="http://schemas.openxmlformats.org/drawingml/2006/table">
            <a:tbl>
              <a:tblPr/>
              <a:tblGrid>
                <a:gridCol w="3191483"/>
                <a:gridCol w="3095547"/>
                <a:gridCol w="3771366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09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Grouping </a:t>
            </a:r>
            <a:r>
              <a:rPr lang="en-US" smtClean="0"/>
              <a:t>can </a:t>
            </a:r>
            <a:r>
              <a:rPr lang="en-US" dirty="0"/>
              <a:t>be applied on columns from joined tables</a:t>
            </a: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276" y="1836760"/>
            <a:ext cx="10066336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 JOIN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5872" y="4932004"/>
          <a:ext cx="4465636" cy="1552956"/>
        </p:xfrm>
        <a:graphic>
          <a:graphicData uri="http://schemas.openxmlformats.org/drawingml/2006/table">
            <a:tbl>
              <a:tblPr/>
              <a:tblGrid>
                <a:gridCol w="1720550"/>
                <a:gridCol w="2745086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6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29540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95850"/>
            <a:ext cx="8938472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446212" y="5697818"/>
            <a:ext cx="8938472" cy="688256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9475" y="238124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635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Functions in </a:t>
            </a:r>
            <a:r>
              <a:rPr lang="en-US" dirty="0" smtClean="0"/>
              <a:t>MS SQL Server</a:t>
            </a:r>
            <a:endParaRPr lang="bg-BG" dirty="0"/>
          </a:p>
        </p:txBody>
      </p:sp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490" y="1524000"/>
            <a:ext cx="2745149" cy="185443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grpSp>
        <p:nvGrpSpPr>
          <p:cNvPr id="2" name="Group 1"/>
          <p:cNvGrpSpPr/>
          <p:nvPr/>
        </p:nvGrpSpPr>
        <p:grpSpPr>
          <a:xfrm>
            <a:off x="5637212" y="1524000"/>
            <a:ext cx="2438400" cy="1818042"/>
            <a:chOff x="7618412" y="1763358"/>
            <a:chExt cx="2438400" cy="1818042"/>
          </a:xfrm>
        </p:grpSpPr>
        <p:pic>
          <p:nvPicPr>
            <p:cNvPr id="39938" name="Picture 2" descr="http://deepanjalidecor.files.wordpress.com/2009/10/87798_wall-abstract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2" y="1763358"/>
              <a:ext cx="2438400" cy="1818042"/>
            </a:xfrm>
            <a:prstGeom prst="roundRect">
              <a:avLst>
                <a:gd name="adj" fmla="val 8327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" name="TextBox 6"/>
            <p:cNvSpPr txBox="1"/>
            <p:nvPr/>
          </p:nvSpPr>
          <p:spPr>
            <a:xfrm rot="21368992">
              <a:off x="7719581" y="1828800"/>
              <a:ext cx="2209800" cy="1600200"/>
            </a:xfrm>
            <a:prstGeom prst="roundRect">
              <a:avLst>
                <a:gd name="adj" fmla="val 6724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schemeClr val="bg1">
                  <a:lumMod val="85000"/>
                  <a:lumOff val="15000"/>
                  <a:alpha val="40000"/>
                </a:schemeClr>
              </a:outerShdw>
            </a:effectLst>
            <a:scene3d>
              <a:camera prst="orthographicFront"/>
              <a:lightRig rig="contrasting" dir="t">
                <a:rot lat="0" lon="0" rev="16500000"/>
              </a:lightRig>
            </a:scene3d>
            <a:sp3d prstMaterial="matte"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  <a:sp3d contourW="25400" prstMaterial="translucentPowder">
                <a:contourClr>
                  <a:schemeClr val="accent5">
                    <a:lumMod val="75000"/>
                  </a:schemeClr>
                </a:contourClr>
              </a:sp3d>
            </a:bodyPr>
            <a:lstStyle/>
            <a:p>
              <a:pPr algn="ctr"/>
              <a:r>
                <a:rPr lang="en-US" sz="6600" b="1" dirty="0">
                  <a:ln w="900" cmpd="sng">
                    <a:solidFill>
                      <a:schemeClr val="accent5">
                        <a:lumMod val="50000"/>
                        <a:alpha val="25000"/>
                      </a:schemeClr>
                    </a:solidFill>
                    <a:prstDash val="solid"/>
                  </a:ln>
                  <a:solidFill>
                    <a:schemeClr val="accent5">
                      <a:lumMod val="20000"/>
                      <a:lumOff val="80000"/>
                      <a:alpha val="75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886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62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ISNULL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(&lt;value&gt;,&lt;default_value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&gt;)</a:t>
            </a:r>
            <a:endParaRPr lang="en-US" sz="3200" noProof="1"/>
          </a:p>
          <a:p>
            <a:pPr lvl="1">
              <a:lnSpc>
                <a:spcPct val="100000"/>
              </a:lnSpc>
            </a:pPr>
            <a:r>
              <a:rPr lang="en-US" sz="3000" noProof="1" smtClean="0"/>
              <a:t>Converts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noProof="1"/>
              <a:t> values to given default </a:t>
            </a:r>
            <a:r>
              <a:rPr lang="en-US" sz="3000" noProof="1" smtClean="0"/>
              <a:t>value</a:t>
            </a:r>
            <a:endParaRPr lang="en-US" sz="3000" noProof="1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ISNULL</a:t>
            </a:r>
            <a:r>
              <a:rPr lang="en-US" dirty="0" smtClean="0"/>
              <a:t>() Function</a:t>
            </a:r>
            <a:endParaRPr lang="bg-BG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1674813" y="2590800"/>
            <a:ext cx="8839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[Projects Name],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EndDate, GETDATE()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[End Date]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Projects</a:t>
            </a: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53595"/>
              </p:ext>
            </p:extLst>
          </p:nvPr>
        </p:nvGraphicFramePr>
        <p:xfrm>
          <a:off x="1680370" y="4238244"/>
          <a:ext cx="8839200" cy="2078736"/>
        </p:xfrm>
        <a:graphic>
          <a:graphicData uri="http://schemas.openxmlformats.org/drawingml/2006/table">
            <a:tbl>
              <a:tblPr/>
              <a:tblGrid>
                <a:gridCol w="3118642"/>
                <a:gridCol w="5720558"/>
              </a:tblGrid>
              <a:tr h="347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2015-02-11 16:43:00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8284481" y="4375146"/>
            <a:ext cx="3067731" cy="1380798"/>
          </a:xfrm>
          <a:prstGeom prst="wedgeRoundRectCallout">
            <a:avLst>
              <a:gd name="adj1" fmla="val -75377"/>
              <a:gd name="adj2" fmla="val -155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EndDate</a:t>
            </a:r>
            <a:r>
              <a:rPr lang="en-US" sz="2600" noProof="1" smtClean="0">
                <a:solidFill>
                  <a:srgbClr val="FFFFFF"/>
                </a:solidFill>
              </a:rPr>
              <a:t> is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600" noProof="1" smtClean="0">
                <a:solidFill>
                  <a:srgbClr val="FFFFFF"/>
                </a:solidFill>
              </a:rPr>
              <a:t>, so the current date is returned instead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55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Changing the </a:t>
            </a:r>
            <a:r>
              <a:rPr lang="en-US" sz="3200" dirty="0" smtClean="0"/>
              <a:t>character casing: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LOWER()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UPPER()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String manipulation functions: </a:t>
            </a:r>
            <a:r>
              <a:rPr kumimoji="0"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SUBSTRING()</a:t>
            </a:r>
            <a:r>
              <a:rPr kumimoji="0"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LEN()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TRIM()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REPLACE()</a:t>
            </a:r>
            <a:endParaRPr kumimoji="0"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1762130" y="3048000"/>
            <a:ext cx="867568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47997"/>
              </p:ext>
            </p:extLst>
          </p:nvPr>
        </p:nvGraphicFramePr>
        <p:xfrm>
          <a:off x="1762130" y="4924044"/>
          <a:ext cx="8675682" cy="1552956"/>
        </p:xfrm>
        <a:graphic>
          <a:graphicData uri="http://schemas.openxmlformats.org/drawingml/2006/table">
            <a:tbl>
              <a:tblPr/>
              <a:tblGrid>
                <a:gridCol w="2743954"/>
                <a:gridCol w="2924428"/>
                <a:gridCol w="30073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31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Mathematical </a:t>
            </a:r>
            <a:r>
              <a:rPr lang="en-US" sz="3200" dirty="0" smtClean="0"/>
              <a:t>functions: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ROUND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FLOOR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POWER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ABS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SQRT</a:t>
            </a:r>
            <a:r>
              <a:rPr lang="en-US" sz="3200" dirty="0"/>
              <a:t>, </a:t>
            </a:r>
            <a:r>
              <a:rPr lang="en-US" sz="32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Date functions: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GETDATE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DATEADD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DAY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MONTH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YEAR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Conversion functions: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CONVERT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827947" y="1910688"/>
            <a:ext cx="1046149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827947" y="5105400"/>
            <a:ext cx="1046149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581" y="1828800"/>
            <a:ext cx="1232631" cy="1089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3181" y="3733800"/>
            <a:ext cx="1046149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DATEADD(day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15, GETDATE())</a:t>
            </a:r>
          </a:p>
        </p:txBody>
      </p:sp>
    </p:spTree>
    <p:extLst>
      <p:ext uri="{BB962C8B-B14F-4D97-AF65-F5344CB8AC3E}">
        <p14:creationId xmlns:p14="http://schemas.microsoft.com/office/powerpoint/2010/main" val="276145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446212" y="5816040"/>
            <a:ext cx="8938472" cy="688256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991648" y="762000"/>
            <a:ext cx="3455564" cy="43434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03260"/>
              <a:ext cx="1001573" cy="596019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11707"/>
              <a:ext cx="780226" cy="466183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072123"/>
              <a:ext cx="676100" cy="40126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11322" y="1274660"/>
              <a:ext cx="677628" cy="336347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4702416" y="1489113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3428829" y="2894983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032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1673813" y="1932296"/>
            <a:ext cx="884120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[Projects Name],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ISNULL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(nvarchar(50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), EndDate),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Projects</a:t>
            </a: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10040"/>
              </p:ext>
            </p:extLst>
          </p:nvPr>
        </p:nvGraphicFramePr>
        <p:xfrm>
          <a:off x="1685927" y="3941534"/>
          <a:ext cx="8828086" cy="2488692"/>
        </p:xfrm>
        <a:graphic>
          <a:graphicData uri="http://schemas.openxmlformats.org/drawingml/2006/table">
            <a:tbl>
              <a:tblPr/>
              <a:tblGrid>
                <a:gridCol w="4407484"/>
                <a:gridCol w="442060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6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aggregate strings with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STUFF</a:t>
            </a:r>
            <a:r>
              <a:rPr lang="en-GB" dirty="0" smtClean="0"/>
              <a:t> function.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Aggregation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1011" y="1981200"/>
            <a:ext cx="876241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STUFF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SELECT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 ' +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 </a:t>
            </a:r>
            <a:endParaRPr lang="en-GB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FROM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 </a:t>
            </a:r>
            <a:endParaRPr lang="en-GB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FOR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 PATH('')), 1, 2,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'') </a:t>
            </a:r>
            <a:endParaRPr lang="en-GB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7778"/>
              </p:ext>
            </p:extLst>
          </p:nvPr>
        </p:nvGraphicFramePr>
        <p:xfrm>
          <a:off x="1751012" y="4398353"/>
          <a:ext cx="8762414" cy="2122932"/>
        </p:xfrm>
        <a:graphic>
          <a:graphicData uri="http://schemas.openxmlformats.org/drawingml/2006/table">
            <a:tbl>
              <a:tblPr/>
              <a:tblGrid>
                <a:gridCol w="876241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Towns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Redmond, Calgary, Edmonds, Seattle, Bellevue, Issaquah, Everett, Bothell, San Francisco, Index, Snohomish, Monroe, Renton, Newport Hills, Carnation, Sammamish, Duvall, Gold Bar, Nevada, Kenmore, Melbourne, Kent, Cambridge, Minneapolis, Portland, Duluth, Detroit, Memphis, Ottawa, Bordeaux, Berlin, Sofia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39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2" y="1297887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069286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440886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0612" y="4820687"/>
            <a:ext cx="7467600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0612" y="5681766"/>
            <a:ext cx="7467600" cy="719034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07" y="2136086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438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</a:t>
            </a:r>
            <a:r>
              <a:rPr lang="en-US" dirty="0" smtClean="0"/>
              <a:t>Language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DDL</a:t>
            </a:r>
            <a:r>
              <a:rPr lang="en-US" dirty="0"/>
              <a:t>) </a:t>
            </a:r>
            <a:r>
              <a:rPr lang="en-US" dirty="0" smtClean="0"/>
              <a:t>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Data Control Language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DCL</a:t>
            </a:r>
            <a:r>
              <a:rPr lang="en-US" dirty="0" smtClean="0"/>
              <a:t>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DENY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and DCL Commands</a:t>
            </a:r>
            <a:endParaRPr lang="bg-BG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37" y="2056804"/>
            <a:ext cx="1530576" cy="1524596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113" y="4724102"/>
            <a:ext cx="1524596" cy="1524596"/>
          </a:xfrm>
          <a:prstGeom prst="roundRect">
            <a:avLst>
              <a:gd name="adj" fmla="val 398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8799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/>
              <a:t>The SQL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command:</a:t>
            </a:r>
            <a:endParaRPr lang="en-US" sz="3000" dirty="0"/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(&lt;field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definitions&gt;)</a:t>
            </a:r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&lt;select&gt;</a:t>
            </a:r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1293816" y="3477904"/>
            <a:ext cx="960119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PK_Persons PRIMARY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KEY(PersonID))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03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Objects – More Examples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08098" y="1542395"/>
            <a:ext cx="95107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PK_Countries PRIMARY KEY(CountryID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PK_Cities PRIMARY KEY(CityID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5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marL="865188" lvl="1" indent="-407988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 &lt;object&gt; &lt;command&gt;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846138" y="3048000"/>
            <a:ext cx="1050607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Cities --&gt; Country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column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to the table Country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Population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column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from the table Country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141858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&lt;object&gt;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833436" y="4724400"/>
            <a:ext cx="1051877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Cities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</a:p>
        </p:txBody>
      </p:sp>
    </p:spTree>
    <p:extLst>
      <p:ext uri="{BB962C8B-B14F-4D97-AF65-F5344CB8AC3E}">
        <p14:creationId xmlns:p14="http://schemas.microsoft.com/office/powerpoint/2010/main" val="2409219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1209678" y="1869757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TO &lt;role&gt;</a:t>
            </a: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1209678" y="3200400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Persons TO public</a:t>
            </a: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1209678" y="4612957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FROM &lt;role&gt;</a:t>
            </a: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1209678" y="5908357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</a:p>
        </p:txBody>
      </p:sp>
    </p:spTree>
    <p:extLst>
      <p:ext uri="{BB962C8B-B14F-4D97-AF65-F5344CB8AC3E}">
        <p14:creationId xmlns:p14="http://schemas.microsoft.com/office/powerpoint/2010/main" val="3747181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05" y="1700362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24563"/>
            <a:ext cx="8938472" cy="8206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446212" y="5651472"/>
            <a:ext cx="8938472" cy="688256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4449628" y="1733997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6062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statements can be nested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/>
              <a:t> 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prefer </a:t>
            </a:r>
            <a:r>
              <a:rPr lang="en-US" dirty="0"/>
              <a:t>joins to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0155" y="1932296"/>
            <a:ext cx="1060205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  <a:endParaRPr lang="en-US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Employees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0154" y="3830600"/>
            <a:ext cx="106020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FROM Departments 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Name='Sales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5491"/>
              </p:ext>
            </p:extLst>
          </p:nvPr>
        </p:nvGraphicFramePr>
        <p:xfrm>
          <a:off x="7237412" y="2057400"/>
          <a:ext cx="4498147" cy="853188"/>
        </p:xfrm>
        <a:graphic>
          <a:graphicData uri="http://schemas.openxmlformats.org/drawingml/2006/table">
            <a:tbl>
              <a:tblPr/>
              <a:tblGrid>
                <a:gridCol w="1544425"/>
                <a:gridCol w="1505309"/>
                <a:gridCol w="1448413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944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new </a:t>
            </a:r>
            <a:r>
              <a:rPr lang="en-US" dirty="0"/>
              <a:t>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</a:t>
            </a:r>
            <a:r>
              <a:rPr lang="en-US" dirty="0" smtClean="0"/>
              <a:t>foreign keys </a:t>
            </a:r>
            <a:r>
              <a:rPr lang="en-US" dirty="0"/>
              <a:t>and constraints</a:t>
            </a:r>
            <a:endParaRPr lang="bg-BG" dirty="0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64" y="1227318"/>
            <a:ext cx="3644048" cy="2735082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65560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1057414" y="1374382"/>
            <a:ext cx="9989998" cy="487401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Groups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PK_Groups PRIMARY KEY(GroupID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Users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PK_Users 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FK_Users_Groups FOREIGN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REFERENCES Groups(GroupID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33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1412" y="4843566"/>
            <a:ext cx="9906000" cy="8206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1412" y="5681766"/>
            <a:ext cx="9906000" cy="719034"/>
          </a:xfrm>
        </p:spPr>
        <p:txBody>
          <a:bodyPr/>
          <a:lstStyle/>
          <a:p>
            <a:r>
              <a:rPr lang="en-US" dirty="0" smtClean="0"/>
              <a:t>Begin / Commit / Rollback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3017916" y="2435589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89971">
            <a:off x="7484209" y="1549918"/>
            <a:ext cx="2277048" cy="219379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18" y="2938566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109766"/>
            <a:ext cx="2514600" cy="2514600"/>
          </a:xfrm>
          <a:prstGeom prst="rect">
            <a:avLst/>
          </a:prstGeom>
          <a:noFill/>
        </p:spPr>
      </p:pic>
      <p:pic>
        <p:nvPicPr>
          <p:cNvPr id="11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95" y="1170296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36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Pessimistic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Locks </a:t>
            </a:r>
            <a:r>
              <a:rPr lang="en-US" dirty="0" smtClean="0"/>
              <a:t>table data during each </a:t>
            </a:r>
            <a:r>
              <a:rPr lang="en-US" dirty="0"/>
              <a:t>data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Concurrent </a:t>
            </a:r>
            <a:r>
              <a:rPr lang="en-US" dirty="0"/>
              <a:t>users </a:t>
            </a:r>
            <a:r>
              <a:rPr lang="en-US" dirty="0" smtClean="0"/>
              <a:t>wait until the lock </a:t>
            </a:r>
            <a:r>
              <a:rPr lang="en-US" dirty="0"/>
              <a:t>is released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Optimistic concurrency </a:t>
            </a:r>
            <a:r>
              <a:rPr lang="en-US" dirty="0" smtClean="0"/>
              <a:t>(default in MySQL and Oracle)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Supported with the SNAPSHOT isolation level in SQL Server</a:t>
            </a:r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079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with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</a:t>
            </a:r>
            <a:r>
              <a:rPr lang="en-US" dirty="0" smtClean="0"/>
              <a:t> (or just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1290635" y="4631829"/>
            <a:ext cx="960437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300278581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implicit transactions </a:t>
            </a:r>
            <a:r>
              <a:rPr lang="en-US" dirty="0" smtClean="0"/>
              <a:t>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ROLLBACK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setting </a:t>
            </a:r>
            <a:r>
              <a:rPr lang="en-US" dirty="0"/>
              <a:t>is </a:t>
            </a:r>
            <a:r>
              <a:rPr lang="en-US" dirty="0" smtClean="0"/>
              <a:t>switched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065212" y="5715000"/>
            <a:ext cx="10058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</a:p>
        </p:txBody>
      </p:sp>
    </p:spTree>
    <p:extLst>
      <p:ext uri="{BB962C8B-B14F-4D97-AF65-F5344CB8AC3E}">
        <p14:creationId xmlns:p14="http://schemas.microsoft.com/office/powerpoint/2010/main" val="181790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How do we nest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statements?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How do we aggregate data in SQL?</a:t>
            </a:r>
          </a:p>
          <a:p>
            <a:pPr marL="723900" lvl="1" indent="-368300">
              <a:lnSpc>
                <a:spcPct val="100000"/>
              </a:lnSpc>
            </a:pPr>
            <a:r>
              <a:rPr lang="en-US" dirty="0" smtClean="0"/>
              <a:t>Explain the group functions in SQL</a:t>
            </a:r>
          </a:p>
          <a:p>
            <a:pPr marL="723900" lvl="1" indent="-368300">
              <a:lnSpc>
                <a:spcPct val="100000"/>
              </a:lnSpc>
            </a:pPr>
            <a:r>
              <a:rPr lang="en-US" dirty="0" smtClean="0"/>
              <a:t>Explain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dirty="0" smtClean="0"/>
              <a:t> clause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Explain a few MS </a:t>
            </a:r>
            <a:r>
              <a:rPr lang="en-US" dirty="0"/>
              <a:t>SQL </a:t>
            </a:r>
            <a:r>
              <a:rPr lang="en-US" dirty="0" smtClean="0"/>
              <a:t>Server functions?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are the DDL</a:t>
            </a:r>
            <a:r>
              <a:rPr lang="en-US" dirty="0"/>
              <a:t> </a:t>
            </a:r>
            <a:r>
              <a:rPr lang="en-US" dirty="0" smtClean="0"/>
              <a:t>commands in SQL?</a:t>
            </a:r>
            <a:endParaRPr lang="en-US" dirty="0"/>
          </a:p>
          <a:p>
            <a:pPr marL="723900" lvl="1" indent="-368300">
              <a:lnSpc>
                <a:spcPct val="100000"/>
              </a:lnSpc>
            </a:pPr>
            <a:r>
              <a:rPr lang="en-US" dirty="0" smtClean="0"/>
              <a:t>How to create a table </a:t>
            </a:r>
            <a:r>
              <a:rPr lang="en-US" dirty="0"/>
              <a:t>in MS SQL </a:t>
            </a:r>
            <a:r>
              <a:rPr lang="en-US" dirty="0" smtClean="0"/>
              <a:t>Server?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How to start / commit / cancel a transaction?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98" y="3821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456612" y="1524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Advanced SQL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</a:t>
            </a:r>
            <a:r>
              <a:rPr lang="en-US" dirty="0" smtClean="0"/>
              <a:t>outer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referred in </a:t>
            </a:r>
            <a:r>
              <a:rPr lang="en-US" dirty="0"/>
              <a:t>the </a:t>
            </a:r>
            <a:r>
              <a:rPr lang="en-US" dirty="0" smtClean="0"/>
              <a:t>inner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by aliases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find the highest salary </a:t>
            </a:r>
            <a:r>
              <a:rPr lang="en-US" dirty="0"/>
              <a:t>for each department and the </a:t>
            </a:r>
            <a:r>
              <a:rPr lang="en-US" dirty="0" smtClean="0"/>
              <a:t>employee </a:t>
            </a:r>
            <a:r>
              <a:rPr lang="en-US" dirty="0"/>
              <a:t>that </a:t>
            </a:r>
            <a:r>
              <a:rPr lang="en-US" dirty="0" smtClean="0"/>
              <a:t>takes it</a:t>
            </a:r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Nested SELECT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993778" y="3733800"/>
            <a:ext cx="1012983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1969976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7236" y="2556064"/>
            <a:ext cx="10671176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 FROM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= e.ManagerID AND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m.DepartmentID = 1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71361"/>
              </p:ext>
            </p:extLst>
          </p:nvPr>
        </p:nvGraphicFramePr>
        <p:xfrm>
          <a:off x="2701315" y="4876800"/>
          <a:ext cx="6517297" cy="1677420"/>
        </p:xfrm>
        <a:graphic>
          <a:graphicData uri="http://schemas.openxmlformats.org/drawingml/2006/table">
            <a:tbl>
              <a:tblPr/>
              <a:tblGrid>
                <a:gridCol w="1544425"/>
                <a:gridCol w="1549568"/>
                <a:gridCol w="1767056"/>
                <a:gridCol w="1656248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ManagerID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Walters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3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4846848"/>
            <a:ext cx="8229600" cy="820600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3812" y="5707927"/>
            <a:ext cx="9601200" cy="692873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3716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2" y="1371601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6764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4146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2650" y="4528762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2650" y="3665162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2650" y="4744662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4095523"/>
            <a:ext cx="838200" cy="838200"/>
          </a:xfrm>
          <a:prstGeom prst="rect">
            <a:avLst/>
          </a:prstGeom>
          <a:noFill/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</a:t>
            </a:r>
            <a:r>
              <a:rPr lang="en-US" dirty="0" smtClean="0"/>
              <a:t>return one single result (per group)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325" y="2904177"/>
          <a:ext cx="3284856" cy="3101340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1460" y="4081476"/>
          <a:ext cx="1981200" cy="90678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58820" y="2908300"/>
            <a:ext cx="2133600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705544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COUNT(*)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count of the selected rows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COUNT(column)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count of </a:t>
            </a:r>
            <a:r>
              <a:rPr lang="en-US" dirty="0" smtClean="0"/>
              <a:t>the non-null values in </a:t>
            </a:r>
            <a:r>
              <a:rPr lang="en-US" dirty="0"/>
              <a:t>given column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SUM(column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/>
              <a:t>sum of the values in given </a:t>
            </a:r>
            <a:r>
              <a:rPr lang="en-US" dirty="0" smtClean="0"/>
              <a:t>column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MIN(column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/>
              <a:t>the minimal value in given column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MAX(column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the </a:t>
            </a:r>
            <a:r>
              <a:rPr lang="en-US" dirty="0"/>
              <a:t>maximal value in given </a:t>
            </a:r>
            <a:r>
              <a:rPr lang="en-US" dirty="0" smtClean="0"/>
              <a:t>column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AVG(column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average of the values in given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</p:spTree>
    <p:extLst>
      <p:ext uri="{BB962C8B-B14F-4D97-AF65-F5344CB8AC3E}">
        <p14:creationId xmlns:p14="http://schemas.microsoft.com/office/powerpoint/2010/main" val="2513660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2766</Words>
  <Application>Microsoft Office PowerPoint</Application>
  <PresentationFormat>Custom</PresentationFormat>
  <Paragraphs>759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Black</vt:lpstr>
      <vt:lpstr>Calibri</vt:lpstr>
      <vt:lpstr>Consolas</vt:lpstr>
      <vt:lpstr>Courier New</vt:lpstr>
      <vt:lpstr>Wingdings</vt:lpstr>
      <vt:lpstr>Wingdings 2</vt:lpstr>
      <vt:lpstr>SoftUni 16x9</vt:lpstr>
      <vt:lpstr>Advanced SQL</vt:lpstr>
      <vt:lpstr>Table of Contents</vt:lpstr>
      <vt:lpstr>SQL Language</vt:lpstr>
      <vt:lpstr>Nested SELECT Statements</vt:lpstr>
      <vt:lpstr>Nested SELECT with Table Aliases</vt:lpstr>
      <vt:lpstr>Using the EXISTS Operator</vt:lpstr>
      <vt:lpstr>SQL Language</vt:lpstr>
      <vt:lpstr>Group Functions</vt:lpstr>
      <vt:lpstr>Group Functions in SQL</vt:lpstr>
      <vt:lpstr>MIN() and MAX() Functions</vt:lpstr>
      <vt:lpstr>AVG() and SUM() Functions</vt:lpstr>
      <vt:lpstr>The COUNT(…) Function</vt:lpstr>
      <vt:lpstr>Group Functions and NULLs</vt:lpstr>
      <vt:lpstr>Group Functions in Nested Queries</vt:lpstr>
      <vt:lpstr>SQL Language</vt:lpstr>
      <vt:lpstr>Aggregating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MS SQL Server</vt:lpstr>
      <vt:lpstr>ISNULL() Function</vt:lpstr>
      <vt:lpstr>String Functions</vt:lpstr>
      <vt:lpstr>Other Functions</vt:lpstr>
      <vt:lpstr>Combining Functions</vt:lpstr>
      <vt:lpstr>SQL Aggregation</vt:lpstr>
      <vt:lpstr>SQL Language</vt:lpstr>
      <vt:lpstr>DDL and DCL Commands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Summary</vt:lpstr>
      <vt:lpstr>Advanced SQL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Software Development Course</dc:subject>
  <dc:creator/>
  <cp:keywords>Databases, Advanced SQL, programming, SoftUni, Software University, programming, software development, software engineering, course, grouping, DDL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2015-07-02T12:54:14Z</dcterms:modified>
  <cp:category>Databases, Advanced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