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28" r:id="rId2"/>
    <p:sldId id="529" r:id="rId3"/>
    <p:sldId id="583" r:id="rId4"/>
    <p:sldId id="589" r:id="rId5"/>
    <p:sldId id="480" r:id="rId6"/>
    <p:sldId id="481" r:id="rId7"/>
    <p:sldId id="482" r:id="rId8"/>
    <p:sldId id="483" r:id="rId9"/>
    <p:sldId id="473" r:id="rId10"/>
    <p:sldId id="474" r:id="rId11"/>
    <p:sldId id="557" r:id="rId12"/>
    <p:sldId id="558" r:id="rId13"/>
    <p:sldId id="559" r:id="rId14"/>
    <p:sldId id="560" r:id="rId15"/>
    <p:sldId id="561" r:id="rId16"/>
    <p:sldId id="486" r:id="rId17"/>
    <p:sldId id="588" r:id="rId18"/>
    <p:sldId id="489" r:id="rId19"/>
    <p:sldId id="493" r:id="rId20"/>
    <p:sldId id="494" r:id="rId21"/>
    <p:sldId id="495" r:id="rId22"/>
    <p:sldId id="496" r:id="rId23"/>
    <p:sldId id="497" r:id="rId24"/>
    <p:sldId id="503" r:id="rId25"/>
    <p:sldId id="581" r:id="rId26"/>
    <p:sldId id="582" r:id="rId27"/>
    <p:sldId id="534" r:id="rId28"/>
    <p:sldId id="401" r:id="rId29"/>
    <p:sldId id="5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Методи с параметри" id="{9DB0CA9E-E806-4B1B-8A75-A669274E433E}">
          <p14:sldIdLst>
            <p14:sldId id="583"/>
            <p14:sldId id="589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588"/>
            <p14:sldId id="489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3"/>
            <p14:sldId id="581"/>
            <p14:sldId id="582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3" autoAdjust="0"/>
    <p:restoredTop sz="95186" autoAdjust="0"/>
  </p:normalViewPr>
  <p:slideViewPr>
    <p:cSldViewPr showGuides="1">
      <p:cViewPr varScale="1">
        <p:scale>
          <a:sx n="68" d="100"/>
          <a:sy n="68" d="100"/>
        </p:scale>
        <p:origin x="232" y="20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090" y="627700"/>
            <a:ext cx="11083636" cy="882654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08B9C-FF80-05D1-D579-BCA25143DE88}"/>
              </a:ext>
            </a:extLst>
          </p:cNvPr>
          <p:cNvGrpSpPr/>
          <p:nvPr/>
        </p:nvGrpSpPr>
        <p:grpSpPr>
          <a:xfrm>
            <a:off x="3252659" y="3978259"/>
            <a:ext cx="6766347" cy="1292241"/>
            <a:chOff x="3252659" y="3978259"/>
            <a:chExt cx="6766347" cy="1292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B92F-E21F-ABB1-AF68-4DAA512DE7BF}"/>
                </a:ext>
              </a:extLst>
            </p:cNvPr>
            <p:cNvSpPr/>
            <p:nvPr/>
          </p:nvSpPr>
          <p:spPr bwMode="auto">
            <a:xfrm>
              <a:off x="3252659" y="3978259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E7106-7C98-6B47-6F82-112F56D154F7}"/>
                </a:ext>
              </a:extLst>
            </p:cNvPr>
            <p:cNvSpPr/>
            <p:nvPr/>
          </p:nvSpPr>
          <p:spPr bwMode="auto">
            <a:xfrm>
              <a:off x="3252659" y="47787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A7FDD0-150F-A9E2-DEE6-521C2C9E543B}"/>
                </a:ext>
              </a:extLst>
            </p:cNvPr>
            <p:cNvSpPr/>
            <p:nvPr/>
          </p:nvSpPr>
          <p:spPr bwMode="auto">
            <a:xfrm>
              <a:off x="7850665" y="43466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Object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9732AE-E372-CDF6-BC74-8A6444625D89}"/>
                </a:ext>
              </a:extLst>
            </p:cNvPr>
            <p:cNvCxnSpPr/>
            <p:nvPr/>
          </p:nvCxnSpPr>
          <p:spPr>
            <a:xfrm>
              <a:off x="5962449" y="4210296"/>
              <a:ext cx="1440000" cy="245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4F52A4-027E-122A-1D17-490A34BF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49" y="4717420"/>
              <a:ext cx="1435899" cy="307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Върнати стойности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върнем </a:t>
            </a:r>
            <a:r>
              <a:rPr lang="bg-BG" b="1" dirty="0">
                <a:solidFill>
                  <a:schemeClr val="bg1"/>
                </a:solidFill>
              </a:rPr>
              <a:t>повече от една стойност </a:t>
            </a:r>
            <a:r>
              <a:rPr lang="bg-BG" dirty="0"/>
              <a:t>от метод: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9502A-CAC3-F3C0-D980-8688F63720D2}"/>
              </a:ext>
            </a:extLst>
          </p:cNvPr>
          <p:cNvSpPr txBox="1">
            <a:spLocks/>
          </p:cNvSpPr>
          <p:nvPr/>
        </p:nvSpPr>
        <p:spPr>
          <a:xfrm>
            <a:off x="1956000" y="3204000"/>
            <a:ext cx="9537658" cy="2802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799" dirty="0">
                <a:solidFill>
                  <a:schemeClr val="bg1"/>
                </a:solidFill>
                <a:effectLst/>
              </a:rPr>
              <a:t>(string, int) </a:t>
            </a:r>
            <a:r>
              <a:rPr lang="en-US" sz="2799" dirty="0">
                <a:solidFill>
                  <a:srgbClr val="234465"/>
                </a:solidFill>
                <a:effectLst/>
              </a:rPr>
              <a:t>getNameAndAge() {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string name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int age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return </a:t>
            </a:r>
            <a:r>
              <a:rPr lang="en-US" sz="2799" dirty="0">
                <a:solidFill>
                  <a:schemeClr val="bg1"/>
                </a:solidFill>
                <a:effectLst/>
              </a:rPr>
              <a:t>(name, age)</a:t>
            </a:r>
            <a:r>
              <a:rPr lang="en-US" sz="27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B2EEA5D2-F4DA-6170-E9C5-4C8000EE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022909"/>
            <a:ext cx="3077927" cy="1039931"/>
          </a:xfrm>
          <a:prstGeom prst="wedgeRoundRectCallout">
            <a:avLst>
              <a:gd name="adj1" fmla="val -51958"/>
              <a:gd name="adj2" fmla="val 66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600" b="1" noProof="1">
                <a:solidFill>
                  <a:schemeClr val="bg2"/>
                </a:solidFill>
              </a:rPr>
              <a:t> на върнатите стойности</a:t>
            </a:r>
            <a:endParaRPr lang="en-US" sz="2600" b="1" noProof="1">
              <a:solidFill>
                <a:schemeClr val="bg2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6CD2153-EE0B-5FD4-E65E-F1B66E06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710420"/>
            <a:ext cx="3212927" cy="1047035"/>
          </a:xfrm>
          <a:prstGeom prst="wedgeRoundRectCallout">
            <a:avLst>
              <a:gd name="adj1" fmla="val -82577"/>
              <a:gd name="adj2" fmla="val -12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Двойка</a:t>
            </a:r>
            <a:r>
              <a:rPr lang="bg-BG" sz="2799" b="1" noProof="1">
                <a:solidFill>
                  <a:schemeClr val="bg2"/>
                </a:solidFill>
              </a:rPr>
              <a:t> върнати стойности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2799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https://judge.softuni.org/Contests/Practice/Index/3902#3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Съкратен синтаксис за дефиниране на методи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Опционални параметри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Употреба на върнатите стойности от методите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>
              <a:spcBef>
                <a:spcPts val="0"/>
              </a:spcBef>
            </a:pPr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chemeClr val="accent2"/>
                </a:solidFill>
              </a:rPr>
              <a:t>// </a:t>
            </a:r>
            <a:r>
              <a:rPr lang="bg-BG" sz="2200" dirty="0">
                <a:solidFill>
                  <a:schemeClr val="accent2"/>
                </a:solidFill>
              </a:rPr>
              <a:t>Използвайте същата логика</a:t>
            </a:r>
            <a:r>
              <a:rPr lang="en-GB" sz="2200" dirty="0">
                <a:solidFill>
                  <a:schemeClr val="accent2"/>
                </a:solidFill>
              </a:rPr>
              <a:t>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https://judge.softuni.org/Contests/Practice/Index/3902#4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53819"/>
            <a:ext cx="11735168" cy="545885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18068" y="1569957"/>
            <a:ext cx="10952672" cy="48457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връщаме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една </a:t>
            </a:r>
            <a:r>
              <a:rPr lang="bg-BG" sz="3000" dirty="0">
                <a:solidFill>
                  <a:schemeClr val="bg2"/>
                </a:solidFill>
              </a:rPr>
              <a:t>стойност от метод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направим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опционален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Разлика 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стойностни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референтни</a:t>
            </a:r>
            <a:r>
              <a:rPr lang="bg-BG" sz="3000" dirty="0">
                <a:solidFill>
                  <a:schemeClr val="bg2"/>
                </a:solidFill>
              </a:rPr>
              <a:t> типове данни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Действия с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върнатите стойности</a:t>
            </a:r>
            <a:r>
              <a:rPr lang="bg-BG" sz="30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Присвояване на променлива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Използване в израз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Подаване като аргумент на друг метод</a:t>
            </a:r>
            <a:endParaRPr lang="en-US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чете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r>
              <a:rPr lang="bg-BG" sz="3600" b="1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клас</a:t>
            </a:r>
            <a:r>
              <a:rPr lang="bg-BG" sz="3600" b="1" dirty="0"/>
              <a:t> </a:t>
            </a:r>
            <a:r>
              <a:rPr lang="bg-BG" sz="3600" dirty="0"/>
              <a:t>на даден ученик и ги отпечатва в следния формат:</a:t>
            </a:r>
          </a:p>
          <a:p>
            <a:pPr lvl="1"/>
            <a:r>
              <a:rPr lang="en-US" sz="3400" b="1" dirty="0"/>
              <a:t>{</a:t>
            </a:r>
            <a:r>
              <a:rPr lang="bg-BG" sz="3400" b="1" dirty="0"/>
              <a:t>Име на ученика</a:t>
            </a:r>
            <a:r>
              <a:rPr lang="en-US" sz="3400" b="1" dirty="0"/>
              <a:t>} </a:t>
            </a:r>
            <a:r>
              <a:rPr lang="en-US" sz="3400" dirty="0"/>
              <a:t>is studying in </a:t>
            </a:r>
            <a:r>
              <a:rPr lang="en-US" sz="3400" b="1" dirty="0"/>
              <a:t>{</a:t>
            </a:r>
            <a:r>
              <a:rPr lang="bg-BG" sz="3400" b="1" dirty="0"/>
              <a:t>клас</a:t>
            </a:r>
            <a:r>
              <a:rPr lang="en-US" sz="3400" b="1" dirty="0"/>
              <a:t>} </a:t>
            </a:r>
            <a:r>
              <a:rPr lang="en-US" sz="3400" dirty="0"/>
              <a:t>grade.</a:t>
            </a:r>
          </a:p>
          <a:p>
            <a:pPr lvl="1"/>
            <a:endParaRPr lang="bg-BG" sz="3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Данни на ученик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6064" y="3455648"/>
            <a:ext cx="2248817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29400" y="374212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EEA63-01EC-8A14-7121-4163A78A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3671026"/>
            <a:ext cx="70200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 is studying in 11 grade.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64031-E674-0C49-9477-DEA22EAA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4858413"/>
            <a:ext cx="1170752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static void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GetStudentData</a:t>
            </a:r>
            <a:r>
              <a:rPr lang="en-US" sz="2799" b="1" noProof="1">
                <a:latin typeface="Consolas" panose="020B0609020204030204" pitchFamily="49" charset="0"/>
              </a:rPr>
              <a:t>(string name, int grade)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799" b="1" noProof="1">
                <a:latin typeface="Consolas" panose="020B0609020204030204" pitchFamily="49" charset="0"/>
              </a:rPr>
              <a:t> Console.WriteLine($"{name} is studying in {grade} grade.");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4BA17-A714-9A87-D88C-1923C8B825A5}"/>
              </a:ext>
            </a:extLst>
          </p:cNvPr>
          <p:cNvSpPr txBox="1"/>
          <p:nvPr/>
        </p:nvSpPr>
        <p:spPr>
          <a:xfrm>
            <a:off x="801479" y="6209077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https://judge.softuni.org/Contests/Practice/Index/3902#0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34179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304E383F-2D22-C134-837F-596439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-47627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27270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137927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може да се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685" y="3426452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0842" y="3011351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916894" y="444585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65138" y="4303673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74332" y="437476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6000" y="437475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662520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71982" y="2644608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49742" y="2431306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63369" y="4033663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763368" y="5392889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https://judge.softuni.org/Contests/Practice/Index/3902#2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</TotalTime>
  <Words>1913</Words>
  <Application>Microsoft Macintosh PowerPoint</Application>
  <PresentationFormat>Widescreen</PresentationFormat>
  <Paragraphs>374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Съкратен синтаксис за дефиниране на методи</vt:lpstr>
      <vt:lpstr>Задача: Данни на ученик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Върнати стойности</vt:lpstr>
      <vt:lpstr>Връщане на двойка стойности</vt:lpstr>
      <vt:lpstr>Употреба на върнатите стойности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409</cp:revision>
  <dcterms:created xsi:type="dcterms:W3CDTF">2018-05-23T13:08:44Z</dcterms:created>
  <dcterms:modified xsi:type="dcterms:W3CDTF">2023-05-17T11:38:04Z</dcterms:modified>
  <cp:category>Programming;computer programming;software development;web development</cp:category>
</cp:coreProperties>
</file>