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615" r:id="rId3"/>
    <p:sldId id="353" r:id="rId4"/>
    <p:sldId id="389" r:id="rId5"/>
    <p:sldId id="453" r:id="rId6"/>
    <p:sldId id="447" r:id="rId7"/>
    <p:sldId id="449" r:id="rId8"/>
    <p:sldId id="439" r:id="rId9"/>
    <p:sldId id="455" r:id="rId10"/>
    <p:sldId id="579" r:id="rId11"/>
    <p:sldId id="454" r:id="rId12"/>
    <p:sldId id="396" r:id="rId13"/>
    <p:sldId id="432" r:id="rId14"/>
    <p:sldId id="399" r:id="rId15"/>
    <p:sldId id="403" r:id="rId16"/>
    <p:sldId id="400" r:id="rId17"/>
    <p:sldId id="411" r:id="rId18"/>
    <p:sldId id="401" r:id="rId19"/>
    <p:sldId id="459" r:id="rId20"/>
    <p:sldId id="493" r:id="rId21"/>
    <p:sldId id="582" r:id="rId22"/>
    <p:sldId id="583" r:id="rId23"/>
    <p:sldId id="584" r:id="rId24"/>
    <p:sldId id="616" r:id="rId25"/>
    <p:sldId id="618" r:id="rId26"/>
    <p:sldId id="587" r:id="rId27"/>
    <p:sldId id="588" r:id="rId28"/>
    <p:sldId id="620" r:id="rId29"/>
    <p:sldId id="634" r:id="rId30"/>
    <p:sldId id="635" r:id="rId31"/>
    <p:sldId id="619" r:id="rId32"/>
    <p:sldId id="636" r:id="rId33"/>
    <p:sldId id="589" r:id="rId34"/>
    <p:sldId id="617" r:id="rId35"/>
    <p:sldId id="626" r:id="rId36"/>
    <p:sldId id="627" r:id="rId37"/>
    <p:sldId id="628" r:id="rId38"/>
    <p:sldId id="591" r:id="rId39"/>
    <p:sldId id="595" r:id="rId40"/>
    <p:sldId id="596" r:id="rId41"/>
    <p:sldId id="597" r:id="rId42"/>
    <p:sldId id="598" r:id="rId43"/>
    <p:sldId id="630" r:id="rId44"/>
    <p:sldId id="631" r:id="rId45"/>
    <p:sldId id="632" r:id="rId46"/>
    <p:sldId id="633" r:id="rId47"/>
    <p:sldId id="624" r:id="rId48"/>
    <p:sldId id="625" r:id="rId49"/>
    <p:sldId id="614" r:id="rId50"/>
    <p:sldId id="504" r:id="rId51"/>
    <p:sldId id="505" r:id="rId52"/>
    <p:sldId id="5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832E92F-858C-49E3-B8E8-774596FEF2C8}">
          <p14:sldIdLst>
            <p14:sldId id="274"/>
            <p14:sldId id="615"/>
          </p14:sldIdLst>
        </p14:section>
        <p14:section name="Какво означава да програмираме" id="{1F0F1099-198C-4002-ACB4-9318D7DFA525}">
          <p14:sldIdLst>
            <p14:sldId id="353"/>
            <p14:sldId id="389"/>
            <p14:sldId id="453"/>
            <p14:sldId id="447"/>
            <p14:sldId id="449"/>
            <p14:sldId id="439"/>
            <p14:sldId id="455"/>
            <p14:sldId id="579"/>
          </p14:sldIdLst>
        </p14:section>
        <p14:section name="Конзолни програми" id="{7FBDDFD6-1E49-439E-B27C-47119CFC3453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  <p14:sldId id="493"/>
          </p14:sldIdLst>
        </p14:section>
        <p14:section name="Променливи и типове данни" id="{3CACF978-8021-49F3-A9D1-873A459BCE7C}">
          <p14:sldIdLst>
            <p14:sldId id="582"/>
            <p14:sldId id="583"/>
            <p14:sldId id="584"/>
            <p14:sldId id="616"/>
          </p14:sldIdLst>
        </p14:section>
        <p14:section name="Работа с конзола" id="{8830AAC4-6827-41A2-AFB5-1A6BA15D6735}">
          <p14:sldIdLst>
            <p14:sldId id="618"/>
            <p14:sldId id="587"/>
            <p14:sldId id="588"/>
            <p14:sldId id="620"/>
            <p14:sldId id="634"/>
            <p14:sldId id="635"/>
            <p14:sldId id="619"/>
            <p14:sldId id="636"/>
            <p14:sldId id="589"/>
            <p14:sldId id="617"/>
          </p14:sldIdLst>
        </p14:section>
        <p14:section name="Дебъгване" id="{B58AC083-0380-4D25-9E4A-9288C20103B8}">
          <p14:sldIdLst>
            <p14:sldId id="626"/>
            <p14:sldId id="627"/>
            <p14:sldId id="628"/>
          </p14:sldIdLst>
        </p14:section>
        <p14:section name="Работа с числа" id="{0A0B2DD7-B53F-4FFD-922B-02081EB81304}">
          <p14:sldIdLst>
            <p14:sldId id="591"/>
            <p14:sldId id="595"/>
            <p14:sldId id="596"/>
            <p14:sldId id="597"/>
            <p14:sldId id="598"/>
            <p14:sldId id="630"/>
            <p14:sldId id="631"/>
            <p14:sldId id="632"/>
            <p14:sldId id="633"/>
            <p14:sldId id="624"/>
            <p14:sldId id="625"/>
          </p14:sldIdLst>
        </p14:section>
        <p14:section name="Обобщение" id="{0D05F2CE-92F7-4248-AEAE-E69D74484F3A}">
          <p14:sldIdLst>
            <p14:sldId id="614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2" autoAdjust="0"/>
    <p:restoredTop sz="95241" autoAdjust="0"/>
  </p:normalViewPr>
  <p:slideViewPr>
    <p:cSldViewPr showGuides="1">
      <p:cViewPr>
        <p:scale>
          <a:sx n="85" d="100"/>
          <a:sy n="85" d="100"/>
        </p:scale>
        <p:origin x="-496" y="16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11.05.23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B8FFD-DEA8-4324-8F55-302E9A676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0625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7195E2-4513-4C81-9444-99332853F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53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C76F87-281F-4CBA-A069-12F22A6D2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99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4E2F95-F4AF-4BA2-8FC8-C6E6D717F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844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AF3BC5-6B40-4A72-9490-CC328F97A6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496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FC1133-7D0B-4E55-A07D-DBC95E986A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6208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A7B521-94BC-45A9-A6A1-97245678A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987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0D51AD-66F4-46C2-89C4-332A4BDA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776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587A5F-642E-4F66-88D9-D1BBCA9E6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608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F3F65E-3B77-4C30-86C5-E5B788F13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7739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7800B9-89D5-41D8-A07B-AA319A974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68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FFCCC2-15CF-41C1-A114-53EB5CD2E8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10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3AAF52-2A78-4717-9C1B-B5B9DD86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769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574C28-8B26-49AB-91E6-961130D4B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027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57DB48-7EBF-4CD4-A6FE-0C021DB644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374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C3B1A2-33E4-4AE6-8DDD-6669EC60A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8280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3AAF52-2A78-4717-9C1B-B5B9DD86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868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E02A9-41F3-4837-AF02-FA5A354A9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709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5598DA-EEE1-4AB0-BC0A-A9FF05F00F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6444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FBE79-ED5A-49AA-9BE7-14615C1D6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336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ECC0E-8CB9-4006-AA14-3F23C2A55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5112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855E56-974F-4CD9-B6D7-07FF3443B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1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164B47-440F-4456-8D64-6437AE59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2040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5E679-7972-4860-ADD9-6EC8418AC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7716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D958E-1F50-4269-BCA0-7A9309F98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4577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AEB1BB-6D22-4F47-9E91-B92385061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3978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284153-1999-4FFF-88A4-452A14FD2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6664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8227B6-4C2E-41D7-8A30-913F72BB91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8782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1EA4A3-9507-425D-B1B6-3A8F8E268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08742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95C185-B7BA-4ABB-85BE-E1E2126F4F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2533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E41CE9-3006-44BE-9817-905DE9A7B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144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B02B3-07A0-4333-B001-190F2EB3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841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17E357C-1D22-40A2-B3AF-AD83833E3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350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64B48F-6BED-4B5D-9A04-8DCECCD8A6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76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B53CC5-B1BF-4FA5-8EB4-09E319931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7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FBBA5A-54FF-406E-A627-8F14BF4020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614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67835C-95BD-4C56-A51D-31668E78A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114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69#1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4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8.png"/><Relationship Id="rId4" Type="http://schemas.openxmlformats.org/officeDocument/2006/relationships/hyperlink" Target="https://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300" y="6244899"/>
            <a:ext cx="2949981" cy="351598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300" y="5874854"/>
            <a:ext cx="2949981" cy="351662"/>
          </a:xfrm>
        </p:spPr>
        <p:txBody>
          <a:bodyPr/>
          <a:lstStyle/>
          <a:p>
            <a:r>
              <a:rPr lang="bg-BG" sz="1799" dirty="0"/>
              <a:t>Софтуерен университет</a:t>
            </a:r>
            <a:endParaRPr lang="en-US" sz="1799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2409842"/>
            <a:ext cx="2621579" cy="2675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503713" y="2650518"/>
            <a:ext cx="2811641" cy="22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2273" y="1121745"/>
            <a:ext cx="991721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Около 31% от всички програмисти го използват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299" dirty="0">
                <a:latin typeface="+mj-lt"/>
                <a:cs typeface="Consolas" panose="020B0609020204030204" pitchFamily="49" charset="0"/>
              </a:rPr>
            </a:br>
            <a:r>
              <a:rPr lang="bg-BG" sz="3299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299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F71650-BBA7-4C53-BAA2-0D3DC85A7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85625"/>
            <a:ext cx="2621579" cy="26753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F32C66-25E3-417A-B755-5EF38CE7FF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Конзолни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26786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среда за разработка</a:t>
            </a:r>
            <a:endParaRPr lang="en-US" dirty="0"/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</a:t>
            </a:r>
            <a:r>
              <a:rPr lang="en-US" b="1" dirty="0">
                <a:solidFill>
                  <a:schemeClr val="bg1"/>
                </a:solidFill>
              </a:rPr>
              <a:t> C#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Visual Studio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Visual Studio </a:t>
            </a:r>
            <a:r>
              <a:rPr lang="bg-BG" dirty="0"/>
              <a:t>се предлага за: </a:t>
            </a:r>
            <a:r>
              <a:rPr lang="en-US" dirty="0"/>
              <a:t>Windows, Linux, Mac OS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2E7C22D-B48F-4F78-8626-3AC625B69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0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97525" cy="5527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199" dirty="0"/>
              <a:t>Нов конзолен проект –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[Create a new project]</a:t>
            </a:r>
            <a:r>
              <a:rPr lang="en-US" sz="2799" dirty="0"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[Console App (.NET Core)]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5" y="3429001"/>
            <a:ext cx="5076946" cy="206946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795E0EE-36E0-475C-9C58-32AF4791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19" y="2563963"/>
            <a:ext cx="6395089" cy="416007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BD1C2B2-76B9-4C3A-9553-2CA6F1E9C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83779" cy="5309492"/>
          </a:xfrm>
        </p:spPr>
        <p:txBody>
          <a:bodyPr>
            <a:normAutofit/>
          </a:bodyPr>
          <a:lstStyle/>
          <a:p>
            <a:r>
              <a:rPr lang="bg-BG" sz="3199" dirty="0"/>
              <a:t>Сорс кодът на програма се пише в</a:t>
            </a:r>
            <a:r>
              <a:rPr lang="en-US" sz="3199" dirty="0"/>
              <a:t> </a:t>
            </a:r>
            <a:r>
              <a:rPr lang="bg-BG" sz="3199" dirty="0"/>
              <a:t>секцията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199" dirty="0"/>
              <a:t>Между отварящата и</a:t>
            </a:r>
            <a:r>
              <a:rPr lang="en-US" sz="3199" dirty="0"/>
              <a:t> </a:t>
            </a:r>
            <a:r>
              <a:rPr lang="bg-BG" sz="3199" dirty="0"/>
              <a:t>затварящата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Натиснете </a:t>
            </a:r>
            <a:r>
              <a:rPr lang="en-US" sz="3199" b="1" dirty="0">
                <a:latin typeface="+mj-lt"/>
              </a:rPr>
              <a:t>[</a:t>
            </a:r>
            <a:r>
              <a:rPr lang="en-US" sz="3199" b="1" dirty="0">
                <a:latin typeface="Consolas" panose="020B0609020204030204" pitchFamily="49" charset="0"/>
              </a:rPr>
              <a:t>Enter</a:t>
            </a:r>
            <a:r>
              <a:rPr lang="en-US" sz="3199" b="1" dirty="0">
                <a:latin typeface="+mj-lt"/>
              </a:rPr>
              <a:t>]</a:t>
            </a:r>
            <a:r>
              <a:rPr lang="en-US" sz="3199" dirty="0"/>
              <a:t> </a:t>
            </a:r>
            <a:r>
              <a:rPr lang="bg-BG" sz="3199" dirty="0"/>
              <a:t>след отварящата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Кодът на програмата се пише</a:t>
            </a:r>
            <a:r>
              <a:rPr lang="en-US" sz="3199" dirty="0"/>
              <a:t> </a:t>
            </a:r>
            <a:r>
              <a:rPr lang="bg-BG" sz="3199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04" y="1404527"/>
            <a:ext cx="4496655" cy="33929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0356" y="3608953"/>
            <a:ext cx="2609320" cy="2699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6BF82-B6BF-4377-A441-DDE6A2F9F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8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/>
            <a:r>
              <a:rPr lang="bg-BG" sz="3599" dirty="0"/>
              <a:t>Напишете следния код:</a:t>
            </a:r>
            <a:endParaRPr lang="bg-BG" sz="3599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15" y="2798021"/>
            <a:ext cx="6579027" cy="3708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7231248-555B-46D4-8321-48D8A138ED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634F6C9-207B-89D9-5624-1AA0E080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78" y="1901265"/>
            <a:ext cx="9939722" cy="648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Console.WriteLine("Hello SoftUni");</a:t>
            </a:r>
          </a:p>
        </p:txBody>
      </p:sp>
    </p:spTree>
    <p:extLst>
      <p:ext uri="{BB962C8B-B14F-4D97-AF65-F5344CB8AC3E}">
        <p14:creationId xmlns:p14="http://schemas.microsoft.com/office/powerpoint/2010/main" val="40059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599" dirty="0"/>
              <a:t>За стартиране на програмата натиснете </a:t>
            </a:r>
            <a:r>
              <a:rPr lang="en-US" sz="3599" dirty="0"/>
              <a:t>[</a:t>
            </a:r>
            <a:r>
              <a:rPr lang="en-US" sz="3599" b="1" dirty="0">
                <a:solidFill>
                  <a:schemeClr val="bg1"/>
                </a:solidFill>
              </a:rPr>
              <a:t>Ctrl + F5</a:t>
            </a:r>
            <a:r>
              <a:rPr lang="en-US" sz="3599" dirty="0"/>
              <a:t>]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Ако няма грешки, програмата ще се изпълни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DC65-183A-4D8F-9702-58D4006A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3" y="3356992"/>
            <a:ext cx="4619625" cy="108585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F37A0AC-1CFC-47AB-9E8D-F5A9F126C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2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</a:t>
            </a:r>
            <a:br>
              <a:rPr lang="en-US" dirty="0"/>
            </a:b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5FDE-B29E-411B-A201-9B246F929869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https://judge.softuni.org/Contests/Practice/Index/3869#0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920108-F8F7-4EC7-BF9F-F620EC002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335026-111F-AD9E-AC6B-69A8EE58F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8855" y="1225799"/>
            <a:ext cx="4502145" cy="48737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256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Писане извън тялото на </a:t>
            </a:r>
            <a:r>
              <a:rPr lang="en-US" sz="3600" b="1" dirty="0">
                <a:latin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sz="3600" dirty="0"/>
              <a:t> метода: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Бъркане на малки и главни букви:</a:t>
            </a:r>
            <a:endParaRPr lang="en-US" sz="36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59" y="1844825"/>
            <a:ext cx="6922310" cy="60943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66" y="3264054"/>
            <a:ext cx="7975705" cy="609439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166" y="4208807"/>
            <a:ext cx="7975705" cy="58294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D8B5EC1-018E-42C7-BB28-7F8E3CA39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Липса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600" dirty="0"/>
              <a:t> </a:t>
            </a:r>
            <a:r>
              <a:rPr lang="bg-BG" sz="3600" dirty="0"/>
              <a:t>в края на всяка команда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Липсваща кавичка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3600" dirty="0"/>
              <a:t> или липсваща скоба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/>
              <a:t> </a:t>
            </a:r>
            <a:r>
              <a:rPr lang="bg-BG" sz="3600" dirty="0"/>
              <a:t>или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57" y="3314140"/>
            <a:ext cx="7317606" cy="53805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7" y="4078940"/>
            <a:ext cx="7317606" cy="50218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97" y="1919502"/>
            <a:ext cx="7322367" cy="56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44F8116-B21E-4619-B64E-98220530B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sz="3199" dirty="0"/>
              <a:t>Какво означава да програмираме?</a:t>
            </a:r>
            <a:endParaRPr lang="en-US" sz="3199" dirty="0"/>
          </a:p>
          <a:p>
            <a:pPr marL="514196" indent="-514196"/>
            <a:r>
              <a:rPr lang="bg-BG" sz="3199" dirty="0"/>
              <a:t>Конзолни програми</a:t>
            </a:r>
          </a:p>
          <a:p>
            <a:pPr marL="514196" indent="-514196"/>
            <a:r>
              <a:rPr lang="bg-BG" sz="3199" dirty="0"/>
              <a:t>Променливи и типове данни</a:t>
            </a:r>
            <a:endParaRPr lang="en-US" sz="3199" dirty="0"/>
          </a:p>
          <a:p>
            <a:pPr marL="514196" indent="-514196"/>
            <a:r>
              <a:rPr lang="bg-BG" sz="3199" dirty="0"/>
              <a:t>Работа с конзола – четене и печатане</a:t>
            </a:r>
            <a:endParaRPr lang="en-US" sz="3199" dirty="0"/>
          </a:p>
          <a:p>
            <a:pPr marL="514196" indent="-514196"/>
            <a:r>
              <a:rPr lang="bg-BG" sz="3199" dirty="0"/>
              <a:t>Дебъгване</a:t>
            </a:r>
          </a:p>
          <a:p>
            <a:pPr marL="514196" indent="-514196"/>
            <a:r>
              <a:rPr lang="bg-BG" sz="3199" dirty="0"/>
              <a:t>Работа с числа</a:t>
            </a:r>
            <a:endParaRPr lang="en-US" sz="31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34DB35-E837-4490-A6D2-B68CBF929E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59617" cy="5309492"/>
          </a:xfrm>
        </p:spPr>
        <p:txBody>
          <a:bodyPr/>
          <a:lstStyle/>
          <a:p>
            <a:r>
              <a:rPr lang="bg-BG" sz="3999" dirty="0"/>
              <a:t>Напишете програма, която принтира числата от </a:t>
            </a:r>
            <a:r>
              <a:rPr lang="bg-BG" sz="3999" b="1" dirty="0">
                <a:solidFill>
                  <a:schemeClr val="bg1"/>
                </a:solidFill>
              </a:rPr>
              <a:t>1</a:t>
            </a:r>
            <a:r>
              <a:rPr lang="bg-BG" sz="3999" dirty="0"/>
              <a:t> до </a:t>
            </a:r>
            <a:r>
              <a:rPr lang="en-US" sz="3999" b="1" dirty="0">
                <a:solidFill>
                  <a:schemeClr val="bg1"/>
                </a:solidFill>
              </a:rPr>
              <a:t>1</a:t>
            </a:r>
            <a:r>
              <a:rPr lang="bg-BG" sz="3999" b="1" dirty="0">
                <a:solidFill>
                  <a:schemeClr val="bg1"/>
                </a:solidFill>
              </a:rPr>
              <a:t>0</a:t>
            </a:r>
            <a:r>
              <a:rPr lang="bg-BG" sz="3999" dirty="0"/>
              <a:t>, всяко на нов ред</a:t>
            </a:r>
          </a:p>
          <a:p>
            <a:r>
              <a:rPr lang="bg-BG" sz="3999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996952"/>
            <a:ext cx="4802886" cy="29873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…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718AD-E080-4345-BD6E-DD3FBDC8A77F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EB0C-ECD0-413F-B10E-84E093A4C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2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2034364"/>
            <a:ext cx="2940974" cy="12188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1FA369-CD7E-4C0A-A6F2-6A134C288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151320"/>
            <a:ext cx="11811941" cy="5355680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променливи</a:t>
            </a:r>
            <a:endParaRPr lang="en-US" sz="3397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47759" y="4949541"/>
            <a:ext cx="3419328" cy="609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7198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99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3960665" y="5043992"/>
            <a:ext cx="854777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815442" y="5043992"/>
            <a:ext cx="1169695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456000" y="5043992"/>
            <a:ext cx="260263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25">
            <a:extLst>
              <a:ext uri="{FF2B5EF4-FFF2-40B4-BE49-F238E27FC236}">
                <a16:creationId xmlns:a16="http://schemas.microsoft.com/office/drawing/2014/main" id="{316140C3-B989-4048-973F-9B8A1C7C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58" y="4119510"/>
            <a:ext cx="1169695" cy="578731"/>
          </a:xfrm>
          <a:prstGeom prst="wedgeRoundRectCallout">
            <a:avLst>
              <a:gd name="adj1" fmla="val 4805"/>
              <a:gd name="adj2" fmla="val 864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17" name="AutoShape 25">
            <a:extLst>
              <a:ext uri="{FF2B5EF4-FFF2-40B4-BE49-F238E27FC236}">
                <a16:creationId xmlns:a16="http://schemas.microsoft.com/office/drawing/2014/main" id="{958092A5-4BDC-47D8-A5CC-9C6E381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153" y="4092423"/>
            <a:ext cx="3611856" cy="578731"/>
          </a:xfrm>
          <a:prstGeom prst="wedgeRoundRectCallout">
            <a:avLst>
              <a:gd name="adj1" fmla="val -39849"/>
              <a:gd name="adj2" fmla="val 952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118" name="AutoShape 25">
            <a:extLst>
              <a:ext uri="{FF2B5EF4-FFF2-40B4-BE49-F238E27FC236}">
                <a16:creationId xmlns:a16="http://schemas.microsoft.com/office/drawing/2014/main" id="{19CB0944-25E9-41C7-BE0A-B6338705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47286"/>
            <a:ext cx="1993012" cy="578731"/>
          </a:xfrm>
          <a:prstGeom prst="wedgeRoundRectCallout">
            <a:avLst>
              <a:gd name="adj1" fmla="val -27441"/>
              <a:gd name="adj2" fmla="val -834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E5FDEE-69D4-46D1-AA4D-D93414BCF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6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2" grpId="0" animBg="1"/>
      <p:bldP spid="10" grpId="0" animBg="1"/>
      <p:bldP spid="11" grpId="0" animBg="1"/>
      <p:bldP spid="116" grpId="0" animBg="1"/>
      <p:bldP spid="117" grpId="0" animBg="1"/>
      <p:bldP spid="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534" y="1090869"/>
            <a:ext cx="9793355" cy="554514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Променливите съхраняват </a:t>
            </a:r>
            <a:r>
              <a:rPr lang="bg-BG" sz="3600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sz="3400" dirty="0"/>
              <a:t>Число, буква, текст (низ), дата, цвят, картинка, списък</a:t>
            </a:r>
            <a:r>
              <a:rPr lang="en-US" sz="3400" dirty="0"/>
              <a:t>, …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bg-BG" sz="3600" dirty="0"/>
              <a:t>Типове данни</a:t>
            </a:r>
            <a:r>
              <a:rPr lang="en-US" sz="3600" dirty="0"/>
              <a:t> - </a:t>
            </a:r>
            <a:r>
              <a:rPr lang="bg-BG" sz="3600" dirty="0"/>
              <a:t>примери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3400" dirty="0"/>
              <a:t> </a:t>
            </a:r>
            <a:r>
              <a:rPr lang="en-US" sz="3400" dirty="0"/>
              <a:t>- </a:t>
            </a:r>
            <a:r>
              <a:rPr lang="bg-BG" sz="3400" dirty="0"/>
              <a:t>цяло число</a:t>
            </a:r>
            <a:r>
              <a:rPr lang="en-US" sz="3400" dirty="0"/>
              <a:t>: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 - </a:t>
            </a:r>
            <a:r>
              <a:rPr lang="bg-BG" sz="3400" dirty="0"/>
              <a:t>дробно число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</a:rPr>
              <a:t>0.5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</a:rPr>
              <a:t>3.14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b="1" dirty="0">
                <a:latin typeface="Consolas" pitchFamily="49" charset="0"/>
              </a:rPr>
              <a:t>-1.5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- </a:t>
            </a:r>
            <a:r>
              <a:rPr lang="bg-BG" sz="3400" dirty="0"/>
              <a:t>текст (низ)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  <a:endParaRPr lang="bg-BG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9D5DF5-E922-4EE7-9B8E-70519F1EFC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872930"/>
              </p:ext>
            </p:extLst>
          </p:nvPr>
        </p:nvGraphicFramePr>
        <p:xfrm>
          <a:off x="2211094" y="1295448"/>
          <a:ext cx="9541936" cy="426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4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457490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501806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1554075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F9F5E590-FEFF-42C2-827A-82C117685A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469" y="1513130"/>
            <a:ext cx="2317064" cy="2137361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899" y="1768709"/>
            <a:ext cx="1626202" cy="1626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008F48-E6F4-4005-8E43-13AABCDB47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конзола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054" y="1143595"/>
            <a:ext cx="9783590" cy="5274674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от конзолата, идва под</a:t>
            </a:r>
            <a:r>
              <a:rPr lang="en-US" sz="3600" dirty="0"/>
              <a:t> </a:t>
            </a:r>
            <a:r>
              <a:rPr lang="bg-BG" sz="3600" dirty="0"/>
              <a:t>формата на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се </a:t>
            </a:r>
            <a:r>
              <a:rPr lang="bg-BG" sz="3600" b="1" dirty="0">
                <a:solidFill>
                  <a:schemeClr val="bg1"/>
                </a:solidFill>
              </a:rPr>
              <a:t>преобразува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sz="3600" dirty="0"/>
              <a:t>Команда за четене от конзолата:</a:t>
            </a:r>
            <a:endParaRPr lang="en-US" sz="3600" dirty="0"/>
          </a:p>
          <a:p>
            <a:endParaRPr lang="bg-BG" dirty="0"/>
          </a:p>
          <a:p>
            <a:pPr lvl="1"/>
            <a:r>
              <a:rPr lang="bg-BG" sz="3400" dirty="0"/>
              <a:t>Връща ни текст</a:t>
            </a:r>
            <a:r>
              <a:rPr lang="en-US" sz="3400" dirty="0"/>
              <a:t>a</a:t>
            </a:r>
            <a:r>
              <a:rPr lang="bg-BG" sz="3400" dirty="0"/>
              <a:t>, въведен от потребителя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326" y="4509120"/>
            <a:ext cx="678003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46E089-43FC-491B-B31B-A9F470DCF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2144659"/>
            <a:ext cx="10836275" cy="11399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Console.WriteLine(name);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353C415D-5CE3-4D5A-AEDE-94A758A6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4374000"/>
            <a:ext cx="2931090" cy="672148"/>
          </a:xfrm>
          <a:prstGeom prst="wedgeRoundRectCallout">
            <a:avLst>
              <a:gd name="adj1" fmla="val 76531"/>
              <a:gd name="adj2" fmla="val 28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Примерен вход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6D8190E-6137-4DC1-9F54-4F993A6E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75459"/>
            <a:ext cx="2931090" cy="672148"/>
          </a:xfrm>
          <a:prstGeom prst="wedgeRoundRectCallout">
            <a:avLst>
              <a:gd name="adj1" fmla="val 76141"/>
              <a:gd name="adj2" fmla="val -293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Изход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8CC5315-3A80-479B-BBCE-741333BD8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" r="1347" b="1"/>
          <a:stretch/>
        </p:blipFill>
        <p:spPr>
          <a:xfrm>
            <a:off x="4944379" y="4367100"/>
            <a:ext cx="5275238" cy="1355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215BBBD-BAA1-4571-BCB6-25BE7ED472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6E5390-5B7C-4C50-BC91-B4F33E1115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0402" y="1196126"/>
            <a:ext cx="11818096" cy="708564"/>
          </a:xfrm>
        </p:spPr>
        <p:txBody>
          <a:bodyPr>
            <a:normAutofit/>
          </a:bodyPr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en-US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17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Можем да форматираме изхода чрез </a:t>
            </a:r>
            <a:r>
              <a:rPr lang="bg-BG" sz="3399" b="1" dirty="0">
                <a:solidFill>
                  <a:schemeClr val="bg1"/>
                </a:solidFill>
              </a:rPr>
              <a:t>интерполация</a:t>
            </a:r>
            <a:r>
              <a:rPr lang="en-US" sz="3399" b="1" dirty="0"/>
              <a:t>,</a:t>
            </a:r>
            <a:r>
              <a:rPr lang="bg-BG" sz="3399" b="1" dirty="0"/>
              <a:t> </a:t>
            </a:r>
            <a:r>
              <a:rPr lang="bg-BG" sz="3399" dirty="0"/>
              <a:t>която се означава със символа '</a:t>
            </a:r>
            <a:r>
              <a:rPr lang="en-US" sz="3399" b="1" dirty="0">
                <a:solidFill>
                  <a:schemeClr val="bg1"/>
                </a:solidFill>
              </a:rPr>
              <a:t>$</a:t>
            </a:r>
            <a:r>
              <a:rPr lang="bg-BG" sz="3399" dirty="0"/>
              <a:t>'</a:t>
            </a:r>
            <a:r>
              <a:rPr lang="en-US" sz="3399" dirty="0"/>
              <a:t>:</a:t>
            </a:r>
            <a:br>
              <a:rPr lang="bg-BG" sz="3199" dirty="0"/>
            </a:br>
            <a:endParaRPr lang="bg-BG" sz="3199" dirty="0"/>
          </a:p>
          <a:p>
            <a:pPr marL="0" indent="0">
              <a:buNone/>
            </a:pPr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Интерполация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6950" y="3024319"/>
            <a:ext cx="10799051" cy="2780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str =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@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C8876E-9A57-4887-8EC6-024489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09" y="2428626"/>
            <a:ext cx="3454191" cy="1531882"/>
          </a:xfrm>
          <a:prstGeom prst="wedgeRoundRectCallout">
            <a:avLst>
              <a:gd name="adj1" fmla="val -66671"/>
              <a:gd name="adj2" fmla="val 1094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5723997-7260-428F-99F0-CE6C4F4C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3FB22732-EB00-36EB-7A10-1BB9E607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573" y="2437908"/>
            <a:ext cx="3454191" cy="1531882"/>
          </a:xfrm>
          <a:prstGeom prst="wedgeRoundRectCallout">
            <a:avLst>
              <a:gd name="adj1" fmla="val -126969"/>
              <a:gd name="adj2" fmla="val 1072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84FBAAA6-C088-3260-3B06-D0C7FBA8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10" y="2419826"/>
            <a:ext cx="3454191" cy="1531882"/>
          </a:xfrm>
          <a:prstGeom prst="wedgeRoundRectCallout">
            <a:avLst>
              <a:gd name="adj1" fmla="val -16177"/>
              <a:gd name="adj2" fmla="val 111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E94E-E87B-7966-C675-2D0F885BA974}"/>
              </a:ext>
            </a:extLst>
          </p:cNvPr>
          <p:cNvSpPr txBox="1"/>
          <p:nvPr/>
        </p:nvSpPr>
        <p:spPr>
          <a:xfrm>
            <a:off x="6231001" y="5245127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7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4976579"/>
          </a:xfrm>
        </p:spPr>
        <p:txBody>
          <a:bodyPr/>
          <a:lstStyle/>
          <a:p>
            <a:r>
              <a:rPr lang="bg-BG" sz="3199" dirty="0"/>
              <a:t>Да се </a:t>
            </a:r>
            <a:r>
              <a:rPr lang="bg-BG" sz="3199" b="1" dirty="0">
                <a:solidFill>
                  <a:schemeClr val="bg1"/>
                </a:solidFill>
              </a:rPr>
              <a:t>напише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програма</a:t>
            </a:r>
            <a:r>
              <a:rPr lang="bg-BG" sz="3199" dirty="0"/>
              <a:t>, която</a:t>
            </a:r>
            <a:r>
              <a:rPr lang="en-US" sz="3199" dirty="0"/>
              <a:t>:</a:t>
            </a:r>
          </a:p>
          <a:p>
            <a:pPr lvl="1"/>
            <a:r>
              <a:rPr lang="bg-BG" sz="3199" dirty="0"/>
              <a:t>Чете от конзолата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r>
              <a:rPr lang="bg-BG" sz="3199" dirty="0"/>
              <a:t> на човек, въведено от </a:t>
            </a:r>
            <a:r>
              <a:rPr lang="bg-BG" sz="3199" b="1" dirty="0">
                <a:solidFill>
                  <a:schemeClr val="bg1"/>
                </a:solidFill>
              </a:rPr>
              <a:t>потребителя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199" dirty="0"/>
              <a:t>"</a:t>
            </a:r>
            <a:r>
              <a:rPr lang="bg-BG" sz="3199" dirty="0"/>
              <a:t>, където 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199" b="1" dirty="0"/>
              <a:t> </a:t>
            </a:r>
            <a:r>
              <a:rPr lang="bg-BG" sz="3199" dirty="0"/>
              <a:t>е </a:t>
            </a:r>
            <a:r>
              <a:rPr lang="bg-BG" sz="3199" b="1" dirty="0">
                <a:solidFill>
                  <a:schemeClr val="bg1"/>
                </a:solidFill>
              </a:rPr>
              <a:t>въведеното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преди това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Примерен вход и изход: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Поздрав по име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96000" y="4734488"/>
            <a:ext cx="5009454" cy="553085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96000" y="5544000"/>
            <a:ext cx="5009454" cy="539944"/>
            <a:chOff x="736384" y="4800599"/>
            <a:chExt cx="4326768" cy="5035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7" y="3614145"/>
            <a:ext cx="2741657" cy="2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0E22C97-ADC2-4A85-8214-FFA9EC4E8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4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9" y="1448317"/>
            <a:ext cx="2437765" cy="24377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6FFD21-3CED-499E-9EB6-209C819935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697595"/>
            <a:ext cx="10961783" cy="1424175"/>
          </a:xfrm>
        </p:spPr>
        <p:txBody>
          <a:bodyPr/>
          <a:lstStyle/>
          <a:p>
            <a:r>
              <a:rPr lang="bg-BG" dirty="0"/>
              <a:t>Какво означава да </a:t>
            </a:r>
            <a:br>
              <a:rPr lang="en-US" dirty="0"/>
            </a:br>
            <a:r>
              <a:rPr lang="bg-BG" dirty="0"/>
              <a:t>"програмираме"?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701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4" y="1269000"/>
            <a:ext cx="8592762" cy="2318684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</a:t>
            </a:r>
            <a:r>
              <a:rPr lang="en-US" sz="2799" dirty="0"/>
              <a:t>("Hello, 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Writе</a:t>
            </a:r>
            <a:r>
              <a:rPr lang="en-US" sz="2799" dirty="0"/>
              <a:t>(name);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Console.WriteLine("!");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Поздрав по име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679672" y="4988695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($"Hello, {name}!");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0459D0-882F-4E48-98D0-488BF5D33C80}"/>
              </a:ext>
            </a:extLst>
          </p:cNvPr>
          <p:cNvSpPr/>
          <p:nvPr/>
        </p:nvSpPr>
        <p:spPr>
          <a:xfrm>
            <a:off x="831000" y="635857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CF1F6DB-6C53-45C2-9889-B0C1EE4628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D015AE-08CC-4DB5-B357-98B312F60153}"/>
              </a:ext>
            </a:extLst>
          </p:cNvPr>
          <p:cNvSpPr txBox="1">
            <a:spLocks/>
          </p:cNvSpPr>
          <p:nvPr/>
        </p:nvSpPr>
        <p:spPr>
          <a:xfrm>
            <a:off x="679672" y="3715893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("Hello, " </a:t>
            </a:r>
            <a:r>
              <a:rPr lang="en-US" sz="2799" dirty="0">
                <a:solidFill>
                  <a:schemeClr val="bg1"/>
                </a:solidFill>
              </a:rPr>
              <a:t>+</a:t>
            </a:r>
            <a:r>
              <a:rPr lang="en-US" sz="2799" dirty="0"/>
              <a:t> name + "!");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4FB9D265-3CDF-452D-9F8C-7F69479D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8" y="2264502"/>
            <a:ext cx="3186855" cy="976871"/>
          </a:xfrm>
          <a:prstGeom prst="wedgeRoundRectCallout">
            <a:avLst>
              <a:gd name="adj1" fmla="val -99203"/>
              <a:gd name="adj2" fmla="val -614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DB2D3E6F-90AA-4FFB-AF75-98B952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3467618"/>
            <a:ext cx="2322894" cy="618123"/>
          </a:xfrm>
          <a:prstGeom prst="wedgeRoundRectCallout">
            <a:avLst>
              <a:gd name="adj1" fmla="val -104500"/>
              <a:gd name="adj2" fmla="val 99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Долепяне</a:t>
            </a: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18CB3928-C6DF-4989-8FB6-2F87342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492" y="4908021"/>
            <a:ext cx="2710393" cy="770483"/>
          </a:xfrm>
          <a:prstGeom prst="wedgeRoundRectCallout">
            <a:avLst>
              <a:gd name="adj1" fmla="val -125082"/>
              <a:gd name="adj2" fmla="val 422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21786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4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545" y="1907159"/>
            <a:ext cx="10806108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544" y="4530984"/>
            <a:ext cx="10266250" cy="18154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84" y="3647421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84" y="5747339"/>
            <a:ext cx="49487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90E4788-1A42-4A1D-A982-DD17A16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67" y="4283778"/>
            <a:ext cx="4180592" cy="986735"/>
          </a:xfrm>
          <a:prstGeom prst="wedgeRoundRectCallout">
            <a:avLst>
              <a:gd name="adj1" fmla="val -59812"/>
              <a:gd name="adj2" fmla="val -574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8D9DD3-201B-40D8-A3BC-2DF9345C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0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Чете от конзолата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човек, въведено от </a:t>
            </a:r>
            <a:r>
              <a:rPr lang="bg-BG" sz="2800" b="1" dirty="0">
                <a:solidFill>
                  <a:schemeClr val="bg1"/>
                </a:solidFill>
              </a:rPr>
              <a:t>потребителя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Отпечатва</a:t>
            </a:r>
            <a:r>
              <a:rPr lang="bg-BG" sz="2800" dirty="0"/>
              <a:t> следния стринг</a:t>
            </a:r>
            <a:r>
              <a:rPr lang="en-US" sz="2800" dirty="0"/>
              <a:t>: </a:t>
            </a:r>
            <a:r>
              <a:rPr lang="en-US" sz="2799" dirty="0"/>
              <a:t>”You are &lt;first name&gt; &lt;last name&gt;, a &lt;age&gt;-years old person from &lt;town&gt;.”</a:t>
            </a:r>
            <a:br>
              <a:rPr lang="bg-BG" sz="2799" dirty="0"/>
            </a:br>
            <a:endParaRPr lang="bg-BG" sz="2799" dirty="0"/>
          </a:p>
          <a:p>
            <a:pPr marL="0" indent="0">
              <a:lnSpc>
                <a:spcPct val="100000"/>
              </a:lnSpc>
              <a:buNone/>
            </a:pPr>
            <a:endParaRPr lang="en-US" sz="3199" dirty="0"/>
          </a:p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Долепяне на данни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49239" y="3473305"/>
            <a:ext cx="10208141" cy="2809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600" b="1" noProof="1">
                <a:latin typeface="Consolas" pitchFamily="49" charset="0"/>
              </a:rPr>
              <a:t>Console.ReadLine()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6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1E1B4-1CFF-47E4-A732-517FBD90066A}"/>
              </a:ext>
            </a:extLst>
          </p:cNvPr>
          <p:cNvSpPr/>
          <p:nvPr/>
        </p:nvSpPr>
        <p:spPr>
          <a:xfrm>
            <a:off x="934620" y="6364440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</a:t>
            </a:r>
            <a:r>
              <a:rPr lang="en-US" sz="1999" dirty="0">
                <a:solidFill>
                  <a:schemeClr val="bg1"/>
                </a:solidFill>
              </a:rPr>
              <a:t>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5723997-7260-428F-99F0-CE6C4F4C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72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Лице на квадрат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1000" y="1138911"/>
            <a:ext cx="10399849" cy="4674468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200" dirty="0"/>
              <a:t>Чете страната на квадрат - </a:t>
            </a:r>
            <a:r>
              <a:rPr lang="bg-BG" sz="3200" b="1" dirty="0">
                <a:solidFill>
                  <a:schemeClr val="bg1"/>
                </a:solidFill>
              </a:rPr>
              <a:t>а</a:t>
            </a:r>
            <a:r>
              <a:rPr lang="bg-BG" sz="3200" dirty="0"/>
              <a:t>, която е </a:t>
            </a:r>
            <a:r>
              <a:rPr lang="bg-BG" sz="3200" b="1" dirty="0">
                <a:solidFill>
                  <a:schemeClr val="bg1"/>
                </a:solidFill>
              </a:rPr>
              <a:t>цяло число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int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bg-BG" sz="3200" dirty="0"/>
          </a:p>
          <a:p>
            <a:pPr lvl="1">
              <a:spcBef>
                <a:spcPts val="6000"/>
              </a:spcBef>
            </a:pPr>
            <a:r>
              <a:rPr lang="bg-BG" sz="3200" dirty="0"/>
              <a:t>Пресмята</a:t>
            </a:r>
            <a:r>
              <a:rPr lang="en-US" sz="3200" dirty="0"/>
              <a:t> </a:t>
            </a:r>
            <a:r>
              <a:rPr lang="bg-BG" sz="3200" dirty="0"/>
              <a:t>и отпечатва </a:t>
            </a:r>
            <a:r>
              <a:rPr lang="bg-BG" sz="3200" b="1" dirty="0">
                <a:solidFill>
                  <a:schemeClr val="bg1"/>
                </a:solidFill>
              </a:rPr>
              <a:t>лицето</a:t>
            </a:r>
            <a:r>
              <a:rPr lang="bg-BG" sz="3200" dirty="0"/>
              <a:t> на квадрата:</a:t>
            </a:r>
            <a:endParaRPr lang="en-US" sz="3200" b="1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15867" y="4639292"/>
            <a:ext cx="6886110" cy="1013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717934" y="2619000"/>
            <a:ext cx="688611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AF70D9-CA4B-4DB7-87F3-234A92C3A586}"/>
              </a:ext>
            </a:extLst>
          </p:cNvPr>
          <p:cNvSpPr/>
          <p:nvPr/>
        </p:nvSpPr>
        <p:spPr>
          <a:xfrm>
            <a:off x="1236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https://judge.softuni.org/Contests/Practice/Index/3869#4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09512B-E590-45A3-9187-554ADEBDC7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90530"/>
            <a:ext cx="8625520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Задача: Конвертиране от инчове в сантиметри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957" y="1232863"/>
            <a:ext cx="10730999" cy="4674468"/>
          </a:xfrm>
        </p:spPr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3000" dirty="0"/>
              <a:t>Чете от конзолата </a:t>
            </a:r>
            <a:r>
              <a:rPr lang="bg-BG" sz="3000" b="1" dirty="0">
                <a:solidFill>
                  <a:schemeClr val="bg1"/>
                </a:solidFill>
              </a:rPr>
              <a:t>инчове</a:t>
            </a:r>
            <a:r>
              <a:rPr lang="bg-BG" sz="3000" dirty="0"/>
              <a:t>, които са </a:t>
            </a:r>
            <a:r>
              <a:rPr lang="bg-BG" sz="3000" b="1" dirty="0">
                <a:solidFill>
                  <a:schemeClr val="bg1"/>
                </a:solidFill>
              </a:rPr>
              <a:t>дробно число </a:t>
            </a:r>
            <a:r>
              <a:rPr lang="bg-BG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)</a:t>
            </a:r>
            <a:r>
              <a:rPr lang="bg-BG" sz="3000" dirty="0"/>
              <a:t>:</a:t>
            </a:r>
            <a:endParaRPr lang="en-US" sz="3000" dirty="0"/>
          </a:p>
          <a:p>
            <a:pPr marL="0" indent="0">
              <a:spcBef>
                <a:spcPts val="1200"/>
              </a:spcBef>
              <a:buNone/>
            </a:pPr>
            <a:endParaRPr lang="bg-BG" sz="3000" dirty="0"/>
          </a:p>
          <a:p>
            <a:pPr>
              <a:spcBef>
                <a:spcPts val="1200"/>
              </a:spcBef>
            </a:pPr>
            <a:endParaRPr lang="en-US" sz="3000" dirty="0"/>
          </a:p>
          <a:p>
            <a:pPr lvl="1">
              <a:spcBef>
                <a:spcPts val="1200"/>
              </a:spcBef>
            </a:pPr>
            <a:r>
              <a:rPr lang="bg-BG" sz="3000" dirty="0"/>
              <a:t>Конвертира инчовете в сантиметри:</a:t>
            </a:r>
            <a:endParaRPr lang="en-US" sz="3000" b="1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53782" y="2475141"/>
            <a:ext cx="6838219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26000" y="4599000"/>
            <a:ext cx="6866001" cy="9482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9D6B11A-BF88-4100-84FA-73E4D811080D}"/>
              </a:ext>
            </a:extLst>
          </p:cNvPr>
          <p:cNvSpPr/>
          <p:nvPr/>
        </p:nvSpPr>
        <p:spPr>
          <a:xfrm>
            <a:off x="1371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https://judge.softuni.org/Contests/Practice/Index/3869#5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836D170-8991-41B9-87DE-AFD1C1273A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98" y="1524499"/>
            <a:ext cx="2219607" cy="22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8" y="3391693"/>
            <a:ext cx="6408656" cy="314243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Процес на проследяване на изпълнението на</a:t>
            </a:r>
            <a:r>
              <a:rPr lang="en-US" sz="3599" dirty="0"/>
              <a:t> </a:t>
            </a:r>
            <a:r>
              <a:rPr lang="bg-BG" sz="3599" dirty="0"/>
              <a:t>програмата</a:t>
            </a:r>
          </a:p>
          <a:p>
            <a:pPr lvl="1"/>
            <a:r>
              <a:rPr lang="bg-BG" sz="3399" dirty="0"/>
              <a:t>Това ни позволява да откриваме грешки (бъгове)</a:t>
            </a:r>
            <a:endParaRPr lang="en-GB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335" y="4537267"/>
            <a:ext cx="2095051" cy="578731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A912FA-C1AE-4495-B62C-3602B0B464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220" y="1134599"/>
            <a:ext cx="10662223" cy="5545145"/>
          </a:xfrm>
        </p:spPr>
        <p:txBody>
          <a:bodyPr>
            <a:normAutofit/>
          </a:bodyPr>
          <a:lstStyle/>
          <a:p>
            <a:r>
              <a:rPr lang="bg-BG" sz="3199" dirty="0"/>
              <a:t>Натискане на </a:t>
            </a:r>
            <a:r>
              <a:rPr lang="en-US" sz="3199" b="1" dirty="0">
                <a:solidFill>
                  <a:schemeClr val="bg1"/>
                </a:solidFill>
              </a:rPr>
              <a:t>[F5]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ще стартира програмата в </a:t>
            </a:r>
            <a:r>
              <a:rPr lang="en-US" sz="3199" dirty="0"/>
              <a:t>debug </a:t>
            </a:r>
            <a:r>
              <a:rPr lang="bg-BG" sz="3199" dirty="0"/>
              <a:t>режим</a:t>
            </a:r>
            <a:endParaRPr lang="en-US" sz="3199" dirty="0"/>
          </a:p>
          <a:p>
            <a:r>
              <a:rPr lang="bg-BG" sz="3199" dirty="0"/>
              <a:t>Можем да преминем към следващата стъпка с </a:t>
            </a:r>
            <a:r>
              <a:rPr lang="en-US" sz="3199" b="1" dirty="0">
                <a:solidFill>
                  <a:schemeClr val="bg1"/>
                </a:solidFill>
              </a:rPr>
              <a:t>[</a:t>
            </a:r>
            <a:r>
              <a:rPr lang="bg-BG" sz="3199" b="1" dirty="0">
                <a:solidFill>
                  <a:schemeClr val="bg1"/>
                </a:solidFill>
              </a:rPr>
              <a:t>F</a:t>
            </a:r>
            <a:r>
              <a:rPr lang="en-US" sz="3199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199" dirty="0"/>
              <a:t>Можем да създаваме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[F9]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стопери – </a:t>
            </a:r>
            <a:r>
              <a:rPr lang="en-US" sz="3199" dirty="0"/>
              <a:t>breakpoints</a:t>
            </a:r>
          </a:p>
          <a:p>
            <a:pPr lvl="1"/>
            <a:r>
              <a:rPr lang="bg-BG" sz="2999" dirty="0"/>
              <a:t>До тях можем директно да стигнем използвайки </a:t>
            </a:r>
            <a:r>
              <a:rPr lang="en-US" sz="2999" b="1" dirty="0">
                <a:solidFill>
                  <a:schemeClr val="bg1"/>
                </a:solidFill>
              </a:rPr>
              <a:t>[F</a:t>
            </a:r>
            <a:r>
              <a:rPr lang="bg-BG" sz="2999" b="1" dirty="0">
                <a:solidFill>
                  <a:schemeClr val="bg1"/>
                </a:solidFill>
              </a:rPr>
              <a:t>9</a:t>
            </a:r>
            <a:r>
              <a:rPr lang="en-US" sz="2999" b="1" dirty="0">
                <a:solidFill>
                  <a:schemeClr val="bg1"/>
                </a:solidFill>
              </a:rPr>
              <a:t>]</a:t>
            </a:r>
            <a:endParaRPr lang="bg-BG" sz="2999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2" y="3717819"/>
            <a:ext cx="8170956" cy="302361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6FE93AF-A24D-4D7F-A440-238008DC28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8" y="1524497"/>
            <a:ext cx="2236527" cy="2236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46D556-03CC-4274-AF9D-8CF8B51403B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числа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399" dirty="0"/>
              <a:t>Събиране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+</a:t>
            </a:r>
            <a:r>
              <a:rPr lang="en-US" sz="3399" dirty="0"/>
              <a:t>)</a:t>
            </a:r>
            <a:r>
              <a:rPr lang="bg-BG" sz="3399" dirty="0"/>
              <a:t>:</a:t>
            </a:r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>
              <a:spcBef>
                <a:spcPts val="2399"/>
              </a:spcBef>
            </a:pPr>
            <a:r>
              <a:rPr lang="bg-BG" sz="3399" dirty="0"/>
              <a:t>Изваждане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-</a:t>
            </a:r>
            <a:r>
              <a:rPr lang="en-US" sz="3399" b="1" dirty="0"/>
              <a:t>)</a:t>
            </a:r>
            <a:r>
              <a:rPr lang="bg-BG" sz="3399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1834731"/>
            <a:ext cx="4971504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984" y="4293961"/>
            <a:ext cx="8277844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24" y="2757820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2999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371" y="958595"/>
            <a:ext cx="3159329" cy="315932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663DE62-66DF-4C2A-B735-0DC8EABEDE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3" y="1121745"/>
            <a:ext cx="9582504" cy="538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599" dirty="0"/>
              <a:t>Да даваме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команди</a:t>
            </a:r>
            <a:r>
              <a:rPr lang="bg-BG" sz="3599" dirty="0"/>
              <a:t> на компютъра – да "комуникираме"</a:t>
            </a:r>
            <a:endParaRPr lang="en-US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599" dirty="0"/>
              <a:t>В поредица те образуват "</a:t>
            </a:r>
            <a:r>
              <a:rPr lang="bg-BG" sz="3599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599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89" y="3892841"/>
            <a:ext cx="2503581" cy="2503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A1DDC1C-53BE-46E9-B923-8B0F9CD830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4551" y="1880050"/>
            <a:ext cx="6007642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4551" y="4226818"/>
            <a:ext cx="9492527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9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9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5790" y="2770951"/>
            <a:ext cx="13104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5790" y="5138555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6.25 </a:t>
            </a:r>
            <a:r>
              <a:rPr lang="en-US" sz="2799" i="0" noProof="1">
                <a:solidFill>
                  <a:schemeClr val="accent2"/>
                </a:solidFill>
              </a:rPr>
              <a:t>-</a:t>
            </a:r>
            <a:r>
              <a:rPr lang="bg-BG" sz="2799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0801" y="5611204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Грешка: деление на 0</a:t>
            </a:r>
            <a:endParaRPr lang="en-US" sz="2799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2106" y="4638379"/>
            <a:ext cx="62609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D1A7EF-EEDD-4736-AFE8-4FB5D1717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2999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18" y="1972358"/>
            <a:ext cx="1061151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066" y="4349896"/>
            <a:ext cx="10611510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9" y="2403134"/>
            <a:ext cx="508472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0896" y="4797152"/>
            <a:ext cx="468420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799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843088B-3177-40A0-BF9C-DC961B9D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212677" cy="552732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6660" y="2592611"/>
            <a:ext cx="5803488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1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26" y="4632554"/>
            <a:ext cx="1064502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813" y="3592920"/>
            <a:ext cx="108847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en-GB" sz="3199" noProof="1">
                <a:solidFill>
                  <a:schemeClr val="accent2"/>
                </a:solidFill>
              </a:rPr>
              <a:t>1</a:t>
            </a:r>
            <a:endParaRPr lang="nn-NO" sz="3199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813" y="4640200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199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812" y="5193626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0 - числото</a:t>
            </a:r>
            <a:r>
              <a:rPr lang="en-US" sz="3199" noProof="1">
                <a:solidFill>
                  <a:schemeClr val="accent2"/>
                </a:solidFill>
              </a:rPr>
              <a:t> 4</a:t>
            </a:r>
            <a:r>
              <a:rPr lang="bg-BG" sz="3199" noProof="1">
                <a:solidFill>
                  <a:schemeClr val="accent2"/>
                </a:solidFill>
              </a:rPr>
              <a:t> е четно</a:t>
            </a:r>
            <a:endParaRPr lang="en-US" sz="3199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811" y="5673554"/>
            <a:ext cx="6005841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Грешка: деление на 0</a:t>
            </a:r>
            <a:endParaRPr lang="nn-NO" sz="3199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7" y="1914698"/>
            <a:ext cx="4476102" cy="249391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0866060-A316-42F0-BE3E-19BEB465F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4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Инкрементиране 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- увеличаването на стойността на дадена</a:t>
            </a:r>
            <a:b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 (1)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8944"/>
              </p:ext>
            </p:extLst>
          </p:nvPr>
        </p:nvGraphicFramePr>
        <p:xfrm>
          <a:off x="741000" y="4876289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82F9382F-15A4-453F-A5FE-629A5E76D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079353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328" y="26409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800117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778" y="524142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994" y="3129561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993" y="57787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58255"/>
            <a:ext cx="6383388" cy="1170277"/>
          </a:xfrm>
          <a:prstGeom prst="wedgeRoundRectCallout">
            <a:avLst>
              <a:gd name="adj1" fmla="val -55498"/>
              <a:gd name="adj2" fmla="val 5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9517"/>
            <a:ext cx="6383388" cy="1127209"/>
          </a:xfrm>
          <a:prstGeom prst="wedgeRoundRectCallout">
            <a:avLst>
              <a:gd name="adj1" fmla="val -56044"/>
              <a:gd name="adj2" fmla="val 522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2EA5120-951C-4C29-84CC-6952ABD36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0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Декрементиране</a:t>
            </a:r>
            <a:r>
              <a:rPr lang="bg-BG" noProof="1"/>
              <a:t> – намаляването на стойността на дадена </a:t>
            </a:r>
            <a:br>
              <a:rPr lang="bg-BG" noProof="1"/>
            </a:br>
            <a:r>
              <a:rPr lang="bg-BG" noProof="1"/>
              <a:t>променлива </a:t>
            </a:r>
          </a:p>
          <a:p>
            <a:pPr lvl="1"/>
            <a:r>
              <a:rPr lang="bg-BG" noProof="1"/>
              <a:t>Извършва се чрез оператори за декрементиране:  </a:t>
            </a:r>
            <a:r>
              <a:rPr lang="bg-BG" b="1" noProof="1">
                <a:solidFill>
                  <a:schemeClr val="bg1"/>
                </a:solidFill>
              </a:rPr>
              <a:t>префиксни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постфиксни</a:t>
            </a:r>
            <a:r>
              <a:rPr lang="bg-BG" noProof="1"/>
              <a:t> </a:t>
            </a:r>
          </a:p>
          <a:p>
            <a:pPr lvl="1"/>
            <a:r>
              <a:rPr lang="bg-BG" noProof="1"/>
              <a:t>Извършва се само върху променливи, които имат числена </a:t>
            </a:r>
            <a:br>
              <a:rPr lang="bg-BG" noProof="1"/>
            </a:br>
            <a:r>
              <a:rPr lang="bg-BG" noProof="1"/>
              <a:t>стойност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 (1)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89643"/>
              </p:ext>
            </p:extLst>
          </p:nvPr>
        </p:nvGraphicFramePr>
        <p:xfrm>
          <a:off x="778317" y="4935828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4D698FDE-AE5C-4230-8A9E-AFEBFCBD9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/>
          </a:p>
          <a:p>
            <a:pPr marL="0" indent="0">
              <a:lnSpc>
                <a:spcPct val="100000"/>
              </a:lnSpc>
              <a:buNone/>
            </a:pPr>
            <a:endParaRPr lang="bg-BG" sz="3199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6" y="2032273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831" y="254920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797294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831" y="533268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170" y="3061880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630" y="586807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40769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414908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BD61677-7DB5-4B66-B898-48252D39A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0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/>
              <a:t>абсолютна стойност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1" y="2507855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19003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66" y="4470130"/>
            <a:ext cx="2342540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2" y="5183544"/>
            <a:ext cx="76180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BCD426-369A-492D-B0DE-310BE1DB4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6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6" y="1219775"/>
            <a:ext cx="11811941" cy="5199712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3166030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1865437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4753" y="5206780"/>
            <a:ext cx="10126542" cy="10980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Console.WriteLine(Math.Round(45.6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, 4))</a:t>
            </a:r>
            <a:r>
              <a:rPr lang="bg-BG" sz="2599" b="1" noProof="1">
                <a:latin typeface="Consolas" pitchFamily="49" charset="0"/>
              </a:rPr>
              <a:t>;</a:t>
            </a:r>
            <a:endParaRPr lang="nn-NO" sz="2599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Console.WriteLine("{0:F4}", 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);</a:t>
            </a:r>
            <a:r>
              <a:rPr lang="bg-BG" sz="2599" b="1" noProof="1">
                <a:latin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</a:rPr>
              <a:t>     </a:t>
            </a:r>
            <a:endParaRPr lang="en-US" sz="2599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4758" y="1798922"/>
            <a:ext cx="217675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1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7538" y="3128865"/>
            <a:ext cx="212397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7322" y="5190678"/>
            <a:ext cx="2123975" cy="6580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4540" y="5659295"/>
            <a:ext cx="2166972" cy="6337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peech Bubble: Rectangle with Corners Rounded 4">
            <a:extLst>
              <a:ext uri="{FF2B5EF4-FFF2-40B4-BE49-F238E27FC236}">
                <a16:creationId xmlns:a16="http://schemas.microsoft.com/office/drawing/2014/main" id="{6F0AEA70-22C4-4901-9457-343322734CB5}"/>
              </a:ext>
            </a:extLst>
          </p:cNvPr>
          <p:cNvSpPr/>
          <p:nvPr/>
        </p:nvSpPr>
        <p:spPr bwMode="auto">
          <a:xfrm>
            <a:off x="4357235" y="4056504"/>
            <a:ext cx="6755143" cy="578731"/>
          </a:xfrm>
          <a:prstGeom prst="wedgeRoundRectCallout">
            <a:avLst>
              <a:gd name="adj1" fmla="val -30484"/>
              <a:gd name="adj2" fmla="val -1051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5489F6F-B0B6-4269-BEBB-9D70D7081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12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6201" y="1393302"/>
            <a:ext cx="115595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2448" y="1665985"/>
            <a:ext cx="10107137" cy="45990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lvl="1" indent="-456778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Компютърната програма </a:t>
            </a:r>
            <a:r>
              <a:rPr lang="bg-BG" sz="3400" dirty="0">
                <a:solidFill>
                  <a:schemeClr val="bg2"/>
                </a:solidFill>
              </a:rPr>
              <a:t>е поредица от команди</a:t>
            </a:r>
            <a:endParaRPr lang="en-US" sz="3400" dirty="0">
              <a:solidFill>
                <a:schemeClr val="bg2"/>
              </a:solidFill>
            </a:endParaRPr>
          </a:p>
          <a:p>
            <a:pPr marL="456778" lvl="1" indent="-456778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 </a:t>
            </a:r>
            <a:r>
              <a:rPr lang="en-US" sz="3400" dirty="0">
                <a:solidFill>
                  <a:schemeClr val="bg2"/>
                </a:solidFill>
              </a:rPr>
              <a:t>C# </a:t>
            </a:r>
            <a:r>
              <a:rPr lang="bg-BG" sz="34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частта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Main(…)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Въвеждане на текст</a:t>
            </a:r>
          </a:p>
          <a:p>
            <a:pPr marL="456915" lvl="1" indent="-456915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Печатаме с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Console.WriteLine(…)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Пресмятания с числа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%</a:t>
            </a:r>
            <a:r>
              <a:rPr lang="bg-BG" sz="3400" dirty="0">
                <a:solidFill>
                  <a:schemeClr val="bg2"/>
                </a:solidFill>
              </a:rPr>
              <a:t>) и закръгляване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3F9550-8F52-4B48-BB3F-E5495EDAD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74" y="1809423"/>
            <a:ext cx="2820252" cy="15840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ABD6B-3FD4-4311-B808-3C6C51617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869000"/>
            <a:ext cx="10961783" cy="1334175"/>
          </a:xfrm>
        </p:spPr>
        <p:txBody>
          <a:bodyPr/>
          <a:lstStyle/>
          <a:p>
            <a:r>
              <a:rPr lang="ru-RU" dirty="0"/>
              <a:t>Езиците като начин на комуникация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807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1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F1E7C9-D980-4C59-AE0F-ED52D95A29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8713E9F-74E9-406C-A1D5-15FC55EC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8" t="3801" r="37351" b="32150"/>
          <a:stretch/>
        </p:blipFill>
        <p:spPr>
          <a:xfrm>
            <a:off x="4032908" y="2697319"/>
            <a:ext cx="3457160" cy="3755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</a:t>
            </a:r>
            <a:r>
              <a:rPr lang="bg-BG"/>
              <a:t>комуникация ()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6032" y="1574664"/>
            <a:ext cx="2590360" cy="662323"/>
          </a:xfrm>
          <a:prstGeom prst="wedgeRoundRectCallout">
            <a:avLst>
              <a:gd name="adj1" fmla="val 9090"/>
              <a:gd name="adj2" fmla="val 1149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x-none" sz="2800" b="1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888088" y="1574663"/>
            <a:ext cx="2160240" cy="662323"/>
          </a:xfrm>
          <a:prstGeom prst="wedgeRoundRectCallout">
            <a:avLst>
              <a:gd name="adj1" fmla="val -28711"/>
              <a:gd name="adj2" fmla="val 1180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b="1" dirty="0">
                <a:solidFill>
                  <a:srgbClr val="FFFFFF"/>
                </a:solidFill>
              </a:rPr>
              <a:t>Dobrý deň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760296" y="2615643"/>
            <a:ext cx="1997048" cy="662323"/>
          </a:xfrm>
          <a:prstGeom prst="wedgeRoundRectCallout">
            <a:avLst>
              <a:gd name="adj1" fmla="val -24264"/>
              <a:gd name="adj2" fmla="val 1101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b="1" dirty="0">
                <a:solidFill>
                  <a:srgbClr val="FFFFFF"/>
                </a:solidFill>
              </a:rPr>
              <a:t>Dobrý den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9140" y="3549812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български</a:t>
            </a:r>
            <a:endParaRPr lang="en-US" sz="2799" dirty="0"/>
          </a:p>
        </p:txBody>
      </p:sp>
      <p:sp>
        <p:nvSpPr>
          <p:cNvPr id="24" name="TextBox 23"/>
          <p:cNvSpPr txBox="1"/>
          <p:nvPr/>
        </p:nvSpPr>
        <p:spPr>
          <a:xfrm>
            <a:off x="3992777" y="2519386"/>
            <a:ext cx="125221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руски</a:t>
            </a:r>
            <a:endParaRPr lang="en-US" sz="2799" dirty="0"/>
          </a:p>
        </p:txBody>
      </p:sp>
      <p:sp>
        <p:nvSpPr>
          <p:cNvPr id="25" name="TextBox 24"/>
          <p:cNvSpPr txBox="1"/>
          <p:nvPr/>
        </p:nvSpPr>
        <p:spPr>
          <a:xfrm>
            <a:off x="6339048" y="2519386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словашки</a:t>
            </a:r>
            <a:endParaRPr lang="en-US" sz="2799" dirty="0"/>
          </a:p>
        </p:txBody>
      </p:sp>
      <p:sp>
        <p:nvSpPr>
          <p:cNvPr id="26" name="TextBox 25"/>
          <p:cNvSpPr txBox="1"/>
          <p:nvPr/>
        </p:nvSpPr>
        <p:spPr>
          <a:xfrm>
            <a:off x="9572907" y="3549812"/>
            <a:ext cx="131886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чешки</a:t>
            </a:r>
            <a:endParaRPr lang="en-US" sz="2799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625AD55-3C15-4731-AA99-9D905A5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32" y="2622662"/>
            <a:ext cx="2140856" cy="662323"/>
          </a:xfrm>
          <a:prstGeom prst="wedgeRoundRectCallout">
            <a:avLst>
              <a:gd name="adj1" fmla="val -19682"/>
              <a:gd name="adj2" fmla="val 1100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3A4578-72CF-46AC-B9E3-0EBB18339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0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415481" y="1532675"/>
            <a:ext cx="5871525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541823" y="2906831"/>
            <a:ext cx="3659177" cy="648072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1237572"/>
            <a:ext cx="1194392" cy="1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2" y="2672694"/>
            <a:ext cx="2232692" cy="1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33A2CB94-9B54-4799-9D0D-ADDEF7F6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61" y="4195861"/>
            <a:ext cx="6040849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CE77175-C553-4399-BFB9-530D5521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7" y="3927850"/>
            <a:ext cx="1229342" cy="12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0F8C9FD5-C8E0-46F8-91C5-8CB5FA43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99" y="5590689"/>
            <a:ext cx="4761300" cy="648072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725171A9-F02D-4B02-9625-477747D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49" y="5304535"/>
            <a:ext cx="1221238" cy="12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2899AB14-8C46-46C1-8B38-CA954FBAA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2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1121745"/>
            <a:ext cx="9543989" cy="53844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799" dirty="0"/>
              <a:t>Програмите се пишат на </a:t>
            </a:r>
            <a:r>
              <a:rPr lang="bg-BG" sz="3799" b="1" dirty="0">
                <a:solidFill>
                  <a:schemeClr val="bg1"/>
                </a:solidFill>
              </a:rPr>
              <a:t>език за</a:t>
            </a:r>
            <a:r>
              <a:rPr lang="en-US" sz="3799" b="1" dirty="0">
                <a:solidFill>
                  <a:schemeClr val="bg1"/>
                </a:solidFill>
              </a:rPr>
              <a:t> </a:t>
            </a:r>
            <a:r>
              <a:rPr lang="bg-BG" sz="3799" b="1" dirty="0">
                <a:solidFill>
                  <a:schemeClr val="bg1"/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799" dirty="0"/>
              <a:t>Например </a:t>
            </a:r>
            <a:r>
              <a:rPr lang="en-US" sz="3799" dirty="0"/>
              <a:t>C#, Java, JavaScript</a:t>
            </a:r>
            <a:r>
              <a:rPr lang="bg-BG" sz="3799" dirty="0"/>
              <a:t>,</a:t>
            </a:r>
            <a:r>
              <a:rPr lang="en-US" sz="3799" dirty="0"/>
              <a:t> Python, PHP</a:t>
            </a:r>
            <a:r>
              <a:rPr lang="bg-BG" sz="3799" dirty="0"/>
              <a:t>, </a:t>
            </a:r>
            <a:r>
              <a:rPr lang="en-US" sz="3799" dirty="0"/>
              <a:t>C</a:t>
            </a:r>
            <a:r>
              <a:rPr lang="bg-BG" sz="3799" dirty="0"/>
              <a:t>, </a:t>
            </a:r>
            <a:r>
              <a:rPr lang="en-US" sz="3799" dirty="0"/>
              <a:t>C++, </a:t>
            </a:r>
            <a:r>
              <a:rPr lang="bg-BG" sz="3799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Използва се </a:t>
            </a:r>
            <a:r>
              <a:rPr lang="bg-BG" sz="3999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3999" dirty="0"/>
              <a:t> (например</a:t>
            </a:r>
            <a:r>
              <a:rPr lang="en-US" sz="3999" dirty="0"/>
              <a:t> Visual Studio)</a:t>
            </a:r>
            <a:endParaRPr lang="bg-BG" sz="3999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7AA1C05-E265-4410-BC81-62D55093BF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4" y="1121745"/>
            <a:ext cx="9901655" cy="554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Текстът на програмата 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F4687-36CA-49B2-BF44-1F09D2843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3419</TotalTime>
  <Words>3288</Words>
  <Application>Microsoft Macintosh PowerPoint</Application>
  <PresentationFormat>Widescreen</PresentationFormat>
  <Paragraphs>525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Въведение в програмирането</vt:lpstr>
      <vt:lpstr>Съдържание</vt:lpstr>
      <vt:lpstr>Какво означава да  "програмираме"?</vt:lpstr>
      <vt:lpstr>Какво означава "програмиране"?</vt:lpstr>
      <vt:lpstr>Езиците като начин на комуникация</vt:lpstr>
      <vt:lpstr>Начин на комуникация ()</vt:lpstr>
      <vt:lpstr>Начин на комуникация (2)</vt:lpstr>
      <vt:lpstr>Езици за програмиране</vt:lpstr>
      <vt:lpstr>Компютърни програми</vt:lpstr>
      <vt:lpstr>Интересно за C#</vt:lpstr>
      <vt:lpstr>Конзолни програми</vt:lpstr>
      <vt:lpstr>Среда за разработка</vt:lpstr>
      <vt:lpstr>Създаване на конзолна програма</vt:lpstr>
      <vt:lpstr>Писане на програмен код (1)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 (1)</vt:lpstr>
      <vt:lpstr>Типични грешки в C# програмите (2)</vt:lpstr>
      <vt:lpstr>Задача: Числата от 1 до 10</vt:lpstr>
      <vt:lpstr>Променливи и типове данни</vt:lpstr>
      <vt:lpstr>Променливи</vt:lpstr>
      <vt:lpstr>Типове данни (1)</vt:lpstr>
      <vt:lpstr>Типове данни (2)</vt:lpstr>
      <vt:lpstr>Работа с конзола</vt:lpstr>
      <vt:lpstr>Прочитане на текст</vt:lpstr>
      <vt:lpstr>Четене на текст</vt:lpstr>
      <vt:lpstr>Интерполация</vt:lpstr>
      <vt:lpstr>Задача: Поздрав по име</vt:lpstr>
      <vt:lpstr>Решение: Поздрав по име</vt:lpstr>
      <vt:lpstr>Съединяване на текст и число</vt:lpstr>
      <vt:lpstr>Задача: Долепяне на данни</vt:lpstr>
      <vt:lpstr>Задача: Лице на квадрат</vt:lpstr>
      <vt:lpstr>Задача: Конвертиране от инчове в сантиметри</vt:lpstr>
      <vt:lpstr>Прости операции с дебъгер</vt:lpstr>
      <vt:lpstr>Дебъгване</vt:lpstr>
      <vt:lpstr>Дебъгване във Visual Studio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Увеличаване (1)</vt:lpstr>
      <vt:lpstr>Увеличаване (2)</vt:lpstr>
      <vt:lpstr>Намаляване (1) </vt:lpstr>
      <vt:lpstr>Намаляване (2)</vt:lpstr>
      <vt:lpstr>Закръгляне и абсолютна стойност</vt:lpstr>
      <vt:lpstr>Форматиране и закръгляне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116</cp:revision>
  <dcterms:created xsi:type="dcterms:W3CDTF">2018-05-23T13:08:44Z</dcterms:created>
  <dcterms:modified xsi:type="dcterms:W3CDTF">2023-05-11T07:42:03Z</dcterms:modified>
  <cp:category>computer programming;programming;C#;програмиране;кодиране</cp:category>
</cp:coreProperties>
</file>