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291" r:id="rId2"/>
    <p:sldId id="292" r:id="rId3"/>
    <p:sldId id="294" r:id="rId4"/>
    <p:sldId id="295" r:id="rId5"/>
    <p:sldId id="296" r:id="rId6"/>
    <p:sldId id="297" r:id="rId7"/>
    <p:sldId id="494" r:id="rId8"/>
    <p:sldId id="301" r:id="rId9"/>
    <p:sldId id="302" r:id="rId10"/>
    <p:sldId id="495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310" r:id="rId19"/>
    <p:sldId id="311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1" r:id="rId30"/>
    <p:sldId id="322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401" r:id="rId45"/>
    <p:sldId id="49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86260F53-E7A8-4C36-98C6-EFA6D724CF7A}">
          <p14:sldIdLst>
            <p14:sldId id="291"/>
            <p14:sldId id="292"/>
          </p14:sldIdLst>
        </p14:section>
        <p14:section name="Design Pattern-и" id="{635BEAD6-B0B3-43E2-9502-13BB3D4723C6}">
          <p14:sldIdLst>
            <p14:sldId id="294"/>
            <p14:sldId id="295"/>
            <p14:sldId id="296"/>
            <p14:sldId id="297"/>
            <p14:sldId id="494"/>
          </p14:sldIdLst>
        </p14:section>
        <p14:section name="Types of Design Patterns" id="{7DCB62EB-7460-4581-BA2C-EEA1D73FD929}">
          <p14:sldIdLst>
            <p14:sldId id="301"/>
            <p14:sldId id="302"/>
            <p14:sldId id="495"/>
          </p14:sldIdLst>
        </p14:section>
        <p14:section name="Creational Patterns" id="{9245A61C-C383-496A-8C32-90D8A4D551CE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</p14:sldIdLst>
        </p14:section>
        <p14:section name="Structural Pattern-и" id="{264A1D7D-1B6E-4C7C-A3A7-401F58145BC7}">
          <p14:sldIdLst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</p14:sldIdLst>
        </p14:section>
        <p14:section name="Behavioral Patterns" id="{33DDB4CA-31A3-437D-9DAC-6302010EA2AC}">
          <p14:sldIdLst>
            <p14:sldId id="323"/>
            <p14:sldId id="324"/>
            <p14:sldId id="325"/>
            <p14:sldId id="326"/>
            <p14:sldId id="327"/>
            <p14:sldId id="328"/>
            <p14:sldId id="329"/>
            <p14:sldId id="330"/>
            <p14:sldId id="331"/>
            <p14:sldId id="332"/>
            <p14:sldId id="333"/>
            <p14:sldId id="334"/>
          </p14:sldIdLst>
        </p14:section>
        <p14:section name="Обобщение" id="{672020F4-DF3C-4604-B595-80A0FC6FD017}">
          <p14:sldIdLst>
            <p14:sldId id="335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42" autoAdjust="0"/>
    <p:restoredTop sz="95221" autoAdjust="0"/>
  </p:normalViewPr>
  <p:slideViewPr>
    <p:cSldViewPr showGuides="1">
      <p:cViewPr varScale="1">
        <p:scale>
          <a:sx n="60" d="100"/>
          <a:sy n="60" d="100"/>
        </p:scale>
        <p:origin x="192" y="181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7.01.23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5A58400-9ADF-48C0-910F-1B9F0B065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222099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8DC02A7-7D70-4E63-8E2D-381DBEC499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7786167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35986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796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4A34148-6056-478C-9CDD-88D6360416C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715455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03AC01D-DF1D-49AC-9458-3F8A046E86E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3965173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3E666DF-85FE-43D9-95A3-14F3018B26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95106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E18829D-2170-4A31-9132-F8B46C21AA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30883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F56673C-7948-4369-A0C1-36DA41DAF1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634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1157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6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FE9DD6-1A8B-4B0A-8536-3B270BD282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462904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B4DFA43-47D5-497B-9653-4709B45724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241437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881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49EA391-4447-493D-AA4C-66FCD44CB3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00700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jpe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gif"/><Relationship Id="rId5" Type="http://schemas.openxmlformats.org/officeDocument/2006/relationships/image" Target="../media/image40.gif"/><Relationship Id="rId4" Type="http://schemas.openxmlformats.org/officeDocument/2006/relationships/image" Target="../media/image39.gi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jpeg"/><Relationship Id="rId5" Type="http://schemas.openxmlformats.org/officeDocument/2006/relationships/image" Target="../media/image50.png"/><Relationship Id="rId4" Type="http://schemas.openxmlformats.org/officeDocument/2006/relationships/image" Target="../media/image49.gi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gi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gif"/><Relationship Id="rId5" Type="http://schemas.openxmlformats.org/officeDocument/2006/relationships/image" Target="../media/image56.gif"/><Relationship Id="rId4" Type="http://schemas.openxmlformats.org/officeDocument/2006/relationships/image" Target="../media/image5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1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486"/>
            <a:ext cx="2980696" cy="46018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Design Patterns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2034000"/>
            <a:ext cx="2181040" cy="2181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046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024" y="1179651"/>
            <a:ext cx="9451953" cy="5475943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5339B154-7466-4264-9AA1-F3E0A8D6F6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2385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2161554" cy="216155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EBDBBFA0-2E25-4682-A3B5-B7478182FD7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/>
              <a:t>Creational Patterns</a:t>
            </a:r>
          </a:p>
        </p:txBody>
      </p:sp>
    </p:spTree>
    <p:extLst>
      <p:ext uri="{BB962C8B-B14F-4D97-AF65-F5344CB8AC3E}">
        <p14:creationId xmlns:p14="http://schemas.microsoft.com/office/powerpoint/2010/main" val="3000460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Създаване на </a:t>
            </a:r>
            <a:r>
              <a:rPr lang="bg-BG" sz="3600" b="1" dirty="0">
                <a:solidFill>
                  <a:schemeClr val="bg1"/>
                </a:solidFill>
              </a:rPr>
              <a:t>механизми за обекти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Създаване на обекти по начин,</a:t>
            </a:r>
            <a:r>
              <a:rPr lang="bg-BG" sz="3600" b="1" dirty="0">
                <a:solidFill>
                  <a:schemeClr val="bg1"/>
                </a:solidFill>
              </a:rPr>
              <a:t> подходящ</a:t>
            </a:r>
            <a:br>
              <a:rPr lang="bg-BG" sz="3600" dirty="0"/>
            </a:br>
            <a:r>
              <a:rPr lang="bg-BG" sz="3600" dirty="0"/>
              <a:t>за </a:t>
            </a:r>
            <a:r>
              <a:rPr lang="bg-BG" sz="3600" b="1" dirty="0">
                <a:solidFill>
                  <a:schemeClr val="bg1"/>
                </a:solidFill>
              </a:rPr>
              <a:t>конкретната ситуация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Две главни идеи</a:t>
            </a:r>
            <a:endParaRPr lang="en-US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b="1" dirty="0" err="1">
                <a:solidFill>
                  <a:schemeClr val="bg1"/>
                </a:solidFill>
              </a:rPr>
              <a:t>Енкапсулиране</a:t>
            </a:r>
            <a:r>
              <a:rPr lang="en-US" sz="3400" dirty="0"/>
              <a:t> </a:t>
            </a:r>
            <a:r>
              <a:rPr lang="bg-BG" sz="3400" dirty="0"/>
              <a:t>на логика, която класовете използват</a:t>
            </a:r>
            <a:endParaRPr lang="en-US" sz="34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Скриване</a:t>
            </a:r>
            <a:r>
              <a:rPr lang="en-US" sz="3400" dirty="0"/>
              <a:t> </a:t>
            </a:r>
            <a:r>
              <a:rPr lang="bg-BG" sz="3400" dirty="0"/>
              <a:t>на начина по който инстанциите на класовете са създадени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AF01CEC-CEDB-4BB0-90C8-E0D06CE064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47049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Singleton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Simple Factory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Factory Method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Abstract Factory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Builder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Prototype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Fluent Interface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Object Pool</a:t>
            </a:r>
          </a:p>
          <a:p>
            <a:pPr>
              <a:lnSpc>
                <a:spcPct val="100000"/>
              </a:lnSpc>
              <a:spcBef>
                <a:spcPts val="400"/>
              </a:spcBef>
            </a:pPr>
            <a:r>
              <a:rPr lang="en-US" sz="3200" dirty="0"/>
              <a:t>Lazy Initialization</a:t>
            </a:r>
            <a:endParaRPr lang="bg-BG" sz="3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със </a:t>
            </a:r>
            <a:r>
              <a:rPr lang="en-US" dirty="0"/>
              <a:t>Creational Pattern</a:t>
            </a:r>
            <a:r>
              <a:rPr lang="bg-BG" dirty="0"/>
              <a:t>-и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7589" y="1550606"/>
            <a:ext cx="4184981" cy="115839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7589" y="2923397"/>
            <a:ext cx="4048696" cy="1511199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4283" y="1550606"/>
            <a:ext cx="3868084" cy="154185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78479" y="3305181"/>
            <a:ext cx="3983888" cy="156202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1" name="Picture 3" descr="http://sourcemaking.com/files/sm/images/patterns/Prototype_example1.gif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5999" y="4699518"/>
            <a:ext cx="3970053" cy="1609481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8F5536C1-F84C-4B6F-8AF6-303483435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43287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Най-често използваният</a:t>
            </a:r>
            <a:r>
              <a:rPr lang="en-GB" sz="3600" dirty="0"/>
              <a:t> creational design pattern</a:t>
            </a:r>
          </a:p>
          <a:p>
            <a:r>
              <a:rPr lang="en-GB" sz="3600" dirty="0"/>
              <a:t>Singleton </a:t>
            </a:r>
            <a:r>
              <a:rPr lang="bg-BG" sz="3600" dirty="0"/>
              <a:t>клас</a:t>
            </a:r>
            <a:r>
              <a:rPr lang="en-GB" sz="3600" dirty="0"/>
              <a:t> </a:t>
            </a:r>
            <a:r>
              <a:rPr lang="bg-BG" sz="3600" dirty="0"/>
              <a:t>трябва да има </a:t>
            </a:r>
            <a:r>
              <a:rPr lang="bg-BG" sz="3600" b="1" dirty="0">
                <a:solidFill>
                  <a:schemeClr val="bg1"/>
                </a:solidFill>
              </a:rPr>
              <a:t>само една инстанция</a:t>
            </a:r>
            <a:endParaRPr lang="en-GB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Не е</a:t>
            </a:r>
            <a:r>
              <a:rPr lang="en-GB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глобална променлива</a:t>
            </a:r>
            <a:endParaRPr lang="en-GB" sz="3600" b="1" dirty="0">
              <a:solidFill>
                <a:schemeClr val="bg1"/>
              </a:solidFill>
            </a:endParaRPr>
          </a:p>
          <a:p>
            <a:r>
              <a:rPr lang="bg-BG" sz="3600" dirty="0"/>
              <a:t>Възможни проблеми</a:t>
            </a:r>
            <a:endParaRPr lang="en-GB" sz="3600" dirty="0"/>
          </a:p>
          <a:p>
            <a:pPr lvl="1"/>
            <a:r>
              <a:rPr lang="en-GB" sz="3400" dirty="0"/>
              <a:t>Lazy loading</a:t>
            </a:r>
          </a:p>
          <a:p>
            <a:pPr lvl="1"/>
            <a:r>
              <a:rPr lang="en-GB" sz="3400" dirty="0"/>
              <a:t>Thread-safe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Singleton Pattern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699"/>
          <a:stretch/>
        </p:blipFill>
        <p:spPr>
          <a:xfrm>
            <a:off x="5170543" y="3339000"/>
            <a:ext cx="6562927" cy="3061640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AFE694D0-42C1-4342-A2F8-703193C862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0262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Double-Check Singleton Example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153051"/>
            <a:ext cx="9271094" cy="56041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public sealed class Singleton {</a:t>
            </a:r>
          </a:p>
          <a:p>
            <a:r>
              <a:rPr lang="en-GB" sz="2600" noProof="1"/>
              <a:t>  </a:t>
            </a:r>
            <a:r>
              <a:rPr lang="en-GB" sz="2600" dirty="0"/>
              <a:t>private static Singleton instance;</a:t>
            </a:r>
          </a:p>
          <a:p>
            <a:r>
              <a:rPr lang="en-GB" sz="2600" noProof="1"/>
              <a:t>  </a:t>
            </a:r>
            <a:r>
              <a:rPr lang="en-GB" sz="2600" dirty="0"/>
              <a:t>private Singleton() { }</a:t>
            </a:r>
          </a:p>
          <a:p>
            <a:r>
              <a:rPr lang="en-GB" sz="2600" noProof="1"/>
              <a:t>  </a:t>
            </a:r>
            <a:r>
              <a:rPr lang="en-GB" sz="2600" dirty="0"/>
              <a:t>public static Singleton Instance {</a:t>
            </a:r>
          </a:p>
          <a:p>
            <a:r>
              <a:rPr lang="en-US" sz="2600" noProof="1"/>
              <a:t>    get {</a:t>
            </a:r>
          </a:p>
          <a:p>
            <a:r>
              <a:rPr lang="en-US" sz="2600" noProof="1"/>
              <a:t>      </a:t>
            </a:r>
            <a:r>
              <a:rPr lang="en-GB" sz="2600" dirty="0"/>
              <a:t>if (instance == null) {</a:t>
            </a:r>
          </a:p>
          <a:p>
            <a:r>
              <a:rPr lang="en-GB" sz="2600" noProof="1"/>
              <a:t>        </a:t>
            </a:r>
            <a:r>
              <a:rPr lang="en-GB" sz="2600" dirty="0"/>
              <a:t>lock (instance) {</a:t>
            </a:r>
          </a:p>
          <a:p>
            <a:r>
              <a:rPr lang="en-GB" sz="2600" noProof="1"/>
              <a:t>          </a:t>
            </a:r>
            <a:r>
              <a:rPr lang="en-GB" sz="2600" dirty="0"/>
              <a:t>if (instance == null)</a:t>
            </a:r>
          </a:p>
          <a:p>
            <a:r>
              <a:rPr lang="en-GB" sz="2600" dirty="0"/>
              <a:t>            instance = new Singleton(); } }</a:t>
            </a:r>
          </a:p>
          <a:p>
            <a:r>
              <a:rPr lang="en-US" sz="2600" noProof="1"/>
              <a:t>      return instance; } } 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BA19A3E-8E35-4706-8DDA-C77F69EEE2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68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600" noProof="1"/>
              <a:t>„Фабрика“ за </a:t>
            </a:r>
            <a:r>
              <a:rPr lang="bg-BG" sz="3600" b="1" noProof="1">
                <a:solidFill>
                  <a:schemeClr val="bg1"/>
                </a:solidFill>
              </a:rPr>
              <a:t>клониране</a:t>
            </a:r>
            <a:r>
              <a:rPr lang="en-US" sz="3600" noProof="1"/>
              <a:t> </a:t>
            </a:r>
            <a:r>
              <a:rPr lang="bg-BG" sz="3600" noProof="1"/>
              <a:t>на нови инстанции от прототип</a:t>
            </a:r>
            <a:endParaRPr lang="en-US" sz="3600" noProof="1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400" noProof="1"/>
              <a:t>Създава нови обекти като копира прототипа, вместо с ключовата дума </a:t>
            </a:r>
            <a:r>
              <a:rPr lang="en-US" sz="3400" noProof="1"/>
              <a:t>“new"</a:t>
            </a:r>
            <a:endParaRPr lang="bg-BG" sz="3400" noProof="1"/>
          </a:p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2"/>
              </a:buClr>
            </a:pPr>
            <a:r>
              <a:rPr lang="en-US" sz="3600" b="1" noProof="1">
                <a:solidFill>
                  <a:schemeClr val="bg1"/>
                </a:solidFill>
              </a:rPr>
              <a:t>ICloneable</a:t>
            </a:r>
            <a:r>
              <a:rPr lang="en-US" sz="3600" noProof="1"/>
              <a:t> </a:t>
            </a:r>
            <a:r>
              <a:rPr lang="bg-BG" sz="3600" noProof="1"/>
              <a:t>интерфейс</a:t>
            </a:r>
            <a:r>
              <a:rPr lang="en-US" sz="3600" noProof="1"/>
              <a:t> </a:t>
            </a:r>
            <a:br>
              <a:rPr lang="bg-BG" sz="3600" noProof="1"/>
            </a:br>
            <a:r>
              <a:rPr lang="bg-BG" sz="3600" noProof="1"/>
              <a:t>играе ролята на прототип</a:t>
            </a:r>
            <a:r>
              <a:rPr lang="en-US" sz="3600" noProof="1"/>
              <a:t> </a:t>
            </a:r>
            <a:endParaRPr lang="en-US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4871" y="2664000"/>
            <a:ext cx="6133627" cy="3358891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E7ED7215-F820-4683-A956-5FDAEB39A0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5270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Абстрактен </a:t>
            </a:r>
            <a:r>
              <a:rPr lang="en-US" dirty="0"/>
              <a:t>Prototype</a:t>
            </a:r>
            <a:r>
              <a:rPr lang="bg-BG" dirty="0"/>
              <a:t> 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190244"/>
            <a:ext cx="9271094" cy="55734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abstract class Prototype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{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</a:t>
            </a:r>
            <a:r>
              <a:rPr lang="en-GB" sz="2600" dirty="0"/>
              <a:t>private string _id;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sz="1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Prototype(string id)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</a:t>
            </a:r>
            <a:r>
              <a:rPr lang="bg-BG" sz="2600" dirty="0"/>
              <a:t>{</a:t>
            </a:r>
            <a:endParaRPr lang="en-US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  </a:t>
            </a:r>
            <a:r>
              <a:rPr lang="en-US" sz="2600" noProof="1"/>
              <a:t>this._id</a:t>
            </a:r>
            <a:r>
              <a:rPr lang="en-GB" sz="2600" dirty="0"/>
              <a:t> = id;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bg-BG" sz="1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string Id</a:t>
            </a:r>
            <a:r>
              <a:rPr lang="en-US" sz="2600" dirty="0"/>
              <a:t> =&gt; </a:t>
            </a:r>
            <a:r>
              <a:rPr lang="en-US" sz="2600" noProof="1"/>
              <a:t>this</a:t>
            </a:r>
            <a:r>
              <a:rPr lang="en-US" sz="2600" dirty="0"/>
              <a:t>._id;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4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abstract Prototype Clone();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}</a:t>
            </a:r>
            <a:endParaRPr lang="en-US" sz="26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B0D12DB-754E-4E28-821E-FA0B3EE973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016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Конкретен </a:t>
            </a:r>
            <a:r>
              <a:rPr lang="en-US" dirty="0"/>
              <a:t>Prototype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03598" y="1674000"/>
            <a:ext cx="10584804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class </a:t>
            </a:r>
            <a:r>
              <a:rPr lang="en-GB" sz="2800" noProof="1"/>
              <a:t>ConcretePrototype</a:t>
            </a:r>
            <a:r>
              <a:rPr lang="en-GB" sz="2800" dirty="0"/>
              <a:t> : Prototype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public </a:t>
            </a:r>
            <a:r>
              <a:rPr lang="en-GB" sz="2800" noProof="1"/>
              <a:t>ConcretePrototype(string</a:t>
            </a:r>
            <a:r>
              <a:rPr lang="en-GB" sz="2800" dirty="0"/>
              <a:t> id) : base(id) { }</a:t>
            </a:r>
          </a:p>
          <a:p>
            <a:endParaRPr lang="bg-BG" sz="2800" dirty="0"/>
          </a:p>
          <a:p>
            <a:r>
              <a:rPr lang="en-GB" sz="2800" dirty="0"/>
              <a:t>  public override Prototype Clone()</a:t>
            </a:r>
          </a:p>
          <a:p>
            <a:r>
              <a:rPr lang="en-GB" sz="2800" dirty="0"/>
              <a:t>    =&gt; return (</a:t>
            </a:r>
            <a:r>
              <a:rPr lang="en-GB" sz="2800" noProof="1"/>
              <a:t>Prototype)this.MemberwiseClone</a:t>
            </a:r>
            <a:r>
              <a:rPr lang="en-GB" sz="2800" dirty="0"/>
              <a:t>();</a:t>
            </a:r>
          </a:p>
          <a:p>
            <a:r>
              <a:rPr lang="bg-BG" sz="2800" dirty="0"/>
              <a:t>}</a:t>
            </a:r>
            <a:endParaRPr lang="en-US" sz="28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42D7B9A-74DC-4FF5-89D3-A7258341FB8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88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1" y="1447800"/>
            <a:ext cx="2286000" cy="2286000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ABF0B2B-80F0-4DA5-BEBD-226D9A9F2DF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/>
              <a:t>Structural Pattern</a:t>
            </a:r>
            <a:r>
              <a:rPr lang="bg-BG" dirty="0"/>
              <a:t>-и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642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742950" indent="-742950">
              <a:buFont typeface="+mj-lt"/>
              <a:buAutoNum type="arabicPeriod"/>
            </a:pPr>
            <a:r>
              <a:rPr lang="en-US" sz="3600" dirty="0"/>
              <a:t>Design Pattern</a:t>
            </a:r>
            <a:r>
              <a:rPr lang="bg-BG" sz="3600" dirty="0"/>
              <a:t>-и</a:t>
            </a:r>
            <a:endParaRPr lang="en-US" sz="3600" dirty="0"/>
          </a:p>
          <a:p>
            <a:pPr marL="742950" indent="-742950">
              <a:buFont typeface="+mj-lt"/>
              <a:buAutoNum type="arabicPeriod"/>
            </a:pPr>
            <a:r>
              <a:rPr lang="bg-BG" sz="3600" dirty="0"/>
              <a:t>Видове </a:t>
            </a:r>
            <a:r>
              <a:rPr lang="en-US" sz="3600" dirty="0"/>
              <a:t>Design Pattern</a:t>
            </a:r>
            <a:r>
              <a:rPr lang="bg-BG" sz="3600" dirty="0"/>
              <a:t>-и</a:t>
            </a:r>
            <a:endParaRPr lang="en-US" sz="3600" dirty="0"/>
          </a:p>
          <a:p>
            <a:pPr lvl="1"/>
            <a:r>
              <a:rPr lang="en-US" sz="3400" dirty="0"/>
              <a:t>Creational Pattern</a:t>
            </a:r>
            <a:r>
              <a:rPr lang="bg-BG" sz="3400" dirty="0"/>
              <a:t>-и</a:t>
            </a:r>
            <a:endParaRPr lang="en-US" sz="3400" dirty="0"/>
          </a:p>
          <a:p>
            <a:pPr lvl="1"/>
            <a:r>
              <a:rPr lang="en-US" sz="3400" dirty="0"/>
              <a:t>Structural Pattern</a:t>
            </a:r>
            <a:r>
              <a:rPr lang="bg-BG" sz="3400" dirty="0"/>
              <a:t>-и</a:t>
            </a:r>
            <a:endParaRPr lang="en-US" sz="3400" dirty="0"/>
          </a:p>
          <a:p>
            <a:pPr lvl="1"/>
            <a:r>
              <a:rPr lang="en-US" sz="3400" dirty="0"/>
              <a:t>Behavioral Pattern</a:t>
            </a:r>
            <a:r>
              <a:rPr lang="bg-BG" sz="3400" dirty="0"/>
              <a:t>-и</a:t>
            </a:r>
            <a:endParaRPr lang="en-US" sz="3400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AEA6D5-535A-44F8-84BB-6888BA622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09687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Описват начини за структуриране </a:t>
            </a:r>
            <a:r>
              <a:rPr lang="bg-BG" sz="3600" b="1" dirty="0">
                <a:solidFill>
                  <a:schemeClr val="bg1"/>
                </a:solidFill>
              </a:rPr>
              <a:t>на обекти</a:t>
            </a:r>
            <a:r>
              <a:rPr lang="en-US" sz="3600" dirty="0"/>
              <a:t> </a:t>
            </a:r>
            <a:r>
              <a:rPr lang="bg-BG" sz="3600" dirty="0"/>
              <a:t>, за да се имплементира </a:t>
            </a:r>
            <a:r>
              <a:rPr lang="bg-BG" sz="3600" b="1" dirty="0">
                <a:solidFill>
                  <a:schemeClr val="bg1"/>
                </a:solidFill>
              </a:rPr>
              <a:t>нова функционалност</a:t>
            </a:r>
            <a:endParaRPr lang="en-US" sz="3600" b="1" dirty="0">
              <a:solidFill>
                <a:schemeClr val="bg1"/>
              </a:solidFill>
            </a:endParaRPr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Улесняват дизайна като идентифицират лесен начин за осъществяване на </a:t>
            </a:r>
            <a:r>
              <a:rPr lang="bg-BG" sz="3600" b="1" dirty="0">
                <a:solidFill>
                  <a:schemeClr val="bg1"/>
                </a:solidFill>
              </a:rPr>
              <a:t>връзка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</a:t>
            </a:r>
            <a:r>
              <a:rPr lang="bg-BG" sz="3600" dirty="0"/>
              <a:t>елементите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Всичко за класова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обектна</a:t>
            </a:r>
            <a:r>
              <a:rPr lang="en-US" sz="3600" dirty="0"/>
              <a:t> </a:t>
            </a:r>
            <a:r>
              <a:rPr lang="bg-BG" sz="3600" dirty="0"/>
              <a:t>композиция</a:t>
            </a:r>
            <a:endParaRPr lang="en-US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b="1" dirty="0">
                <a:solidFill>
                  <a:schemeClr val="bg1"/>
                </a:solidFill>
              </a:rPr>
              <a:t>Наследственост</a:t>
            </a:r>
            <a:r>
              <a:rPr lang="bg-BG" sz="3400" dirty="0"/>
              <a:t>, за да се композират интерфейси</a:t>
            </a:r>
            <a:endParaRPr lang="en-US" sz="34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dirty="0"/>
              <a:t>Начини да се композират обекти, за да се получи </a:t>
            </a:r>
            <a:r>
              <a:rPr lang="bg-BG" sz="3400" b="1" dirty="0">
                <a:solidFill>
                  <a:schemeClr val="bg1"/>
                </a:solidFill>
              </a:rPr>
              <a:t>нова функционалност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67ACB34-2696-4389-BB0D-8AEEB594C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20763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Façade</a:t>
            </a:r>
          </a:p>
          <a:p>
            <a:r>
              <a:rPr lang="en-US" dirty="0"/>
              <a:t>Composite</a:t>
            </a:r>
          </a:p>
          <a:p>
            <a:r>
              <a:rPr lang="en-US" dirty="0"/>
              <a:t>Flyweight</a:t>
            </a:r>
          </a:p>
          <a:p>
            <a:r>
              <a:rPr lang="en-US" dirty="0"/>
              <a:t>Proxy</a:t>
            </a:r>
          </a:p>
          <a:p>
            <a:r>
              <a:rPr lang="en-US" dirty="0"/>
              <a:t>Decorator</a:t>
            </a:r>
          </a:p>
          <a:p>
            <a:r>
              <a:rPr lang="en-US" dirty="0"/>
              <a:t>Adapter</a:t>
            </a:r>
          </a:p>
          <a:p>
            <a:r>
              <a:rPr lang="en-US" dirty="0"/>
              <a:t>Bridge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</a:t>
            </a:r>
            <a:r>
              <a:rPr lang="en-US" dirty="0"/>
              <a:t> </a:t>
            </a:r>
            <a:r>
              <a:rPr lang="bg-BG" dirty="0"/>
              <a:t>от</a:t>
            </a:r>
            <a:r>
              <a:rPr lang="en-US" dirty="0"/>
              <a:t> Structural Pattern</a:t>
            </a:r>
            <a:r>
              <a:rPr lang="bg-BG" dirty="0"/>
              <a:t>-и</a:t>
            </a:r>
          </a:p>
        </p:txBody>
      </p:sp>
      <p:pic>
        <p:nvPicPr>
          <p:cNvPr id="12" name="Picture 9" descr="facad05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764048" y="1413726"/>
            <a:ext cx="3361597" cy="126445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7914" y="1277822"/>
            <a:ext cx="3568086" cy="1552056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4" name="Picture 2" descr="http://sourcemaking.com/files/sm/images/patterns/Prox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6257" y="4464000"/>
            <a:ext cx="2842736" cy="1730726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ttp://sourcemaking.com/files/sm/images/patterns/Decorator_example.gif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1000" y="2952041"/>
            <a:ext cx="2375539" cy="1895167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2" descr="http://sourcemaking.com/files/sm/images/patterns/Adapter_realexample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6621" y="3159000"/>
            <a:ext cx="1577340" cy="1183005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70999" y="5009396"/>
            <a:ext cx="3709581" cy="1569603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18" name="Picture 2" descr="http://www.woodeso.com/wp-content/uploads/2013/03/Picture-Tile-Design.jp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8726" y="2830178"/>
            <a:ext cx="1676400" cy="134964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Slide Number">
            <a:extLst>
              <a:ext uri="{FF2B5EF4-FFF2-40B4-BE49-F238E27FC236}">
                <a16:creationId xmlns:a16="http://schemas.microsoft.com/office/drawing/2014/main" id="{1A2E5B72-7C02-4FE5-B4FE-5299CFAE3E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17492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Дава</a:t>
            </a:r>
            <a:r>
              <a:rPr lang="en-GB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унифициран интерфейс </a:t>
            </a:r>
            <a:r>
              <a:rPr lang="bg-BG" sz="3400" dirty="0"/>
              <a:t>на група от интерфейси</a:t>
            </a:r>
            <a:endParaRPr lang="en-GB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Pattern</a:t>
            </a:r>
          </a:p>
        </p:txBody>
      </p:sp>
      <p:pic>
        <p:nvPicPr>
          <p:cNvPr id="2052" name="Picture 4" descr="faca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727"/>
          <a:stretch/>
        </p:blipFill>
        <p:spPr bwMode="auto">
          <a:xfrm>
            <a:off x="4867374" y="3339000"/>
            <a:ext cx="3345491" cy="33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acad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291"/>
          <a:stretch/>
        </p:blipFill>
        <p:spPr bwMode="auto">
          <a:xfrm>
            <a:off x="8681700" y="3328866"/>
            <a:ext cx="3305591" cy="33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 txBox="1">
            <a:spLocks/>
          </p:cNvSpPr>
          <p:nvPr/>
        </p:nvSpPr>
        <p:spPr>
          <a:xfrm>
            <a:off x="168300" y="2079000"/>
            <a:ext cx="6220598" cy="3375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400" dirty="0"/>
              <a:t>Дефинира </a:t>
            </a:r>
            <a:r>
              <a:rPr lang="bg-BG" sz="3400" b="1" dirty="0">
                <a:solidFill>
                  <a:schemeClr val="bg1"/>
                </a:solidFill>
              </a:rPr>
              <a:t>интерфейс от по-висок ред</a:t>
            </a:r>
            <a:r>
              <a:rPr lang="bg-BG" sz="3400" dirty="0"/>
              <a:t>, който прави подсистемата по-лесна за ползване</a:t>
            </a:r>
            <a:endParaRPr lang="en-GB" sz="340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B8061FE-D7B2-462D-9251-D6E8E78937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5441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</a:t>
            </a:r>
            <a:r>
              <a:rPr lang="bg-BG" dirty="0"/>
              <a:t>клас</a:t>
            </a:r>
            <a:r>
              <a:rPr lang="en-US" dirty="0"/>
              <a:t> (1)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3092426" y="1170938"/>
            <a:ext cx="6007147" cy="55016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class Facade</a:t>
            </a:r>
            <a:endParaRPr lang="en-US" sz="2600" dirty="0"/>
          </a:p>
          <a:p>
            <a:r>
              <a:rPr lang="en-US" sz="2600" dirty="0"/>
              <a:t>{</a:t>
            </a:r>
            <a:endParaRPr lang="bg-BG" sz="2600" dirty="0"/>
          </a:p>
          <a:p>
            <a:r>
              <a:rPr lang="en-GB" sz="2600" dirty="0"/>
              <a:t>  private </a:t>
            </a:r>
            <a:r>
              <a:rPr lang="en-GB" sz="2600" noProof="1"/>
              <a:t>SubSystemOne</a:t>
            </a:r>
            <a:r>
              <a:rPr lang="en-GB" sz="2600" dirty="0"/>
              <a:t> _one;</a:t>
            </a:r>
          </a:p>
          <a:p>
            <a:r>
              <a:rPr lang="en-GB" sz="2600" dirty="0"/>
              <a:t>  private </a:t>
            </a:r>
            <a:r>
              <a:rPr lang="en-GB" sz="2600" noProof="1"/>
              <a:t>SubSystemTwo</a:t>
            </a:r>
            <a:r>
              <a:rPr lang="en-GB" sz="2600" dirty="0"/>
              <a:t> _two;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GB" sz="2600" dirty="0"/>
          </a:p>
          <a:p>
            <a:r>
              <a:rPr lang="en-GB" sz="2600" dirty="0"/>
              <a:t>  public Facade()</a:t>
            </a:r>
            <a:endParaRPr lang="en-US" sz="2600" dirty="0"/>
          </a:p>
          <a:p>
            <a:r>
              <a:rPr lang="en-US" sz="2600" dirty="0"/>
              <a:t>  {</a:t>
            </a:r>
            <a:endParaRPr lang="bg-BG" sz="2600" dirty="0"/>
          </a:p>
          <a:p>
            <a:r>
              <a:rPr lang="en-GB" sz="2600" dirty="0"/>
              <a:t>    _one = new </a:t>
            </a:r>
            <a:r>
              <a:rPr lang="en-GB" sz="2600" noProof="1"/>
              <a:t>SubSystemOne</a:t>
            </a:r>
            <a:r>
              <a:rPr lang="en-GB" sz="2600" dirty="0"/>
              <a:t>();</a:t>
            </a:r>
          </a:p>
          <a:p>
            <a:r>
              <a:rPr lang="en-GB" sz="2600" dirty="0"/>
              <a:t>    _two = new </a:t>
            </a:r>
            <a:r>
              <a:rPr lang="en-GB" sz="2600" noProof="1"/>
              <a:t>SubSystemTwo</a:t>
            </a:r>
            <a:r>
              <a:rPr lang="en-GB" sz="2600" dirty="0"/>
              <a:t>();</a:t>
            </a:r>
            <a:endParaRPr lang="en-US" sz="2600" dirty="0"/>
          </a:p>
          <a:p>
            <a:r>
              <a:rPr lang="en-US" sz="2600" dirty="0"/>
              <a:t>  }</a:t>
            </a:r>
            <a:endParaRPr lang="bg-BG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2F31FC6-6FE8-41B1-8847-9A14DB70E56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762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Façade </a:t>
            </a:r>
            <a:r>
              <a:rPr lang="bg-BG" dirty="0"/>
              <a:t>клас</a:t>
            </a:r>
            <a:r>
              <a:rPr lang="en-US" dirty="0"/>
              <a:t>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141074" y="1204467"/>
            <a:ext cx="8229926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void </a:t>
            </a:r>
            <a:r>
              <a:rPr lang="en-GB" sz="2600" noProof="1"/>
              <a:t>MethodA</a:t>
            </a:r>
            <a:r>
              <a:rPr lang="en-GB" sz="2600" dirty="0"/>
              <a:t>()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</a:t>
            </a:r>
            <a:r>
              <a:rPr lang="en-GB" sz="2600" noProof="1"/>
              <a:t>Console.WriteLine</a:t>
            </a:r>
            <a:r>
              <a:rPr lang="en-GB" sz="2600" dirty="0"/>
              <a:t>("\</a:t>
            </a:r>
            <a:r>
              <a:rPr lang="en-GB" sz="2600" noProof="1"/>
              <a:t>nMethodA</a:t>
            </a:r>
            <a:r>
              <a:rPr lang="en-GB" sz="2600" dirty="0"/>
              <a:t>() ---- 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_</a:t>
            </a:r>
            <a:r>
              <a:rPr lang="en-GB" sz="2600" noProof="1"/>
              <a:t>one.MethodOne</a:t>
            </a:r>
            <a:r>
              <a:rPr lang="en-GB" sz="2600" dirty="0"/>
              <a:t>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_</a:t>
            </a:r>
            <a:r>
              <a:rPr lang="en-GB" sz="2600" noProof="1"/>
              <a:t>two.MethodTwo</a:t>
            </a:r>
            <a:r>
              <a:rPr lang="en-GB" sz="2600" dirty="0"/>
              <a:t>();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void </a:t>
            </a:r>
            <a:r>
              <a:rPr lang="en-GB" sz="2600" noProof="1"/>
              <a:t>MethodB</a:t>
            </a:r>
            <a:r>
              <a:rPr lang="en-GB" sz="2600" dirty="0"/>
              <a:t>()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</a:t>
            </a:r>
            <a:r>
              <a:rPr lang="en-GB" sz="2600" noProof="1"/>
              <a:t>Console.WriteLine</a:t>
            </a:r>
            <a:r>
              <a:rPr lang="en-GB" sz="2600" dirty="0"/>
              <a:t>("\</a:t>
            </a:r>
            <a:r>
              <a:rPr lang="en-GB" sz="2600" noProof="1"/>
              <a:t>nMethodB</a:t>
            </a:r>
            <a:r>
              <a:rPr lang="en-GB" sz="2600" dirty="0"/>
              <a:t>() ---- 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_</a:t>
            </a:r>
            <a:r>
              <a:rPr lang="en-GB" sz="2600" noProof="1"/>
              <a:t>two.MethodTwo</a:t>
            </a:r>
            <a:r>
              <a:rPr lang="en-GB" sz="2600" dirty="0"/>
              <a:t>();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}</a:t>
            </a:r>
            <a:endParaRPr lang="en-US" sz="2600" noProof="1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2A18F628-1AA3-44DD-909A-E95FFFDF469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6872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err="1"/>
              <a:t>Подсистемни</a:t>
            </a:r>
            <a:r>
              <a:rPr lang="bg-BG" dirty="0"/>
              <a:t> класове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92226" y="1314000"/>
            <a:ext cx="920754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GB" sz="2600" dirty="0"/>
              <a:t>class </a:t>
            </a:r>
            <a:r>
              <a:rPr lang="en-GB" sz="2600" noProof="1"/>
              <a:t>SubSystemOne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public void </a:t>
            </a:r>
            <a:r>
              <a:rPr lang="en-GB" sz="2600" noProof="1"/>
              <a:t>MethodOne</a:t>
            </a:r>
            <a:r>
              <a:rPr lang="en-GB" sz="2600" dirty="0"/>
              <a:t>()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SubSystemOne</a:t>
            </a:r>
            <a:r>
              <a:rPr lang="en-GB" sz="2600" dirty="0"/>
              <a:t> Method");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}</a:t>
            </a:r>
            <a:endParaRPr lang="en-US" sz="2600" noProof="1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492225" y="4022822"/>
            <a:ext cx="9207547" cy="25264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</a:pPr>
            <a:r>
              <a:rPr lang="en-GB" sz="2600" dirty="0"/>
              <a:t>class </a:t>
            </a:r>
            <a:r>
              <a:rPr lang="en-GB" sz="2600" noProof="1"/>
              <a:t>SubSystemTwo</a:t>
            </a:r>
          </a:p>
          <a:p>
            <a:pPr>
              <a:spcBef>
                <a:spcPts val="0"/>
              </a:spcBef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public void </a:t>
            </a:r>
            <a:r>
              <a:rPr lang="en-GB" sz="2600" noProof="1"/>
              <a:t>MethodTwo</a:t>
            </a:r>
            <a:r>
              <a:rPr lang="en-GB" sz="2600" dirty="0"/>
              <a:t>()</a:t>
            </a:r>
            <a:endParaRPr lang="bg-BG" sz="2600" dirty="0"/>
          </a:p>
          <a:p>
            <a:pPr>
              <a:spcBef>
                <a:spcPts val="0"/>
              </a:spcBef>
            </a:pPr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SubSystemTwo</a:t>
            </a:r>
            <a:r>
              <a:rPr lang="en-GB" sz="2600" dirty="0"/>
              <a:t> Method");</a:t>
            </a:r>
            <a:endParaRPr lang="en-US" sz="2600" dirty="0"/>
          </a:p>
          <a:p>
            <a:pPr>
              <a:spcBef>
                <a:spcPts val="0"/>
              </a:spcBef>
            </a:pPr>
            <a:r>
              <a:rPr lang="en-US" sz="2600" dirty="0"/>
              <a:t>}</a:t>
            </a:r>
            <a:endParaRPr lang="en-US" sz="2600" noProof="1"/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2E239BBC-8B60-48E6-963C-CF78417080D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5327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Позволява </a:t>
            </a:r>
            <a:r>
              <a:rPr lang="bg-BG" sz="2800" b="1" dirty="0">
                <a:solidFill>
                  <a:schemeClr val="bg1"/>
                </a:solidFill>
              </a:rPr>
              <a:t>комбинирането</a:t>
            </a:r>
            <a:r>
              <a:rPr lang="en-GB" sz="2800" dirty="0"/>
              <a:t> </a:t>
            </a:r>
            <a:r>
              <a:rPr lang="bg-BG" sz="2800" dirty="0"/>
              <a:t>на различни типове обекти в дървовидни структури</a:t>
            </a:r>
            <a:endParaRPr lang="en-US" sz="2800" dirty="0"/>
          </a:p>
          <a:p>
            <a:pPr>
              <a:lnSpc>
                <a:spcPct val="100000"/>
              </a:lnSpc>
            </a:pPr>
            <a:r>
              <a:rPr lang="bg-BG" sz="2800" dirty="0"/>
              <a:t>Използва се когато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Имате различни</a:t>
            </a:r>
            <a:br>
              <a:rPr lang="bg-BG" sz="2800" dirty="0"/>
            </a:br>
            <a:r>
              <a:rPr lang="bg-BG" sz="2800" dirty="0"/>
              <a:t>обекти, които </a:t>
            </a:r>
            <a:br>
              <a:rPr lang="bg-BG" sz="2800" dirty="0"/>
            </a:br>
            <a:r>
              <a:rPr lang="bg-BG" sz="2800" dirty="0"/>
              <a:t>искате да </a:t>
            </a:r>
            <a:r>
              <a:rPr lang="bg-BG" sz="2800" b="1" dirty="0">
                <a:solidFill>
                  <a:schemeClr val="bg1"/>
                </a:solidFill>
              </a:rPr>
              <a:t>третирате </a:t>
            </a:r>
            <a:br>
              <a:rPr lang="bg-BG" sz="2800" b="1" dirty="0">
                <a:solidFill>
                  <a:schemeClr val="bg1"/>
                </a:solidFill>
              </a:rPr>
            </a:br>
            <a:r>
              <a:rPr lang="bg-BG" sz="2800" b="1" dirty="0">
                <a:solidFill>
                  <a:schemeClr val="bg1"/>
                </a:solidFill>
              </a:rPr>
              <a:t>по еднакъв начин</a:t>
            </a:r>
          </a:p>
          <a:p>
            <a:pPr lvl="1">
              <a:lnSpc>
                <a:spcPct val="100000"/>
              </a:lnSpc>
            </a:pPr>
            <a:r>
              <a:rPr lang="bg-BG" sz="2800" dirty="0"/>
              <a:t>Искате да представите</a:t>
            </a:r>
            <a:br>
              <a:rPr lang="bg-BG" sz="2800" dirty="0"/>
            </a:br>
            <a:r>
              <a:rPr lang="bg-BG" sz="2800" b="1" dirty="0">
                <a:solidFill>
                  <a:schemeClr val="bg1"/>
                </a:solidFill>
              </a:rPr>
              <a:t>йерархия</a:t>
            </a:r>
            <a:r>
              <a:rPr lang="bg-BG" sz="2800" dirty="0"/>
              <a:t> от обекти</a:t>
            </a:r>
            <a:endParaRPr lang="en-GB" sz="28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Pattern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5800" y="2647533"/>
            <a:ext cx="7413377" cy="3431994"/>
          </a:xfrm>
          <a:prstGeom prst="rect">
            <a:avLst/>
          </a:prstGeom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C1CE3D0A-E8EB-4D30-B03E-FE70CA5E2B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773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</a:t>
            </a:r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641000" y="1204467"/>
            <a:ext cx="8910000" cy="54195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abstract class Component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protected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Component(string name)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{</a:t>
            </a: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    this.name = name;</a:t>
            </a:r>
            <a:r>
              <a:rPr lang="en-US" sz="2600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bg-BG" sz="2600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public abstract void Add(Component c);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600" dirty="0"/>
              <a:t>  public abstract void Remove(Component c);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dirty="0"/>
              <a:t>  public abstract void </a:t>
            </a:r>
            <a:r>
              <a:rPr lang="en-US" sz="2600" noProof="1"/>
              <a:t>Display(int</a:t>
            </a:r>
            <a:r>
              <a:rPr lang="en-US" sz="2600" dirty="0"/>
              <a:t> depth);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dirty="0"/>
              <a:t>}</a:t>
            </a:r>
            <a:endParaRPr lang="en-US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1288157-C48D-4B3C-99B6-68903A2F01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09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17389" y="1266725"/>
            <a:ext cx="11157222" cy="5132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class Composite : Component</a:t>
            </a:r>
            <a:r>
              <a:rPr lang="en-US" sz="2600" dirty="0"/>
              <a:t>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private List&lt;Component&gt; _children = new List&lt;Component&gt;();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Composite(string name) : base(name)</a:t>
            </a:r>
            <a:r>
              <a:rPr lang="en-US" sz="2600" dirty="0"/>
              <a:t> { }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public override void Add(Component component)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  =&gt; _</a:t>
            </a:r>
            <a:r>
              <a:rPr lang="en-GB" sz="2600" noProof="1"/>
              <a:t>children.Add(component</a:t>
            </a:r>
            <a:r>
              <a:rPr lang="en-GB" sz="2600" dirty="0"/>
              <a:t>);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bg-BG" sz="2600" dirty="0"/>
              <a:t>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600" dirty="0"/>
              <a:t>  public override void Remove(Component component)</a:t>
            </a:r>
            <a:endParaRPr lang="bg-BG" sz="2600" dirty="0"/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GB" sz="2600" dirty="0"/>
              <a:t>      =&gt; _</a:t>
            </a:r>
            <a:r>
              <a:rPr lang="en-GB" sz="2600" noProof="1"/>
              <a:t>children.Remove(component</a:t>
            </a:r>
            <a:r>
              <a:rPr lang="en-GB" sz="2600" dirty="0"/>
              <a:t>);</a:t>
            </a:r>
            <a:endParaRPr lang="bg-BG" sz="2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bg-BG" dirty="0"/>
              <a:t>клас</a:t>
            </a:r>
            <a:r>
              <a:rPr lang="en-US" dirty="0"/>
              <a:t> (1)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CD73D43-2C2A-49BC-9BFE-293E062CCB7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43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Composite </a:t>
            </a:r>
            <a:r>
              <a:rPr lang="bg-BG" dirty="0"/>
              <a:t>клас</a:t>
            </a:r>
            <a:r>
              <a:rPr lang="en-US" dirty="0"/>
              <a:t> 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82626" y="1301466"/>
            <a:ext cx="10426747" cy="51425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Font typeface="Wingdings" panose="05000000000000000000" pitchFamily="2" charset="2"/>
              <a:buNone/>
              <a:defRPr sz="2600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public override void </a:t>
            </a:r>
            <a:r>
              <a:rPr lang="en-US" noProof="1"/>
              <a:t>Display(int</a:t>
            </a:r>
            <a:r>
              <a:rPr lang="en-US" dirty="0"/>
              <a:t> depth)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  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dirty="0"/>
              <a:t>    </a:t>
            </a:r>
            <a:r>
              <a:rPr lang="en-GB" noProof="1"/>
              <a:t>Console.WriteLine</a:t>
            </a:r>
            <a:r>
              <a:rPr lang="en-GB" dirty="0"/>
              <a:t>(new String('-', depth) + name);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  </a:t>
            </a:r>
            <a:r>
              <a:rPr lang="en-US" noProof="1"/>
              <a:t>foreach</a:t>
            </a:r>
            <a:r>
              <a:rPr lang="en-US" dirty="0"/>
              <a:t> (Component </a:t>
            </a:r>
            <a:r>
              <a:rPr lang="en-US" noProof="1"/>
              <a:t>component</a:t>
            </a:r>
            <a:r>
              <a:rPr lang="en-US" dirty="0"/>
              <a:t> in _children)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  </a:t>
            </a:r>
            <a:r>
              <a:rPr lang="bg-BG" dirty="0"/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dirty="0"/>
              <a:t>      </a:t>
            </a:r>
            <a:r>
              <a:rPr lang="en-GB" noProof="1"/>
              <a:t>component.Display(depth</a:t>
            </a:r>
            <a:r>
              <a:rPr lang="en-GB" dirty="0"/>
              <a:t> + 2);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  </a:t>
            </a:r>
            <a:r>
              <a:rPr lang="bg-BG" dirty="0"/>
              <a:t>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dirty="0"/>
              <a:t>  </a:t>
            </a:r>
            <a:r>
              <a:rPr lang="bg-BG" dirty="0"/>
              <a:t>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4689F60-B6B4-4FFD-A91F-75292992E85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814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306" y="1524000"/>
            <a:ext cx="2285390" cy="228539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1F253F9-2642-42A7-9CDE-F9C111C43A9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Дефиниция</a:t>
            </a:r>
            <a:r>
              <a:rPr lang="en-US" dirty="0"/>
              <a:t>, </a:t>
            </a:r>
            <a:r>
              <a:rPr lang="bg-BG" dirty="0"/>
              <a:t>решения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елементи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15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Leaf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82626" y="1269985"/>
            <a:ext cx="10426747" cy="53990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600" dirty="0"/>
              <a:t>class Leaf : Component</a:t>
            </a:r>
            <a:r>
              <a:rPr lang="en-US" sz="26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{</a:t>
            </a:r>
            <a:endParaRPr lang="bg-BG" sz="2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600" dirty="0"/>
              <a:t>  public Leaf(string name) : base(name)</a:t>
            </a:r>
            <a:r>
              <a:rPr lang="en-US" sz="2600" dirty="0"/>
              <a:t> { }</a:t>
            </a:r>
            <a:endParaRPr lang="bg-BG" sz="2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sz="10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public override void Add(Component c)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  =&gt; </a:t>
            </a:r>
            <a:r>
              <a:rPr lang="en-US" sz="2600" noProof="1"/>
              <a:t>Console.WriteLine</a:t>
            </a:r>
            <a:r>
              <a:rPr lang="en-US" sz="2600" dirty="0"/>
              <a:t>("Cannot add to a leaf");</a:t>
            </a:r>
            <a:endParaRPr lang="bg-BG" sz="26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public override void Remove(Component c)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  =&gt; </a:t>
            </a:r>
            <a:r>
              <a:rPr lang="en-US" sz="2600" noProof="1"/>
              <a:t>Console.WriteLine</a:t>
            </a:r>
            <a:r>
              <a:rPr lang="en-US" sz="2600" dirty="0"/>
              <a:t>("Cannot remove from a leaf");</a:t>
            </a:r>
            <a:r>
              <a:rPr lang="bg-BG" sz="26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600" dirty="0"/>
              <a:t>  public override void </a:t>
            </a:r>
            <a:r>
              <a:rPr lang="en-US" sz="2600" noProof="1"/>
              <a:t>Display(int</a:t>
            </a:r>
            <a:r>
              <a:rPr lang="en-US" sz="2600" dirty="0"/>
              <a:t> depth)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600" dirty="0"/>
              <a:t>    =&gt; </a:t>
            </a:r>
            <a:r>
              <a:rPr lang="en-GB" sz="2600" noProof="1"/>
              <a:t>Console.WriteLine(new</a:t>
            </a:r>
            <a:r>
              <a:rPr lang="en-GB" sz="2600" dirty="0"/>
              <a:t> String('-', depth) + name);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600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AA1AC1C-192E-4576-8115-659E0841BBE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7347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1" y="1447801"/>
            <a:ext cx="2269081" cy="2269081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D83667D4-E4A5-4F93-9A7F-90C41DAB70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dirty="0" err="1"/>
              <a:t>Behavioral</a:t>
            </a:r>
            <a:r>
              <a:rPr lang="en-GB" dirty="0"/>
              <a:t> Pattern</a:t>
            </a:r>
            <a:r>
              <a:rPr lang="bg-BG" dirty="0"/>
              <a:t>-и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24282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Свързани са с </a:t>
            </a:r>
            <a:r>
              <a:rPr lang="bg-BG" sz="3600" b="1" dirty="0">
                <a:solidFill>
                  <a:schemeClr val="bg1"/>
                </a:solidFill>
              </a:rPr>
              <a:t>интеракцията</a:t>
            </a:r>
            <a:r>
              <a:rPr lang="en-US" sz="3600" dirty="0"/>
              <a:t> </a:t>
            </a:r>
            <a:r>
              <a:rPr lang="bg-BG" sz="3600" dirty="0"/>
              <a:t>между</a:t>
            </a:r>
            <a:r>
              <a:rPr lang="en-US" sz="3600" dirty="0"/>
              <a:t> </a:t>
            </a:r>
            <a:r>
              <a:rPr lang="bg-BG" sz="3600" dirty="0"/>
              <a:t>обекти</a:t>
            </a:r>
            <a:endParaRPr lang="en-US" sz="36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dirty="0"/>
              <a:t>Или с </a:t>
            </a:r>
            <a:r>
              <a:rPr lang="bg-BG" sz="3400" b="1" dirty="0">
                <a:solidFill>
                  <a:schemeClr val="bg1"/>
                </a:solidFill>
              </a:rPr>
              <a:t>разпределянето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на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отговорности</a:t>
            </a:r>
            <a:br>
              <a:rPr lang="en-US" sz="3400" dirty="0"/>
            </a:br>
            <a:r>
              <a:rPr lang="bg-BG" sz="3400" dirty="0"/>
              <a:t>между обекти</a:t>
            </a:r>
            <a:endParaRPr lang="en-US" sz="34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3400" dirty="0"/>
              <a:t>Или с</a:t>
            </a:r>
            <a:r>
              <a:rPr lang="en-US" sz="3400" dirty="0"/>
              <a:t> </a:t>
            </a:r>
            <a:r>
              <a:rPr lang="bg-BG" sz="3400" b="1" dirty="0" err="1">
                <a:solidFill>
                  <a:schemeClr val="bg1"/>
                </a:solidFill>
              </a:rPr>
              <a:t>енкапсулирането</a:t>
            </a:r>
            <a:r>
              <a:rPr lang="bg-BG" sz="3400" b="1" dirty="0">
                <a:solidFill>
                  <a:schemeClr val="bg1"/>
                </a:solidFill>
              </a:rPr>
              <a:t> на поведение</a:t>
            </a:r>
            <a:r>
              <a:rPr lang="en-US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в обект и делегирането на заявки към него</a:t>
            </a:r>
            <a:endParaRPr lang="en-US" sz="34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Увеличава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гъвкавостта</a:t>
            </a:r>
            <a:r>
              <a:rPr lang="en-US" sz="3600" dirty="0"/>
              <a:t> </a:t>
            </a:r>
            <a:r>
              <a:rPr lang="bg-BG" sz="3600" dirty="0"/>
              <a:t>при провеждането на комуникация между класове</a:t>
            </a:r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Цели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E6AF9C7-D28C-487A-927A-A941D59785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38933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Chain of Responsibility</a:t>
            </a:r>
          </a:p>
          <a:p>
            <a:r>
              <a:rPr lang="en-US" dirty="0"/>
              <a:t>Iterator</a:t>
            </a:r>
          </a:p>
          <a:p>
            <a:r>
              <a:rPr lang="en-US" dirty="0"/>
              <a:t>Command</a:t>
            </a:r>
          </a:p>
          <a:p>
            <a:r>
              <a:rPr lang="en-US" dirty="0"/>
              <a:t>Template Method</a:t>
            </a:r>
          </a:p>
          <a:p>
            <a:r>
              <a:rPr lang="en-US" dirty="0"/>
              <a:t>Strategy</a:t>
            </a:r>
          </a:p>
          <a:p>
            <a:r>
              <a:rPr lang="en-US" dirty="0"/>
              <a:t>Observer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 </a:t>
            </a:r>
            <a:r>
              <a:rPr lang="en-US" dirty="0"/>
              <a:t>Behavioral Pattern</a:t>
            </a:r>
            <a:r>
              <a:rPr lang="bg-BG" dirty="0"/>
              <a:t>-и</a:t>
            </a:r>
            <a:r>
              <a:rPr lang="en-US" dirty="0"/>
              <a:t> (1)</a:t>
            </a:r>
            <a:endParaRPr lang="bg-BG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9569" y="5126032"/>
            <a:ext cx="3716577" cy="1542968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0" name="Picture 2" descr="http://sourcemaking.com/files/sm/images/patterns/Template_method_example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6685" y="2324905"/>
            <a:ext cx="2430000" cy="1848174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http://sourcemaking.com/files/sm/images/patterns/Strategy_example1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929" y="5126032"/>
            <a:ext cx="3205162" cy="148701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9935" y="3471201"/>
            <a:ext cx="3334135" cy="1372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3" name="Picture 6" descr="http://smallbusiness.chron.com/DM-Resize/photos.demandstudios.com/getty/article/184/62/AA008801_XS.jpg?w=410&amp;h=410&amp;keep_ratio=1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48203" y="1359795"/>
            <a:ext cx="1828800" cy="1828800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74446" y="1359795"/>
            <a:ext cx="1404257" cy="1828800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C64FCD16-90AD-4D39-B014-E6585DE1D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8045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Mediator</a:t>
            </a:r>
          </a:p>
          <a:p>
            <a:r>
              <a:rPr lang="en-US" dirty="0"/>
              <a:t>Memento</a:t>
            </a:r>
          </a:p>
          <a:p>
            <a:r>
              <a:rPr lang="en-US" dirty="0"/>
              <a:t>State</a:t>
            </a:r>
          </a:p>
          <a:p>
            <a:r>
              <a:rPr lang="en-US" dirty="0"/>
              <a:t>Interpreter</a:t>
            </a:r>
          </a:p>
          <a:p>
            <a:r>
              <a:rPr lang="en-US" dirty="0"/>
              <a:t>Visitor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с </a:t>
            </a:r>
            <a:r>
              <a:rPr lang="en-US" dirty="0"/>
              <a:t>Behavioral Pattern</a:t>
            </a:r>
            <a:r>
              <a:rPr lang="bg-BG" dirty="0"/>
              <a:t>-и</a:t>
            </a:r>
            <a:r>
              <a:rPr lang="en-US" dirty="0"/>
              <a:t> (2)</a:t>
            </a:r>
            <a:endParaRPr lang="bg-BG" dirty="0"/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9998" y="1340931"/>
            <a:ext cx="4106217" cy="136722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pic>
        <p:nvPicPr>
          <p:cNvPr id="29" name="Picture 2" descr="http://sourcemaking.com/files/sm/images/patterns/State_example1.gif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600" y="2852961"/>
            <a:ext cx="3565840" cy="1714502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" descr="http://sourcemaking.com/files/sm/images/patterns/Interpreter_example1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1000" y="3699000"/>
            <a:ext cx="3609975" cy="2692688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" descr="http://sourcemaking.com/files/sm/images/patterns/Visitor_example1.gif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1000" y="4780184"/>
            <a:ext cx="2592136" cy="1934133"/>
          </a:xfrm>
          <a:prstGeom prst="rect">
            <a:avLst/>
          </a:prstGeom>
          <a:ln w="63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1000" y="1476504"/>
            <a:ext cx="3609975" cy="2009775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6CA0871-BE7F-40B2-9907-E92A8C915D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447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Обект, който </a:t>
            </a:r>
            <a:r>
              <a:rPr lang="bg-BG" b="1" dirty="0" err="1">
                <a:solidFill>
                  <a:schemeClr val="bg1"/>
                </a:solidFill>
              </a:rPr>
              <a:t>енкапсулира</a:t>
            </a:r>
            <a:r>
              <a:rPr lang="en-GB" dirty="0"/>
              <a:t> </a:t>
            </a:r>
            <a:r>
              <a:rPr lang="bg-BG" dirty="0"/>
              <a:t>цялата информация, нужна за да се извика метод по-късно</a:t>
            </a:r>
            <a:br>
              <a:rPr lang="en-GB" dirty="0"/>
            </a:b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3773" y="2250831"/>
            <a:ext cx="6832964" cy="3878169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 txBox="1">
            <a:spLocks/>
          </p:cNvSpPr>
          <p:nvPr/>
        </p:nvSpPr>
        <p:spPr>
          <a:xfrm>
            <a:off x="180279" y="2394000"/>
            <a:ext cx="4950000" cy="3240000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Позволява </a:t>
            </a:r>
            <a:r>
              <a:rPr lang="bg-BG" b="1" dirty="0" err="1">
                <a:solidFill>
                  <a:schemeClr val="bg1"/>
                </a:solidFill>
              </a:rPr>
              <a:t>параметризирането</a:t>
            </a:r>
            <a:r>
              <a:rPr lang="en-GB" dirty="0"/>
              <a:t> </a:t>
            </a:r>
            <a:r>
              <a:rPr lang="bg-BG" dirty="0"/>
              <a:t>на клиенти</a:t>
            </a:r>
            <a:r>
              <a:rPr lang="en-GB" dirty="0"/>
              <a:t> </a:t>
            </a:r>
            <a:r>
              <a:rPr lang="bg-BG" dirty="0"/>
              <a:t>с</a:t>
            </a:r>
            <a:r>
              <a:rPr lang="en-GB" dirty="0"/>
              <a:t> </a:t>
            </a:r>
            <a:r>
              <a:rPr lang="bg-BG" dirty="0"/>
              <a:t>различни заявки</a:t>
            </a:r>
            <a:endParaRPr lang="en-GB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7618EA5-C305-4426-B6AB-D3369E874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751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</a:t>
            </a:r>
            <a:r>
              <a:rPr lang="bg-BG" dirty="0"/>
              <a:t>абстрактен 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228113" y="1301457"/>
            <a:ext cx="7735774" cy="51527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abstract class Command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{</a:t>
            </a:r>
            <a:endParaRPr lang="en-US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protected Receiver </a:t>
            </a:r>
            <a:r>
              <a:rPr lang="en-GB" sz="2800" noProof="1"/>
              <a:t>receiver</a:t>
            </a:r>
            <a:r>
              <a:rPr lang="en-GB" sz="2800" dirty="0"/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en-GB" sz="1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public Command(Receiver receiver)</a:t>
            </a:r>
            <a:r>
              <a:rPr lang="en-US" sz="28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{</a:t>
            </a:r>
            <a:endParaRPr lang="bg-BG" sz="28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  </a:t>
            </a:r>
            <a:r>
              <a:rPr lang="en-GB" sz="2800" noProof="1"/>
              <a:t>this.receiver</a:t>
            </a:r>
            <a:r>
              <a:rPr lang="en-GB" sz="2800" dirty="0"/>
              <a:t> = receiver;</a:t>
            </a:r>
            <a:r>
              <a:rPr lang="en-US" sz="2800" dirty="0"/>
              <a:t> 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US" sz="2800" dirty="0"/>
              <a:t>  }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endParaRPr lang="bg-BG" sz="100" dirty="0"/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en-GB" sz="2800" dirty="0"/>
              <a:t>  public abstract void Execute();</a:t>
            </a:r>
          </a:p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58D7EC0-8974-4661-817B-48231AE8A6B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10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Command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710463" y="1539000"/>
            <a:ext cx="8771074" cy="47424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class </a:t>
            </a:r>
            <a:r>
              <a:rPr lang="en-GB" sz="2800" noProof="1"/>
              <a:t>ConcreteCommand</a:t>
            </a:r>
            <a:r>
              <a:rPr lang="en-GB" sz="2800" dirty="0"/>
              <a:t> : Command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public </a:t>
            </a:r>
            <a:r>
              <a:rPr lang="en-GB" sz="2800" noProof="1"/>
              <a:t>ConcreteCommand(Receiver</a:t>
            </a:r>
            <a:r>
              <a:rPr lang="en-GB" sz="2800" dirty="0"/>
              <a:t> receiver)</a:t>
            </a:r>
          </a:p>
          <a:p>
            <a:r>
              <a:rPr lang="en-GB" sz="2800" dirty="0"/>
              <a:t>    : base(receiver)</a:t>
            </a:r>
            <a:r>
              <a:rPr lang="en-US" sz="2800" dirty="0"/>
              <a:t> { }</a:t>
            </a:r>
          </a:p>
          <a:p>
            <a:endParaRPr lang="bg-BG" sz="2800" dirty="0"/>
          </a:p>
          <a:p>
            <a:r>
              <a:rPr lang="en-GB" sz="2800" dirty="0"/>
              <a:t>  public override void Execute()</a:t>
            </a:r>
          </a:p>
          <a:p>
            <a:r>
              <a:rPr lang="en-GB" sz="2800" dirty="0"/>
              <a:t>    =&gt; </a:t>
            </a:r>
            <a:r>
              <a:rPr lang="en-GB" sz="2800" noProof="1"/>
              <a:t>receiver.Action</a:t>
            </a:r>
            <a:r>
              <a:rPr lang="en-GB" sz="2800" dirty="0"/>
              <a:t>();</a:t>
            </a:r>
            <a:endParaRPr lang="bg-BG" sz="2800" dirty="0"/>
          </a:p>
          <a:p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849DD72-1FE9-466B-BF55-A833C819235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618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Receiver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040700" y="1764000"/>
            <a:ext cx="10110600" cy="41576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800" dirty="0"/>
              <a:t>class Receiver</a:t>
            </a:r>
          </a:p>
          <a:p>
            <a:r>
              <a:rPr lang="bg-BG" sz="2800" dirty="0"/>
              <a:t>{</a:t>
            </a:r>
          </a:p>
          <a:p>
            <a:r>
              <a:rPr lang="en-GB" sz="2800" dirty="0"/>
              <a:t>  public void Action()</a:t>
            </a:r>
          </a:p>
          <a:p>
            <a:r>
              <a:rPr lang="en-US" sz="2800" dirty="0"/>
              <a:t>  </a:t>
            </a:r>
            <a:r>
              <a:rPr lang="bg-BG" sz="2800" dirty="0"/>
              <a:t>{</a:t>
            </a:r>
          </a:p>
          <a:p>
            <a:r>
              <a:rPr lang="en-GB" sz="2800" dirty="0"/>
              <a:t>    </a:t>
            </a:r>
            <a:r>
              <a:rPr lang="en-GB" sz="2800" noProof="1"/>
              <a:t>Console.WriteLine</a:t>
            </a:r>
            <a:r>
              <a:rPr lang="en-GB" sz="2800" dirty="0"/>
              <a:t>("Called </a:t>
            </a:r>
            <a:r>
              <a:rPr lang="en-GB" sz="2800" noProof="1"/>
              <a:t>Receiver.Action</a:t>
            </a:r>
            <a:r>
              <a:rPr lang="en-GB" sz="2800" dirty="0"/>
              <a:t>()");</a:t>
            </a:r>
          </a:p>
          <a:p>
            <a:r>
              <a:rPr lang="bg-BG" sz="2800" dirty="0"/>
              <a:t>  }</a:t>
            </a:r>
          </a:p>
          <a:p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7B66D30-9249-4DB8-B06E-C050AB88ABB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2194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Invoker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1800" y="1287521"/>
            <a:ext cx="9608399" cy="521947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Aft>
                <a:spcPts val="0"/>
              </a:spcAft>
            </a:pPr>
            <a:r>
              <a:rPr lang="en-GB" sz="2800" dirty="0"/>
              <a:t>class Invoker</a:t>
            </a:r>
          </a:p>
          <a:p>
            <a:pPr>
              <a:spcAft>
                <a:spcPts val="0"/>
              </a:spcAft>
            </a:pPr>
            <a:r>
              <a:rPr lang="bg-BG" sz="2800" dirty="0"/>
              <a:t>{</a:t>
            </a:r>
          </a:p>
          <a:p>
            <a:pPr>
              <a:spcAft>
                <a:spcPts val="0"/>
              </a:spcAft>
            </a:pPr>
            <a:r>
              <a:rPr lang="en-GB" sz="2800" dirty="0"/>
              <a:t>  private Command _command;</a:t>
            </a:r>
          </a:p>
          <a:p>
            <a:pPr>
              <a:spcAft>
                <a:spcPts val="0"/>
              </a:spcAft>
            </a:pPr>
            <a:endParaRPr lang="en-GB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public void </a:t>
            </a:r>
            <a:r>
              <a:rPr lang="en-GB" sz="2800" noProof="1"/>
              <a:t>SetCommand(Command</a:t>
            </a:r>
            <a:r>
              <a:rPr lang="en-GB" sz="2800" dirty="0"/>
              <a:t> command)</a:t>
            </a:r>
            <a:endParaRPr lang="bg-BG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  =&gt; this</a:t>
            </a:r>
            <a:r>
              <a:rPr lang="en-GB" sz="2800" noProof="1"/>
              <a:t>._</a:t>
            </a:r>
            <a:r>
              <a:rPr lang="en-GB" sz="2800" dirty="0"/>
              <a:t>command = command;</a:t>
            </a:r>
            <a:endParaRPr lang="en-US" sz="2800" dirty="0"/>
          </a:p>
          <a:p>
            <a:pPr>
              <a:spcAft>
                <a:spcPts val="0"/>
              </a:spcAft>
            </a:pPr>
            <a:endParaRPr lang="bg-BG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public void </a:t>
            </a:r>
            <a:r>
              <a:rPr lang="en-GB" sz="2800" noProof="1"/>
              <a:t>ExecuteCommand</a:t>
            </a:r>
            <a:r>
              <a:rPr lang="en-GB" sz="2800" dirty="0"/>
              <a:t>()</a:t>
            </a:r>
            <a:endParaRPr lang="bg-BG" sz="2800" dirty="0"/>
          </a:p>
          <a:p>
            <a:pPr>
              <a:spcAft>
                <a:spcPts val="0"/>
              </a:spcAft>
            </a:pPr>
            <a:r>
              <a:rPr lang="en-GB" sz="2800" dirty="0"/>
              <a:t>    =&gt; _</a:t>
            </a:r>
            <a:r>
              <a:rPr lang="en-GB" sz="2800" noProof="1"/>
              <a:t>command.Execute</a:t>
            </a:r>
            <a:r>
              <a:rPr lang="en-GB" sz="2800" dirty="0"/>
              <a:t>();</a:t>
            </a:r>
            <a:endParaRPr lang="bg-BG" sz="2800" dirty="0"/>
          </a:p>
          <a:p>
            <a:pPr>
              <a:spcAft>
                <a:spcPts val="0"/>
              </a:spcAft>
            </a:pPr>
            <a:r>
              <a:rPr lang="bg-BG" sz="2800" dirty="0"/>
              <a:t>}</a:t>
            </a:r>
            <a:endParaRPr lang="en-US" sz="28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88EDF0D9-B30C-4C16-AB58-1358013AD8B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685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2"/>
              </a:buClr>
            </a:pPr>
            <a:r>
              <a:rPr lang="bg-BG" sz="4000" b="1" dirty="0">
                <a:solidFill>
                  <a:schemeClr val="bg1"/>
                </a:solidFill>
              </a:rPr>
              <a:t>Генерални</a:t>
            </a:r>
            <a:r>
              <a:rPr lang="en-US" sz="4000" dirty="0"/>
              <a:t> </a:t>
            </a:r>
            <a:r>
              <a:rPr lang="bg-BG" sz="4000" dirty="0"/>
              <a:t>и</a:t>
            </a:r>
            <a:r>
              <a:rPr lang="en-US" sz="4000" dirty="0"/>
              <a:t> </a:t>
            </a:r>
            <a:r>
              <a:rPr lang="bg-BG" sz="4000" b="1" dirty="0" err="1">
                <a:solidFill>
                  <a:schemeClr val="bg1"/>
                </a:solidFill>
              </a:rPr>
              <a:t>преизползваеми</a:t>
            </a:r>
            <a:r>
              <a:rPr lang="en-US" sz="4000" dirty="0"/>
              <a:t> </a:t>
            </a:r>
            <a:r>
              <a:rPr lang="bg-BG" sz="4000" b="1" dirty="0">
                <a:solidFill>
                  <a:schemeClr val="bg1"/>
                </a:solidFill>
              </a:rPr>
              <a:t>решения</a:t>
            </a:r>
            <a:r>
              <a:rPr lang="en-US" sz="4000" dirty="0"/>
              <a:t> </a:t>
            </a:r>
            <a:r>
              <a:rPr lang="bg-BG" sz="4000" dirty="0"/>
              <a:t>на често срещани казуси в софтуерния дизайн</a:t>
            </a:r>
            <a:endParaRPr lang="en-US" sz="4000" dirty="0"/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4000" b="1" dirty="0">
                <a:solidFill>
                  <a:schemeClr val="bg1"/>
                </a:solidFill>
              </a:rPr>
              <a:t>Шаблон</a:t>
            </a:r>
            <a:r>
              <a:rPr lang="en-US" sz="4000" dirty="0"/>
              <a:t> </a:t>
            </a:r>
            <a:r>
              <a:rPr lang="bg-BG" sz="4000" dirty="0"/>
              <a:t>за решаване на проблеми</a:t>
            </a:r>
            <a:endParaRPr lang="en-US" sz="4000" dirty="0"/>
          </a:p>
          <a:p>
            <a:pPr>
              <a:lnSpc>
                <a:spcPct val="100000"/>
              </a:lnSpc>
            </a:pPr>
            <a:r>
              <a:rPr lang="bg-BG" sz="4000" dirty="0"/>
              <a:t>Добавя допълнителни слоеве на</a:t>
            </a:r>
            <a:r>
              <a:rPr lang="en-US" sz="4000" dirty="0"/>
              <a:t> </a:t>
            </a:r>
            <a:r>
              <a:rPr lang="bg-BG" sz="4000" b="1" dirty="0">
                <a:solidFill>
                  <a:schemeClr val="bg1"/>
                </a:solidFill>
              </a:rPr>
              <a:t>абстракция</a:t>
            </a:r>
            <a:r>
              <a:rPr lang="bg-BG" sz="4000" dirty="0"/>
              <a:t>, за да се постигне гъвкавост</a:t>
            </a:r>
            <a:endParaRPr lang="en-US" sz="4000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представляват </a:t>
            </a:r>
            <a:r>
              <a:rPr lang="en-US" dirty="0"/>
              <a:t>Design Pattern</a:t>
            </a:r>
            <a:r>
              <a:rPr lang="bg-BG" dirty="0"/>
              <a:t>-ите</a:t>
            </a:r>
            <a:r>
              <a:rPr lang="en-US" dirty="0"/>
              <a:t>?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7703044-DA7D-4C7E-80A9-F2723D4416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9880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8E157-6C8A-4802-A6DE-28D4534C00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615598" cy="5528766"/>
          </a:xfrm>
        </p:spPr>
        <p:txBody>
          <a:bodyPr/>
          <a:lstStyle/>
          <a:p>
            <a:r>
              <a:rPr lang="bg-BG" dirty="0"/>
              <a:t>Дефинира </a:t>
            </a:r>
            <a:r>
              <a:rPr lang="bg-BG" b="1" dirty="0">
                <a:solidFill>
                  <a:schemeClr val="bg1"/>
                </a:solidFill>
              </a:rPr>
              <a:t>скелет</a:t>
            </a:r>
            <a:r>
              <a:rPr lang="en-GB" dirty="0"/>
              <a:t> </a:t>
            </a:r>
            <a:r>
              <a:rPr lang="bg-BG" dirty="0"/>
              <a:t>за алгоритъм в метод</a:t>
            </a:r>
            <a:r>
              <a:rPr lang="en-GB" dirty="0"/>
              <a:t>, </a:t>
            </a:r>
            <a:r>
              <a:rPr lang="bg-BG" dirty="0"/>
              <a:t>като оставя част от имплементацията на подкласовете</a:t>
            </a:r>
            <a:endParaRPr lang="en-GB" dirty="0"/>
          </a:p>
          <a:p>
            <a:r>
              <a:rPr lang="bg-BG" dirty="0"/>
              <a:t>Позволява на подкласовете да </a:t>
            </a:r>
            <a:r>
              <a:rPr lang="bg-BG" b="1" dirty="0" err="1">
                <a:solidFill>
                  <a:schemeClr val="bg1"/>
                </a:solidFill>
              </a:rPr>
              <a:t>редефинират</a:t>
            </a:r>
            <a:r>
              <a:rPr lang="en-GB" dirty="0"/>
              <a:t> </a:t>
            </a:r>
            <a:r>
              <a:rPr lang="bg-BG" dirty="0"/>
              <a:t>имплементацията на някои </a:t>
            </a:r>
            <a:r>
              <a:rPr lang="bg-BG" b="1" dirty="0">
                <a:solidFill>
                  <a:schemeClr val="bg1"/>
                </a:solidFill>
              </a:rPr>
              <a:t>части</a:t>
            </a:r>
            <a:r>
              <a:rPr lang="en-GB" dirty="0"/>
              <a:t> </a:t>
            </a:r>
            <a:r>
              <a:rPr lang="bg-BG" dirty="0"/>
              <a:t>от алгоритъма</a:t>
            </a:r>
            <a:r>
              <a:rPr lang="en-GB" dirty="0"/>
              <a:t>, </a:t>
            </a:r>
            <a:r>
              <a:rPr lang="bg-BG" dirty="0"/>
              <a:t>но не неговата структура</a:t>
            </a:r>
            <a:endParaRPr lang="en-GB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Template Method Pattern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749" y="1516887"/>
            <a:ext cx="5915851" cy="5287113"/>
          </a:xfrm>
          <a:prstGeom prst="rect">
            <a:avLst/>
          </a:prstGeom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9C6AD85A-3870-4734-85A4-B2920A6A3A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26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Abstract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235244"/>
            <a:ext cx="9271094" cy="53887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abstract class </a:t>
            </a:r>
            <a:r>
              <a:rPr lang="en-GB" sz="2600" noProof="1"/>
              <a:t>AbstractClass</a:t>
            </a:r>
          </a:p>
          <a:p>
            <a:r>
              <a:rPr lang="bg-BG" sz="2600" dirty="0"/>
              <a:t>{</a:t>
            </a:r>
          </a:p>
          <a:p>
            <a:r>
              <a:rPr lang="en-GB" sz="2600" dirty="0"/>
              <a:t>  public abstract void PrimitiveOperation1();</a:t>
            </a:r>
          </a:p>
          <a:p>
            <a:r>
              <a:rPr lang="en-GB" sz="2600" dirty="0"/>
              <a:t>  public abstract void PrimitiveOperation2();</a:t>
            </a:r>
          </a:p>
          <a:p>
            <a:endParaRPr lang="en-GB" sz="1200" dirty="0"/>
          </a:p>
          <a:p>
            <a:r>
              <a:rPr lang="en-GB" sz="2600" dirty="0"/>
              <a:t>  public void </a:t>
            </a:r>
            <a:r>
              <a:rPr lang="en-GB" sz="2600" noProof="1"/>
              <a:t>TemplateMethod</a:t>
            </a:r>
            <a:r>
              <a:rPr lang="en-GB" sz="2600" dirty="0"/>
              <a:t>()</a:t>
            </a:r>
            <a:r>
              <a:rPr lang="en-US" sz="2600" dirty="0"/>
              <a:t> {</a:t>
            </a:r>
            <a:endParaRPr lang="bg-BG" sz="2600" dirty="0"/>
          </a:p>
          <a:p>
            <a:r>
              <a:rPr lang="en-GB" sz="2600" dirty="0"/>
              <a:t>    PrimitiveOperation1();</a:t>
            </a:r>
          </a:p>
          <a:p>
            <a:r>
              <a:rPr lang="en-GB" sz="2600" dirty="0"/>
              <a:t>    PrimitiveOperation2();</a:t>
            </a:r>
          </a:p>
          <a:p>
            <a:r>
              <a:rPr lang="en-GB" sz="2600" dirty="0"/>
              <a:t>    </a:t>
            </a:r>
            <a:r>
              <a:rPr lang="en-GB" sz="2600" noProof="1"/>
              <a:t>Console.WriteLine</a:t>
            </a:r>
            <a:r>
              <a:rPr lang="en-GB" sz="2600" dirty="0"/>
              <a:t>("");</a:t>
            </a:r>
            <a:r>
              <a:rPr lang="en-US" sz="2600" dirty="0"/>
              <a:t> }</a:t>
            </a:r>
            <a:endParaRPr lang="bg-BG" sz="2600" dirty="0"/>
          </a:p>
          <a:p>
            <a:r>
              <a:rPr lang="bg-BG" sz="2600" dirty="0"/>
              <a:t>}</a:t>
            </a:r>
            <a:endParaRPr lang="en-US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8F14147-2325-4F0E-81F2-8D83F4F5F8F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648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Concrete </a:t>
            </a:r>
            <a:r>
              <a:rPr lang="bg-BG" dirty="0"/>
              <a:t>клас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460453" y="1314000"/>
            <a:ext cx="9271094" cy="529642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GB" sz="2600" dirty="0"/>
              <a:t>class </a:t>
            </a:r>
            <a:r>
              <a:rPr lang="en-GB" sz="2600" noProof="1"/>
              <a:t>ConcreteClassA</a:t>
            </a:r>
            <a:r>
              <a:rPr lang="en-GB" sz="2600" dirty="0"/>
              <a:t> : </a:t>
            </a:r>
            <a:r>
              <a:rPr lang="en-GB" sz="2600" noProof="1"/>
              <a:t>AbstractClass</a:t>
            </a:r>
          </a:p>
          <a:p>
            <a:r>
              <a:rPr lang="bg-BG" sz="2600" dirty="0"/>
              <a:t>{</a:t>
            </a:r>
          </a:p>
          <a:p>
            <a:r>
              <a:rPr lang="en-GB" sz="2600" dirty="0"/>
              <a:t>  public override void PrimitiveOperation1()</a:t>
            </a:r>
            <a:endParaRPr lang="bg-BG" sz="2600" dirty="0"/>
          </a:p>
          <a:p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ConcreteClassA</a:t>
            </a:r>
            <a:r>
              <a:rPr lang="en-GB" sz="2600" dirty="0"/>
              <a:t>.</a:t>
            </a:r>
            <a:br>
              <a:rPr lang="en-GB" sz="2600" dirty="0"/>
            </a:br>
            <a:r>
              <a:rPr lang="en-GB" sz="2600" dirty="0"/>
              <a:t>       PrimitiveOperation1()");</a:t>
            </a:r>
            <a:endParaRPr lang="bg-BG" sz="2600" dirty="0"/>
          </a:p>
          <a:p>
            <a:endParaRPr lang="bg-BG" sz="2600" dirty="0"/>
          </a:p>
          <a:p>
            <a:r>
              <a:rPr lang="en-GB" sz="2600" dirty="0"/>
              <a:t>  public override void PrimitiveOperation2()</a:t>
            </a:r>
            <a:endParaRPr lang="bg-BG" sz="2600" dirty="0"/>
          </a:p>
          <a:p>
            <a:r>
              <a:rPr lang="en-GB" sz="2600" dirty="0"/>
              <a:t>    =&gt; </a:t>
            </a:r>
            <a:r>
              <a:rPr lang="en-GB" sz="2600" noProof="1"/>
              <a:t>Console.WriteLine</a:t>
            </a:r>
            <a:r>
              <a:rPr lang="en-GB" sz="2600" dirty="0"/>
              <a:t>("</a:t>
            </a:r>
            <a:r>
              <a:rPr lang="en-GB" sz="2600" noProof="1"/>
              <a:t>ConcreteClassA</a:t>
            </a:r>
            <a:br>
              <a:rPr lang="en-GB" sz="2600" dirty="0"/>
            </a:br>
            <a:r>
              <a:rPr lang="en-GB" sz="2600" dirty="0"/>
              <a:t>       .PrimitiveOperation2()");</a:t>
            </a:r>
            <a:endParaRPr lang="bg-BG" sz="2600" dirty="0"/>
          </a:p>
          <a:p>
            <a:r>
              <a:rPr lang="bg-BG" sz="2600" dirty="0"/>
              <a:t>}</a:t>
            </a:r>
            <a:endParaRPr lang="en-US" sz="2600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EAF3B88-4085-40DC-9C2B-2CE44F494C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952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1942" y="1419750"/>
            <a:ext cx="8632995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4937" y="3276641"/>
            <a:ext cx="2882677" cy="3119781"/>
          </a:xfrm>
          <a:prstGeom prst="rect">
            <a:avLst/>
          </a:prstGeom>
        </p:spPr>
      </p:pic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498386" y="1624495"/>
            <a:ext cx="8201388" cy="5201066"/>
          </a:xfrm>
          <a:prstGeom prst="rect">
            <a:avLst/>
          </a:prstGeom>
        </p:spPr>
        <p:txBody>
          <a:bodyPr vert="horz" lIns="108000" tIns="36000" rIns="108000" bIns="36000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Design Patterns</a:t>
            </a: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Дават решение на често срещани </a:t>
            </a:r>
            <a:br>
              <a:rPr lang="bg-BG" sz="3400" dirty="0">
                <a:solidFill>
                  <a:schemeClr val="bg2"/>
                </a:solidFill>
              </a:rPr>
            </a:br>
            <a:r>
              <a:rPr lang="bg-BG" sz="3400" dirty="0">
                <a:solidFill>
                  <a:schemeClr val="bg2"/>
                </a:solidFill>
              </a:rPr>
              <a:t>проблеми</a:t>
            </a:r>
            <a:endParaRPr lang="en-US" sz="34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bg-BG" sz="3400" dirty="0">
                <a:solidFill>
                  <a:schemeClr val="bg2"/>
                </a:solidFill>
              </a:rPr>
              <a:t>Създава допълнителни слоеве на </a:t>
            </a:r>
            <a:br>
              <a:rPr lang="bg-BG" sz="3400" dirty="0">
                <a:solidFill>
                  <a:schemeClr val="bg2"/>
                </a:solidFill>
              </a:rPr>
            </a:b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абстракция</a:t>
            </a:r>
            <a:endParaRPr lang="en-US" sz="3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Три главни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типа</a:t>
            </a:r>
            <a:r>
              <a:rPr lang="en-US" sz="3600" dirty="0">
                <a:solidFill>
                  <a:schemeClr val="bg2"/>
                </a:solidFill>
              </a:rPr>
              <a:t> Design Pattern</a:t>
            </a:r>
            <a:r>
              <a:rPr lang="bg-BG" sz="3600" dirty="0">
                <a:solidFill>
                  <a:schemeClr val="bg2"/>
                </a:solidFill>
              </a:rPr>
              <a:t>-и</a:t>
            </a:r>
            <a:endParaRPr lang="en-US" sz="3600" dirty="0">
              <a:solidFill>
                <a:schemeClr val="bg2"/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Creational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Structural</a:t>
            </a:r>
          </a:p>
          <a:p>
            <a:pPr lvl="1">
              <a:lnSpc>
                <a:spcPct val="100000"/>
              </a:lnSpc>
            </a:pPr>
            <a:r>
              <a:rPr lang="en-US" sz="3400" dirty="0">
                <a:solidFill>
                  <a:schemeClr val="bg2"/>
                </a:solidFill>
              </a:rPr>
              <a:t>Behavioral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ECCF116C-A5DF-4D32-A9A0-52726D5C6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9011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872778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 marL="0" indent="0">
              <a:lnSpc>
                <a:spcPct val="120000"/>
              </a:lnSpc>
              <a:buNone/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275ADEC-72FF-4CE6-BB53-70041FD15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9691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en-US" sz="4400" dirty="0"/>
              <a:t>Pattern</a:t>
            </a:r>
            <a:r>
              <a:rPr lang="bg-BG" sz="4400" dirty="0"/>
              <a:t>-ите</a:t>
            </a:r>
            <a:r>
              <a:rPr lang="en-US" sz="4400" dirty="0"/>
              <a:t> </a:t>
            </a:r>
            <a:r>
              <a:rPr lang="bg-BG" sz="4400" dirty="0"/>
              <a:t>решават</a:t>
            </a:r>
            <a:r>
              <a:rPr lang="en-US" sz="4400" dirty="0"/>
              <a:t> </a:t>
            </a:r>
            <a:r>
              <a:rPr lang="bg-BG" sz="4400" b="1" dirty="0">
                <a:solidFill>
                  <a:schemeClr val="bg1"/>
                </a:solidFill>
              </a:rPr>
              <a:t>структурни софтуерни </a:t>
            </a:r>
            <a:r>
              <a:rPr lang="bg-BG" sz="4400" b="1" dirty="0" err="1">
                <a:solidFill>
                  <a:schemeClr val="bg1"/>
                </a:solidFill>
              </a:rPr>
              <a:t>пробелми</a:t>
            </a:r>
            <a:r>
              <a:rPr lang="bg-BG" sz="4400" b="1" dirty="0">
                <a:solidFill>
                  <a:schemeClr val="bg1"/>
                </a:solidFill>
              </a:rPr>
              <a:t> </a:t>
            </a:r>
            <a:r>
              <a:rPr lang="bg-BG" sz="4400" dirty="0"/>
              <a:t>като</a:t>
            </a:r>
            <a:r>
              <a:rPr lang="en-US" sz="4400" dirty="0"/>
              <a:t>: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4000" dirty="0"/>
              <a:t>Абстракция</a:t>
            </a:r>
            <a:endParaRPr lang="en-US" sz="40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4000" dirty="0" err="1"/>
              <a:t>Енкапсулация</a:t>
            </a:r>
            <a:endParaRPr lang="en-US" sz="4000" dirty="0"/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4000" dirty="0"/>
              <a:t>Separation of concerns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en-US" sz="4000" dirty="0"/>
              <a:t>Coupling and cohesion</a:t>
            </a:r>
          </a:p>
          <a:p>
            <a:pPr marL="990266" lvl="1" indent="-457200">
              <a:lnSpc>
                <a:spcPct val="100000"/>
              </a:lnSpc>
              <a:buClr>
                <a:srgbClr val="234465"/>
              </a:buClr>
            </a:pPr>
            <a:r>
              <a:rPr lang="bg-BG" sz="4000" dirty="0"/>
              <a:t>Разделяне</a:t>
            </a:r>
            <a:r>
              <a:rPr lang="en-US" sz="4000" dirty="0"/>
              <a:t> </a:t>
            </a:r>
            <a:r>
              <a:rPr lang="bg-BG" sz="4000" dirty="0"/>
              <a:t>на</a:t>
            </a:r>
            <a:r>
              <a:rPr lang="en-US" sz="4000" dirty="0"/>
              <a:t> </a:t>
            </a:r>
            <a:r>
              <a:rPr lang="bg-BG" sz="4000" dirty="0"/>
              <a:t>интерфейс</a:t>
            </a:r>
            <a:r>
              <a:rPr lang="en-US" sz="4000" dirty="0"/>
              <a:t> </a:t>
            </a:r>
            <a:r>
              <a:rPr lang="bg-BG" sz="4000" dirty="0"/>
              <a:t>и</a:t>
            </a:r>
            <a:r>
              <a:rPr lang="en-US" sz="4000" dirty="0"/>
              <a:t> </a:t>
            </a:r>
            <a:r>
              <a:rPr lang="bg-BG" sz="4000" dirty="0"/>
              <a:t>имплементация</a:t>
            </a:r>
            <a:endParaRPr lang="en-US" sz="4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Какви проблеми решават </a:t>
            </a:r>
            <a:r>
              <a:rPr lang="en-US" dirty="0"/>
              <a:t>Design Pattern</a:t>
            </a:r>
            <a:r>
              <a:rPr lang="bg-BG" dirty="0"/>
              <a:t>-ите</a:t>
            </a:r>
            <a:r>
              <a:rPr lang="en-US" dirty="0"/>
              <a:t>?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43026EB-7A62-4A1E-8DB4-289A3CA596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1232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Име на </a:t>
            </a:r>
            <a:r>
              <a:rPr lang="en-US" sz="3600" dirty="0"/>
              <a:t>pattern-</a:t>
            </a:r>
            <a:r>
              <a:rPr lang="bg-BG" sz="3600" dirty="0"/>
              <a:t>а</a:t>
            </a:r>
            <a:r>
              <a:rPr lang="en-US" sz="3600" dirty="0"/>
              <a:t> - </a:t>
            </a:r>
            <a:r>
              <a:rPr lang="bg-BG" sz="3600" dirty="0"/>
              <a:t>обогатява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лексиката</a:t>
            </a:r>
            <a:r>
              <a:rPr lang="en-US" sz="3600" dirty="0"/>
              <a:t> </a:t>
            </a:r>
            <a:r>
              <a:rPr lang="bg-BG" sz="3600" dirty="0"/>
              <a:t>на дизайнерите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Проблем</a:t>
            </a:r>
            <a:r>
              <a:rPr lang="en-US" sz="3600" dirty="0"/>
              <a:t> - </a:t>
            </a:r>
            <a:r>
              <a:rPr lang="bg-BG" sz="3600" b="1" dirty="0">
                <a:solidFill>
                  <a:schemeClr val="bg1"/>
                </a:solidFill>
              </a:rPr>
              <a:t>намерение</a:t>
            </a:r>
            <a:r>
              <a:rPr lang="en-US" sz="3600" dirty="0"/>
              <a:t>, </a:t>
            </a:r>
            <a:r>
              <a:rPr lang="bg-BG" sz="3600" dirty="0"/>
              <a:t>контекст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bg-BG" sz="3600" dirty="0"/>
              <a:t>как да се приложи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Решение</a:t>
            </a:r>
            <a:r>
              <a:rPr lang="en-US" sz="3600" dirty="0"/>
              <a:t> - </a:t>
            </a:r>
            <a:r>
              <a:rPr lang="bg-BG" sz="3600" b="1" dirty="0">
                <a:solidFill>
                  <a:schemeClr val="bg1"/>
                </a:solidFill>
              </a:rPr>
              <a:t>абстрактен</a:t>
            </a:r>
            <a:r>
              <a:rPr lang="en-US" sz="3600" dirty="0"/>
              <a:t> </a:t>
            </a:r>
            <a:r>
              <a:rPr lang="bg-BG" sz="3600" dirty="0"/>
              <a:t>код</a:t>
            </a:r>
            <a:endParaRPr lang="en-US" sz="3600" dirty="0"/>
          </a:p>
          <a:p>
            <a:pPr marL="457200" indent="-457200">
              <a:lnSpc>
                <a:spcPct val="100000"/>
              </a:lnSpc>
              <a:buClr>
                <a:srgbClr val="234465"/>
              </a:buClr>
            </a:pPr>
            <a:r>
              <a:rPr lang="bg-BG" sz="3600" dirty="0"/>
              <a:t>Последствия</a:t>
            </a:r>
            <a:r>
              <a:rPr lang="en-US" sz="3600" dirty="0"/>
              <a:t> - </a:t>
            </a:r>
            <a:r>
              <a:rPr lang="bg-BG" sz="3600" b="1" dirty="0">
                <a:solidFill>
                  <a:schemeClr val="bg1"/>
                </a:solidFill>
              </a:rPr>
              <a:t>резултати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trade-offs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Елементи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en-US" dirty="0"/>
              <a:t>Design Pattern</a:t>
            </a:r>
            <a:r>
              <a:rPr lang="bg-BG" dirty="0"/>
              <a:t>-ите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9976A00-40A7-4975-A479-614138B5FF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5562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23716E2-EEA1-4450-8003-03FC73DF0E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31000" y="1134000"/>
            <a:ext cx="5850000" cy="5473069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</a:pPr>
            <a:r>
              <a:rPr lang="bg-BG" sz="3100" dirty="0"/>
              <a:t>Недостатъци</a:t>
            </a:r>
            <a:endParaRPr lang="en-US" sz="3100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100" dirty="0"/>
              <a:t>Разработчиците могат да изпитат </a:t>
            </a:r>
            <a:r>
              <a:rPr lang="bg-BG" sz="3100" b="1" dirty="0" err="1">
                <a:solidFill>
                  <a:schemeClr val="bg1"/>
                </a:solidFill>
              </a:rPr>
              <a:t>пренатоварване</a:t>
            </a:r>
            <a:r>
              <a:rPr lang="bg-BG" sz="3100" dirty="0"/>
              <a:t> с </a:t>
            </a:r>
            <a:r>
              <a:rPr lang="en-US" sz="3100" b="1" dirty="0">
                <a:solidFill>
                  <a:schemeClr val="bg1"/>
                </a:solidFill>
              </a:rPr>
              <a:t>pattern</a:t>
            </a:r>
            <a:r>
              <a:rPr lang="bg-BG" sz="3100" b="1" dirty="0">
                <a:solidFill>
                  <a:schemeClr val="bg1"/>
                </a:solidFill>
              </a:rPr>
              <a:t>-и</a:t>
            </a:r>
            <a:endParaRPr lang="en-US" sz="31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100" dirty="0"/>
              <a:t>Валидират се чрез </a:t>
            </a:r>
            <a:r>
              <a:rPr lang="bg-BG" sz="3100" b="1" dirty="0">
                <a:solidFill>
                  <a:schemeClr val="bg1"/>
                </a:solidFill>
              </a:rPr>
              <a:t>дискусии</a:t>
            </a:r>
            <a:r>
              <a:rPr lang="bg-BG" sz="3100" dirty="0"/>
              <a:t> и чрез </a:t>
            </a:r>
            <a:r>
              <a:rPr lang="bg-BG" sz="3100" b="1" dirty="0">
                <a:solidFill>
                  <a:schemeClr val="bg1"/>
                </a:solidFill>
              </a:rPr>
              <a:t>опит</a:t>
            </a:r>
            <a:r>
              <a:rPr lang="en-US" sz="3100" dirty="0"/>
              <a:t>, </a:t>
            </a:r>
            <a:r>
              <a:rPr lang="bg-BG" sz="3100" dirty="0"/>
              <a:t>а не чрез автоматизирано тестване</a:t>
            </a:r>
            <a:endParaRPr lang="en-US" sz="3100" dirty="0"/>
          </a:p>
          <a:p>
            <a:pPr lvl="1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</a:pPr>
            <a:r>
              <a:rPr lang="bg-BG" sz="3100" dirty="0"/>
              <a:t>Използват се само ако са </a:t>
            </a:r>
            <a:r>
              <a:rPr lang="bg-BG" sz="3100" b="1" dirty="0">
                <a:solidFill>
                  <a:schemeClr val="bg1"/>
                </a:solidFill>
              </a:rPr>
              <a:t>добре разбрани</a:t>
            </a: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4699520-1209-4FE3-94A6-E77E57196DC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50608"/>
            <a:ext cx="5275598" cy="4957073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bg-BG" sz="2800" dirty="0"/>
              <a:t>Предимства</a:t>
            </a:r>
            <a:endParaRPr lang="en-GB" sz="28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dirty="0"/>
              <a:t>Имената формират сходна лексика</a:t>
            </a:r>
            <a:endParaRPr lang="en-US" sz="28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dirty="0"/>
              <a:t>Осигуряват</a:t>
            </a:r>
            <a:r>
              <a:rPr lang="en-US" sz="2800" dirty="0"/>
              <a:t> </a:t>
            </a:r>
            <a:r>
              <a:rPr lang="bg-BG" sz="2800" b="1" dirty="0" err="1">
                <a:solidFill>
                  <a:schemeClr val="bg1"/>
                </a:solidFill>
              </a:rPr>
              <a:t>преизползване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на софтуерни архитектури в голям мащаб</a:t>
            </a:r>
            <a:endParaRPr lang="en-US" sz="2800" dirty="0"/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dirty="0"/>
              <a:t>Помагат за подобряване на </a:t>
            </a:r>
            <a:r>
              <a:rPr lang="bg-BG" sz="2800" b="1" dirty="0">
                <a:solidFill>
                  <a:schemeClr val="bg1"/>
                </a:solidFill>
              </a:rPr>
              <a:t>комуникацията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rgbClr val="234465"/>
              </a:buClr>
            </a:pPr>
            <a:r>
              <a:rPr lang="bg-BG" sz="2800" b="1" dirty="0">
                <a:solidFill>
                  <a:schemeClr val="bg1"/>
                </a:solidFill>
              </a:rPr>
              <a:t>Забързват</a:t>
            </a:r>
            <a:r>
              <a:rPr lang="en-US" sz="2800" dirty="0"/>
              <a:t> </a:t>
            </a:r>
            <a:r>
              <a:rPr lang="bg-BG" sz="2800" dirty="0"/>
              <a:t>разработката на кода</a:t>
            </a:r>
            <a:endParaRPr lang="en-US" sz="2800" dirty="0"/>
          </a:p>
          <a:p>
            <a:endParaRPr lang="en-GB" sz="280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9AEA88-F579-4B8D-ACE5-5619ED42F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Предимства и недостатъци</a:t>
            </a:r>
            <a:endParaRPr lang="en-GB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78BC2064-AAFB-4D69-B851-74C3C3276A7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194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771" y="1054452"/>
            <a:ext cx="1336461" cy="13364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67847" y="2390913"/>
            <a:ext cx="1394529" cy="13945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8400" y="2455390"/>
            <a:ext cx="1337764" cy="1337764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7F91ABE8-8AD5-433A-995C-C6601ACA233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GB" dirty="0"/>
              <a:t>Design Pattern</a:t>
            </a:r>
            <a:r>
              <a:rPr lang="bg-BG" dirty="0"/>
              <a:t>-и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57145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Главни типове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8219" y="3699000"/>
            <a:ext cx="5060170" cy="3034800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D91F3E7-5DCE-4880-BFB2-F21C16B60F7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369BA25-19F3-4819-A8F6-E37BF84814AD}"/>
              </a:ext>
            </a:extLst>
          </p:cNvPr>
          <p:cNvSpPr txBox="1">
            <a:spLocks/>
          </p:cNvSpPr>
          <p:nvPr/>
        </p:nvSpPr>
        <p:spPr>
          <a:xfrm>
            <a:off x="156000" y="1235138"/>
            <a:ext cx="11808021" cy="5478862"/>
          </a:xfrm>
          <a:prstGeom prst="rect">
            <a:avLst/>
          </a:prstGeom>
        </p:spPr>
        <p:txBody>
          <a:bodyPr>
            <a:no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Creational</a:t>
            </a:r>
            <a:r>
              <a:rPr lang="en-US" sz="3400" dirty="0"/>
              <a:t> pattern</a:t>
            </a:r>
            <a:r>
              <a:rPr lang="bg-BG" sz="3400" dirty="0"/>
              <a:t>-и</a:t>
            </a:r>
            <a:endParaRPr lang="en-US" sz="3400" dirty="0"/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Инициализация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конфигурация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на класове и обекти</a:t>
            </a:r>
            <a:endParaRPr lang="en-US" sz="3200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Structural</a:t>
            </a:r>
            <a:r>
              <a:rPr lang="en-US" sz="3400" dirty="0"/>
              <a:t> pattern</a:t>
            </a:r>
            <a:r>
              <a:rPr lang="bg-BG" sz="3400" dirty="0"/>
              <a:t>-и</a:t>
            </a:r>
            <a:endParaRPr lang="en-US" sz="3400" dirty="0"/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dirty="0"/>
              <a:t>Използват начини за </a:t>
            </a:r>
            <a:r>
              <a:rPr lang="bg-BG" sz="3200" b="1" dirty="0">
                <a:solidFill>
                  <a:schemeClr val="bg1"/>
                </a:solidFill>
              </a:rPr>
              <a:t>структуриране</a:t>
            </a:r>
            <a:r>
              <a:rPr lang="en-US" sz="3200" dirty="0"/>
              <a:t> </a:t>
            </a:r>
            <a:r>
              <a:rPr lang="bg-BG" sz="3200" dirty="0"/>
              <a:t>на обекти, за да имплементират </a:t>
            </a:r>
            <a:r>
              <a:rPr lang="bg-BG" sz="3200" b="1" dirty="0">
                <a:solidFill>
                  <a:schemeClr val="bg1"/>
                </a:solidFill>
              </a:rPr>
              <a:t>нова функционалност</a:t>
            </a:r>
            <a:endParaRPr lang="en-US" sz="3200" b="1" dirty="0">
              <a:solidFill>
                <a:schemeClr val="bg1"/>
              </a:solidFill>
            </a:endParaRPr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Композиция</a:t>
            </a:r>
            <a:r>
              <a:rPr lang="en-US" sz="3200" dirty="0"/>
              <a:t> </a:t>
            </a:r>
            <a:r>
              <a:rPr lang="bg-BG" sz="3200" dirty="0"/>
              <a:t>на класове и обекти</a:t>
            </a:r>
            <a:endParaRPr lang="en-US" sz="3200" dirty="0"/>
          </a:p>
          <a:p>
            <a:pPr marL="457200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en-US" sz="3400" b="1" dirty="0">
                <a:solidFill>
                  <a:schemeClr val="bg1"/>
                </a:solidFill>
              </a:rPr>
              <a:t>Behavioral</a:t>
            </a:r>
            <a:r>
              <a:rPr lang="en-US" sz="3400" dirty="0"/>
              <a:t> pattern</a:t>
            </a:r>
            <a:r>
              <a:rPr lang="bg-BG" sz="3400" dirty="0"/>
              <a:t>-и</a:t>
            </a:r>
            <a:endParaRPr lang="en-US" sz="3400" dirty="0"/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dirty="0"/>
              <a:t>Динамични </a:t>
            </a:r>
            <a:r>
              <a:rPr lang="bg-BG" sz="3200" b="1" dirty="0">
                <a:solidFill>
                  <a:schemeClr val="bg1"/>
                </a:solidFill>
              </a:rPr>
              <a:t>интеракции</a:t>
            </a:r>
            <a:r>
              <a:rPr lang="en-US" sz="3200" dirty="0"/>
              <a:t> </a:t>
            </a:r>
          </a:p>
          <a:p>
            <a:pPr marL="1066419" lvl="1" indent="-457200">
              <a:lnSpc>
                <a:spcPct val="100000"/>
              </a:lnSpc>
              <a:spcBef>
                <a:spcPts val="100"/>
              </a:spcBef>
              <a:spcAft>
                <a:spcPts val="100"/>
              </a:spcAft>
              <a:buClr>
                <a:srgbClr val="234465"/>
              </a:buClr>
            </a:pPr>
            <a:r>
              <a:rPr lang="bg-BG" sz="3200" dirty="0"/>
              <a:t>Разпределят 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отговорност</a:t>
            </a:r>
            <a:r>
              <a:rPr lang="bg-BG" sz="3200" dirty="0"/>
              <a:t> </a:t>
            </a:r>
            <a:br>
              <a:rPr lang="bg-BG" sz="3200" dirty="0"/>
            </a:br>
            <a:r>
              <a:rPr lang="bg-BG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responsibility</a:t>
            </a:r>
            <a:r>
              <a:rPr lang="bg-BG" sz="3200" dirty="0"/>
              <a:t>)</a:t>
            </a:r>
            <a:endParaRPr lang="en-US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7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3425</TotalTime>
  <Words>1810</Words>
  <Application>Microsoft Macintosh PowerPoint</Application>
  <PresentationFormat>Widescreen</PresentationFormat>
  <Paragraphs>388</Paragraphs>
  <Slides>45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Calibri</vt:lpstr>
      <vt:lpstr>Consolas</vt:lpstr>
      <vt:lpstr>Wingdings</vt:lpstr>
      <vt:lpstr>Wingdings 2</vt:lpstr>
      <vt:lpstr>SoftUni</vt:lpstr>
      <vt:lpstr>Design Patterns</vt:lpstr>
      <vt:lpstr>Съдържание</vt:lpstr>
      <vt:lpstr>Дефиниция, решения и елементи</vt:lpstr>
      <vt:lpstr>Какво представляват Design Pattern-ите?</vt:lpstr>
      <vt:lpstr>Какви проблеми решават Design Pattern-ите?</vt:lpstr>
      <vt:lpstr>Елементи на Design Pattern-ите</vt:lpstr>
      <vt:lpstr>Предимства и недостатъци</vt:lpstr>
      <vt:lpstr>Видове Design Pattern-и</vt:lpstr>
      <vt:lpstr>Главни типове</vt:lpstr>
      <vt:lpstr>Видове</vt:lpstr>
      <vt:lpstr>Creational Patterns</vt:lpstr>
      <vt:lpstr>Цели</vt:lpstr>
      <vt:lpstr>Списък със Creational Pattern-и</vt:lpstr>
      <vt:lpstr>Singleton Pattern</vt:lpstr>
      <vt:lpstr>Double-Check Singleton Example</vt:lpstr>
      <vt:lpstr>Prototype Pattern</vt:lpstr>
      <vt:lpstr>Абстрактен Prototype клас</vt:lpstr>
      <vt:lpstr>Конкретен Prototype клас</vt:lpstr>
      <vt:lpstr>Structural Pattern-и</vt:lpstr>
      <vt:lpstr>Цели</vt:lpstr>
      <vt:lpstr>Списък от Structural Pattern-и</vt:lpstr>
      <vt:lpstr>Façade Pattern</vt:lpstr>
      <vt:lpstr>Façade клас (1)</vt:lpstr>
      <vt:lpstr>Façade клас (2)</vt:lpstr>
      <vt:lpstr>Подсистемни класове</vt:lpstr>
      <vt:lpstr>Composite Pattern</vt:lpstr>
      <vt:lpstr>Component абстрактен клас</vt:lpstr>
      <vt:lpstr>Composite клас (1)</vt:lpstr>
      <vt:lpstr>Composite клас (2)</vt:lpstr>
      <vt:lpstr>Leaf клас</vt:lpstr>
      <vt:lpstr>Behavioral Pattern-и</vt:lpstr>
      <vt:lpstr>Цели</vt:lpstr>
      <vt:lpstr>Списък с Behavioral Pattern-и (1)</vt:lpstr>
      <vt:lpstr>Списък с Behavioral Pattern-и (2)</vt:lpstr>
      <vt:lpstr>Command Pattern</vt:lpstr>
      <vt:lpstr>Command абстрактен клас</vt:lpstr>
      <vt:lpstr>Concrete Command клас</vt:lpstr>
      <vt:lpstr>Receiver клас</vt:lpstr>
      <vt:lpstr>Invoker клас</vt:lpstr>
      <vt:lpstr>Template Method Pattern</vt:lpstr>
      <vt:lpstr>Abstract клас</vt:lpstr>
      <vt:lpstr>Concrete клас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CSharp OOP - Design Patterns</dc:title>
  <dc:subject>Intro to NodeJS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127</cp:revision>
  <dcterms:created xsi:type="dcterms:W3CDTF">2018-05-23T13:08:44Z</dcterms:created>
  <dcterms:modified xsi:type="dcterms:W3CDTF">2023-01-07T15:20:42Z</dcterms:modified>
  <cp:category>programming;education;software engineering;software development</cp:category>
</cp:coreProperties>
</file>