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9" r:id="rId21"/>
    <p:sldId id="745" r:id="rId22"/>
    <p:sldId id="741" r:id="rId23"/>
    <p:sldId id="747" r:id="rId24"/>
    <p:sldId id="746" r:id="rId25"/>
    <p:sldId id="734" r:id="rId26"/>
    <p:sldId id="748" r:id="rId27"/>
    <p:sldId id="667" r:id="rId28"/>
    <p:sldId id="742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9"/>
            <p14:sldId id="745"/>
            <p14:sldId id="741"/>
            <p14:sldId id="747"/>
            <p14:sldId id="746"/>
            <p14:sldId id="734"/>
            <p14:sldId id="748"/>
            <p14:sldId id="667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3" autoAdjust="0"/>
    <p:restoredTop sz="95188" autoAdjust="0"/>
  </p:normalViewPr>
  <p:slideViewPr>
    <p:cSldViewPr showGuides="1">
      <p:cViewPr varScale="1">
        <p:scale>
          <a:sx n="57" d="100"/>
          <a:sy n="57" d="100"/>
        </p:scale>
        <p:origin x="62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28.7.2025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3200" dirty="0"/>
              <a:t>Процес на </a:t>
            </a:r>
            <a:r>
              <a:rPr lang="bg-BG" sz="3200" b="1" dirty="0"/>
              <a:t>преобразуване на данни</a:t>
            </a:r>
            <a:r>
              <a:rPr lang="bg-BG" sz="3200" dirty="0"/>
              <a:t> във </a:t>
            </a:r>
            <a:r>
              <a:rPr lang="bg-BG" sz="3200" b="1" dirty="0"/>
              <a:t>фиксирана дължина от символи (хеш)</a:t>
            </a:r>
          </a:p>
          <a:p>
            <a:pPr lvl="1"/>
            <a:r>
              <a:rPr lang="bg-BG" sz="3200" b="1" dirty="0"/>
              <a:t>Не може </a:t>
            </a:r>
            <a:r>
              <a:rPr lang="bg-BG" sz="3200" dirty="0"/>
              <a:t>да бъде </a:t>
            </a:r>
            <a:r>
              <a:rPr lang="bg-BG" sz="3200" b="1" dirty="0"/>
              <a:t>декриптиран</a:t>
            </a:r>
            <a:r>
              <a:rPr lang="bg-BG" sz="3200" dirty="0"/>
              <a:t> обратно към </a:t>
            </a:r>
            <a:r>
              <a:rPr lang="bg-BG" sz="3200" b="1" dirty="0"/>
              <a:t>оригинала</a:t>
            </a:r>
            <a:endParaRPr lang="en-BG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Криптиране</a:t>
            </a:r>
          </a:p>
          <a:p>
            <a:pPr lvl="1"/>
            <a:r>
              <a:rPr lang="bg-BG" sz="3000" b="1" dirty="0"/>
              <a:t>Процес </a:t>
            </a:r>
            <a:r>
              <a:rPr lang="bg-BG" sz="3000" dirty="0"/>
              <a:t>на </a:t>
            </a:r>
            <a:r>
              <a:rPr lang="bg-BG" sz="3000" b="1" dirty="0"/>
              <a:t>преобразуване на данни</a:t>
            </a:r>
            <a:r>
              <a:rPr lang="bg-BG" sz="3000" dirty="0"/>
              <a:t> в </a:t>
            </a:r>
            <a:r>
              <a:rPr lang="bg-BG" sz="3000" b="1" dirty="0"/>
              <a:t>неразбираем</a:t>
            </a:r>
            <a:r>
              <a:rPr lang="bg-BG" sz="3000" dirty="0"/>
              <a:t> </a:t>
            </a:r>
            <a:r>
              <a:rPr lang="bg-BG" sz="3000" b="1" dirty="0"/>
              <a:t>формат</a:t>
            </a:r>
          </a:p>
          <a:p>
            <a:pPr lvl="1"/>
            <a:r>
              <a:rPr lang="bg-BG" sz="3000" b="1" dirty="0"/>
              <a:t>Може</a:t>
            </a:r>
            <a:r>
              <a:rPr lang="bg-BG" sz="3000" dirty="0"/>
              <a:t> да бъде </a:t>
            </a:r>
            <a:r>
              <a:rPr lang="bg-BG" sz="3000" b="1" dirty="0"/>
              <a:t>декриптиран</a:t>
            </a:r>
            <a:r>
              <a:rPr lang="bg-BG" sz="3000" dirty="0"/>
              <a:t> обратно с помощта на </a:t>
            </a:r>
            <a:r>
              <a:rPr lang="bg-BG" sz="3000" b="1" dirty="0"/>
              <a:t>ключ</a:t>
            </a:r>
            <a:endParaRPr lang="en-BG" sz="30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Библиотека</a:t>
            </a:r>
            <a:r>
              <a:rPr lang="bg-BG" sz="3000" b="1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хеширане на пароли</a:t>
            </a:r>
            <a:endParaRPr lang="en-US" sz="3000" b="1" dirty="0"/>
          </a:p>
          <a:p>
            <a:r>
              <a:rPr lang="bg-BG" sz="3000" dirty="0"/>
              <a:t>Използва </a:t>
            </a:r>
            <a:r>
              <a:rPr lang="bg-BG" sz="3000" b="1" dirty="0"/>
              <a:t>алгоритъма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3000" b="1" dirty="0"/>
              <a:t>B</a:t>
            </a:r>
            <a:r>
              <a:rPr lang="en-GB" sz="3000" b="1" dirty="0"/>
              <a:t>Crypt</a:t>
            </a:r>
            <a:r>
              <a:rPr lang="en-GB" sz="3000" dirty="0"/>
              <a:t> </a:t>
            </a:r>
            <a:r>
              <a:rPr lang="bg-BG" sz="3000" dirty="0"/>
              <a:t>предлага </a:t>
            </a:r>
            <a:r>
              <a:rPr lang="bg-BG" sz="3000" b="1" dirty="0">
                <a:solidFill>
                  <a:schemeClr val="bg1"/>
                </a:solidFill>
              </a:rPr>
              <a:t>солене</a:t>
            </a:r>
            <a:r>
              <a:rPr lang="bg-BG" sz="3000" dirty="0"/>
              <a:t> </a:t>
            </a:r>
            <a:r>
              <a:rPr lang="bg-BG" sz="3000" b="1" dirty="0"/>
              <a:t>(</a:t>
            </a:r>
            <a:r>
              <a:rPr lang="en-GB" sz="3000" b="1" dirty="0"/>
              <a:t>salting) </a:t>
            </a:r>
            <a:r>
              <a:rPr lang="bg-BG" sz="3000" dirty="0"/>
              <a:t>за защита срещу </a:t>
            </a:r>
            <a:r>
              <a:rPr lang="bg-BG" sz="3000" b="1" dirty="0"/>
              <a:t>атаки</a:t>
            </a:r>
          </a:p>
          <a:p>
            <a:pPr lvl="1"/>
            <a:r>
              <a:rPr lang="bg-BG" sz="2800" b="1" dirty="0"/>
              <a:t>Солене (</a:t>
            </a:r>
            <a:r>
              <a:rPr lang="en-GB" sz="2800" b="1" dirty="0"/>
              <a:t>salting) </a:t>
            </a:r>
            <a:r>
              <a:rPr lang="bg-BG" sz="2800" dirty="0"/>
              <a:t>е </a:t>
            </a:r>
            <a:r>
              <a:rPr lang="bg-BG" sz="2800" b="1" dirty="0"/>
              <a:t>процес</a:t>
            </a:r>
            <a:r>
              <a:rPr lang="bg-BG" sz="2800" dirty="0"/>
              <a:t> на добавяне на </a:t>
            </a:r>
            <a:r>
              <a:rPr lang="bg-BG" sz="28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800" b="1" dirty="0"/>
              <a:t>(сол) </a:t>
            </a:r>
            <a:r>
              <a:rPr lang="bg-BG" sz="2800" dirty="0"/>
              <a:t>към паролата </a:t>
            </a:r>
            <a:r>
              <a:rPr lang="bg-BG" sz="2800" b="1" dirty="0"/>
              <a:t>преди</a:t>
            </a:r>
            <a:r>
              <a:rPr lang="bg-BG" sz="2800" dirty="0"/>
              <a:t> </a:t>
            </a:r>
            <a:r>
              <a:rPr lang="bg-BG" sz="2800" b="1" dirty="0"/>
              <a:t>хеширането</a:t>
            </a:r>
          </a:p>
          <a:p>
            <a:pPr lvl="1"/>
            <a:r>
              <a:rPr lang="bg-BG" sz="2800" dirty="0"/>
              <a:t>По този начин </a:t>
            </a:r>
            <a:r>
              <a:rPr lang="bg-BG" sz="2800" b="1" dirty="0"/>
              <a:t>всяка</a:t>
            </a:r>
            <a:r>
              <a:rPr lang="bg-BG" sz="2800" dirty="0"/>
              <a:t> </a:t>
            </a:r>
            <a:r>
              <a:rPr lang="bg-BG" sz="2800" b="1" dirty="0"/>
              <a:t>парола</a:t>
            </a:r>
            <a:r>
              <a:rPr lang="bg-BG" sz="2800" dirty="0"/>
              <a:t> има </a:t>
            </a:r>
            <a:r>
              <a:rPr lang="bg-BG" sz="2800" b="1" dirty="0">
                <a:solidFill>
                  <a:schemeClr val="bg1"/>
                </a:solidFill>
              </a:rPr>
              <a:t>уникален хеш</a:t>
            </a:r>
            <a:r>
              <a:rPr lang="bg-BG" sz="2800" dirty="0"/>
              <a:t>, дори ако </a:t>
            </a:r>
            <a:r>
              <a:rPr lang="bg-BG" sz="2800" b="1" dirty="0"/>
              <a:t>две пароли </a:t>
            </a:r>
            <a:r>
              <a:rPr lang="bg-BG" sz="2800" dirty="0"/>
              <a:t>са </a:t>
            </a:r>
            <a:r>
              <a:rPr lang="bg-BG" sz="2800" b="1" dirty="0"/>
              <a:t>еднакви</a:t>
            </a:r>
          </a:p>
          <a:p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надеждна защита</a:t>
            </a:r>
            <a:r>
              <a:rPr lang="bg-BG" sz="3000" b="1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пароли</a:t>
            </a:r>
            <a:r>
              <a:rPr lang="bg-BG" sz="3000" dirty="0"/>
              <a:t> при съхранение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60" y="4596514"/>
            <a:ext cx="1225165" cy="21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bg-BG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881D366-EF0C-5995-5857-6A7F78DE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2747096"/>
            <a:ext cx="3476565" cy="442648"/>
          </a:xfrm>
          <a:prstGeom prst="wedgeRoundRectCallout">
            <a:avLst>
              <a:gd name="adj1" fmla="val -51816"/>
              <a:gd name="adj2" fmla="val 146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Хеширане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16F267F-FA55-5570-B70E-0A1337AA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24" y="3400255"/>
            <a:ext cx="4591738" cy="783166"/>
          </a:xfrm>
          <a:prstGeom prst="wedgeRoundRectCallout">
            <a:avLst>
              <a:gd name="adj1" fmla="val -60589"/>
              <a:gd name="adj2" fmla="val 569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Генериране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дефиниран</a:t>
            </a:r>
            <a:r>
              <a:rPr lang="bg-BG" sz="2000" b="1" noProof="1">
                <a:solidFill>
                  <a:schemeClr val="bg2"/>
                </a:solidFill>
              </a:rPr>
              <a:t> брой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итерации</a:t>
            </a:r>
            <a:r>
              <a:rPr lang="bg-BG" sz="2000" b="1" noProof="1">
                <a:solidFill>
                  <a:schemeClr val="bg2"/>
                </a:solidFill>
              </a:rPr>
              <a:t> (по подразбиране: 12)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19814A1-1717-A6D8-2982-F9135709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5" y="3931857"/>
            <a:ext cx="3960000" cy="783166"/>
          </a:xfrm>
          <a:prstGeom prst="wedgeRoundRectCallout">
            <a:avLst>
              <a:gd name="adj1" fmla="val 45730"/>
              <a:gd name="adj2" fmla="val 87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Верификация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спрямо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5AB1EB7-55BB-730A-9F2C-2E37B3B2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6001744"/>
            <a:ext cx="3960000" cy="783166"/>
          </a:xfrm>
          <a:prstGeom prst="wedgeRoundRectCallout">
            <a:avLst>
              <a:gd name="adj1" fmla="val 20768"/>
              <a:gd name="adj2" fmla="val -77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Проверка дали въведената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съвпада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има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такъв потребител, провери дали паролата съответства на хеша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dbContext.Entry(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).Reference(u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9A6E294-AE48-A6CB-D606-2E2D37AC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1989000"/>
            <a:ext cx="3476565" cy="783166"/>
          </a:xfrm>
          <a:prstGeom prst="wedgeRoundRectCallout">
            <a:avLst>
              <a:gd name="adj1" fmla="val -81317"/>
              <a:gd name="adj2" fmla="val 58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Намери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</a:t>
            </a:r>
            <a:r>
              <a:rPr lang="bg-BG" sz="2000" b="1" noProof="1">
                <a:solidFill>
                  <a:schemeClr val="bg2"/>
                </a:solidFill>
              </a:rPr>
              <a:t> по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потребителско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270033B-A7A7-79EF-98C5-A17707D79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564617"/>
            <a:ext cx="3476565" cy="442648"/>
          </a:xfrm>
          <a:prstGeom prst="wedgeRoundRectCallout">
            <a:avLst>
              <a:gd name="adj1" fmla="val -7032"/>
              <a:gd name="adj2" fmla="val -211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паролата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CFAD69B-2B59-85DB-AA94-1D08A80A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197894"/>
            <a:ext cx="3476565" cy="783166"/>
          </a:xfrm>
          <a:prstGeom prst="wedgeRoundRectCallout">
            <a:avLst>
              <a:gd name="adj1" fmla="val -46129"/>
              <a:gd name="adj2" fmla="val 83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Зареди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65598" cy="552876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Тъй като </a:t>
            </a:r>
            <a:r>
              <a:rPr lang="bg-BG" sz="3000" b="1" dirty="0"/>
              <a:t>паролите</a:t>
            </a:r>
            <a:r>
              <a:rPr lang="bg-BG" sz="3000" dirty="0"/>
              <a:t> се </a:t>
            </a:r>
            <a:r>
              <a:rPr lang="bg-BG" sz="3000" b="1" dirty="0"/>
              <a:t>записват </a:t>
            </a:r>
            <a:r>
              <a:rPr lang="bg-BG" sz="3000" b="1" dirty="0">
                <a:solidFill>
                  <a:schemeClr val="bg1"/>
                </a:solidFill>
              </a:rPr>
              <a:t>хеширани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, </a:t>
            </a:r>
            <a:r>
              <a:rPr lang="bg-BG" sz="3000"/>
              <a:t>е нужно да </a:t>
            </a:r>
            <a:r>
              <a:rPr lang="bg-BG" sz="30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  <a:r>
              <a:rPr lang="bg-BG" sz="2800" dirty="0"/>
              <a:t>, </a:t>
            </a:r>
            <a:r>
              <a:rPr lang="bg-BG" sz="2800" b="1" dirty="0"/>
              <a:t>имейл</a:t>
            </a:r>
            <a:r>
              <a:rPr lang="bg-BG" sz="2800" dirty="0"/>
              <a:t>,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потвърди 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  <a:r>
              <a:rPr lang="bg-BG" sz="2800" dirty="0"/>
              <a:t>, </a:t>
            </a:r>
            <a:r>
              <a:rPr lang="bg-BG" sz="2800" b="1" dirty="0"/>
              <a:t>имейл</a:t>
            </a:r>
            <a:r>
              <a:rPr lang="bg-BG" sz="2800" dirty="0"/>
              <a:t>,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потвърди 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регистрация</a:t>
            </a:r>
            <a:r>
              <a:rPr lang="bg-BG" sz="2800" dirty="0"/>
              <a:t>,</a:t>
            </a:r>
            <a:r>
              <a:rPr lang="bg-BG" sz="2800" b="1" dirty="0"/>
              <a:t> отказ</a:t>
            </a:r>
            <a:endParaRPr lang="bg-BG" sz="28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75" y="2259000"/>
            <a:ext cx="4220842" cy="36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CenterParent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невалидни данни </a:t>
            </a:r>
            <a:r>
              <a:rPr lang="bg-BG" sz="3200" dirty="0"/>
              <a:t>показваме </a:t>
            </a:r>
            <a:r>
              <a:rPr lang="bg-BG" sz="3200" b="1" dirty="0"/>
              <a:t>съобщение</a:t>
            </a:r>
            <a:r>
              <a:rPr lang="bg-BG" sz="3200" dirty="0"/>
              <a:t>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82217" y="1300188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			         "Регистриране на админ",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</a:t>
            </a:r>
          </a:p>
          <a:p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телефонен номер (да е с дължина 10 цифри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};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374" y="1701974"/>
            <a:ext cx="3840928" cy="442648"/>
          </a:xfrm>
          <a:prstGeom prst="wedgeRoundRectCallout">
            <a:avLst>
              <a:gd name="adj1" fmla="val -61667"/>
              <a:gd name="adj2" fmla="val 26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Проверяваме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702" y="2809948"/>
            <a:ext cx="2750297" cy="783166"/>
          </a:xfrm>
          <a:prstGeom prst="wedgeRoundRectCallout">
            <a:avLst>
              <a:gd name="adj1" fmla="val -71573"/>
              <a:gd name="adj2" fmla="val -5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невалидни данни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80174" y="1125620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US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US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1584000"/>
            <a:ext cx="3015000" cy="783166"/>
          </a:xfrm>
          <a:prstGeom prst="wedgeRoundRectCallout">
            <a:avLst>
              <a:gd name="adj1" fmla="val -123014"/>
              <a:gd name="adj2" fmla="val -6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000" b="1" noProof="1">
                <a:solidFill>
                  <a:schemeClr val="bg2"/>
                </a:solidFill>
              </a:rPr>
              <a:t> с роля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184000"/>
            <a:ext cx="3120928" cy="442648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130777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"Регистриране на админ",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000" y="1852059"/>
            <a:ext cx="2520000" cy="783166"/>
          </a:xfrm>
          <a:prstGeom prst="wedgeRoundRectCallout">
            <a:avLst>
              <a:gd name="adj1" fmla="val -70213"/>
              <a:gd name="adj2" fmla="val 174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дубликация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000" y="5904000"/>
            <a:ext cx="3120928" cy="442648"/>
          </a:xfrm>
          <a:prstGeom prst="wedgeRoundRectCallout">
            <a:avLst>
              <a:gd name="adj1" fmla="val -50816"/>
              <a:gd name="adj2" fmla="val -147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</a:t>
            </a:r>
            <a:r>
              <a:rPr lang="bg-BG" sz="2400" dirty="0"/>
              <a:t>и</a:t>
            </a:r>
            <a:r>
              <a:rPr lang="bg-BG" sz="2400" b="1" dirty="0"/>
              <a:t>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46203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bool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   return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291000" y="1167943"/>
            <a:ext cx="114620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null)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      if (dbContext.Users.Any(u =&gt; u.Username == user.Username))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         MessageBox.Show("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</a:t>
            </a:r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.",...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         return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        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паролата е променена при редакция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{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eturn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314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/>
              <a:t>бутон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регистрация</a:t>
            </a:r>
            <a:r>
              <a:rPr lang="bg-BG" sz="3000" dirty="0"/>
              <a:t> във </a:t>
            </a:r>
            <a:r>
              <a:rPr lang="bg-BG" sz="3000" b="1" dirty="0"/>
              <a:t>входната форма</a:t>
            </a:r>
          </a:p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за </a:t>
            </a:r>
            <a:r>
              <a:rPr lang="bg-BG" sz="3000" b="1" dirty="0"/>
              <a:t>показване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, когато </a:t>
            </a:r>
            <a:r>
              <a:rPr lang="bg-BG" sz="3000" b="1" dirty="0">
                <a:solidFill>
                  <a:schemeClr val="bg1"/>
                </a:solidFill>
              </a:rPr>
              <a:t>няма админ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</a:p>
          <a:p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 за регистрация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0FC8C-3972-D683-6F19-29D84EA8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6000" y="1367112"/>
            <a:ext cx="2880000" cy="28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58A8A-A7CF-26F8-90FE-9DFDD4446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81" y="4336231"/>
            <a:ext cx="4767700" cy="23125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r>
              <a:rPr lang="en-US" dirty="0"/>
              <a:t> </a:t>
            </a:r>
            <a:r>
              <a:rPr lang="bg-BG" dirty="0"/>
              <a:t>за регистрация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1AA5AA0-86CF-D154-F843-064C5174567E}"/>
              </a:ext>
            </a:extLst>
          </p:cNvPr>
          <p:cNvSpPr txBox="1">
            <a:spLocks/>
          </p:cNvSpPr>
          <p:nvPr/>
        </p:nvSpPr>
        <p:spPr>
          <a:xfrm>
            <a:off x="193844" y="1269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buttonRegister_Click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регистриран админ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админ, не може да регистрирате втори.",               	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Регистриране на админ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D4FE241-0735-E597-257D-B1FFD2C3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193" y="4509000"/>
            <a:ext cx="4397030" cy="442648"/>
          </a:xfrm>
          <a:prstGeom prst="wedgeRoundRectCallout">
            <a:avLst>
              <a:gd name="adj1" fmla="val -64964"/>
              <a:gd name="adj2" fmla="val 175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D4E05F-6521-07B5-8DB8-0A607D391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Регистрираме </a:t>
            </a:r>
            <a:r>
              <a:rPr lang="bg-BG" sz="3600" b="1" dirty="0">
                <a:solidFill>
                  <a:schemeClr val="bg1"/>
                </a:solidFill>
              </a:rPr>
              <a:t>администратор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466" y="1944000"/>
            <a:ext cx="3987597" cy="38837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ъзможност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еднопосочен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процес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sz="3400" dirty="0"/>
              <a:t>Предоставя </a:t>
            </a:r>
            <a:r>
              <a:rPr lang="bg-BG" sz="3400" b="1" dirty="0">
                <a:solidFill>
                  <a:schemeClr val="bg1"/>
                </a:solidFill>
              </a:rPr>
              <a:t>достъп</a:t>
            </a:r>
            <a:r>
              <a:rPr lang="bg-BG" sz="3400" dirty="0"/>
              <a:t> до </a:t>
            </a:r>
            <a:r>
              <a:rPr lang="bg-BG" sz="3400" b="1" dirty="0"/>
              <a:t>приложението</a:t>
            </a:r>
          </a:p>
          <a:p>
            <a:r>
              <a:rPr lang="bg-BG" sz="34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bg-BG" sz="3000" b="1" dirty="0"/>
              <a:t>вход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719548" y="1944001"/>
            <a:ext cx="4103302" cy="29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bg-BG" sz="2800" b="1" dirty="0">
                <a:solidFill>
                  <a:schemeClr val="bg1"/>
                </a:solidFill>
              </a:rPr>
              <a:t>обработчик </a:t>
            </a:r>
            <a:r>
              <a:rPr lang="bg-BG" sz="2800" dirty="0"/>
              <a:t>на бутона за </a:t>
            </a:r>
            <a:r>
              <a:rPr lang="bg-BG" sz="2800" b="1" dirty="0"/>
              <a:t>вход</a:t>
            </a:r>
          </a:p>
          <a:p>
            <a:r>
              <a:rPr lang="bg-BG" sz="2800" dirty="0"/>
              <a:t>Проверяваме дали </a:t>
            </a:r>
            <a:r>
              <a:rPr lang="bg-BG" sz="28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800" dirty="0"/>
              <a:t>съответстват на </a:t>
            </a:r>
            <a:r>
              <a:rPr lang="bg-BG" sz="2800" b="1" dirty="0"/>
              <a:t>запис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валидни данни </a:t>
            </a:r>
            <a:r>
              <a:rPr lang="bg-BG" sz="2800" dirty="0"/>
              <a:t>показваме </a:t>
            </a:r>
            <a:r>
              <a:rPr lang="bg-BG" sz="2800" b="1" dirty="0"/>
              <a:t>главната форма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800" dirty="0"/>
              <a:t>показваме съобщение за </a:t>
            </a:r>
            <a:r>
              <a:rPr lang="bg-BG" sz="28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70" y="3357379"/>
            <a:ext cx="3120928" cy="919374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3645049"/>
            <a:ext cx="3476565" cy="919374"/>
          </a:xfrm>
          <a:prstGeom prst="wedgeRoundRectCallout">
            <a:avLst>
              <a:gd name="adj1" fmla="val 75428"/>
              <a:gd name="adj2" fmla="val 38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400" b="1" noProof="1">
                <a:solidFill>
                  <a:schemeClr val="bg2"/>
                </a:solidFill>
              </a:rPr>
              <a:t> 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470686"/>
            <a:ext cx="3120928" cy="919374"/>
          </a:xfrm>
          <a:prstGeom prst="wedgeRoundRectCallout">
            <a:avLst>
              <a:gd name="adj1" fmla="val -96020"/>
              <a:gd name="adj2" fmla="val 44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513611"/>
            <a:ext cx="2340000" cy="919374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Показваме </a:t>
            </a:r>
            <a:r>
              <a:rPr lang="bg-BG" sz="2800" b="1" dirty="0"/>
              <a:t>главните форми</a:t>
            </a:r>
            <a:r>
              <a:rPr lang="bg-BG" sz="2800" dirty="0"/>
              <a:t> спрямо </a:t>
            </a:r>
            <a:r>
              <a:rPr lang="bg-BG" sz="2800" b="1" dirty="0">
                <a:solidFill>
                  <a:schemeClr val="bg1"/>
                </a:solidFill>
              </a:rPr>
              <a:t>ролята</a:t>
            </a:r>
            <a:r>
              <a:rPr lang="bg-BG" sz="2800" dirty="0"/>
              <a:t> на </a:t>
            </a:r>
            <a:r>
              <a:rPr lang="bg-BG" sz="28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192" y="1775876"/>
            <a:ext cx="5047616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2837922"/>
            <a:ext cx="3780000" cy="510751"/>
          </a:xfrm>
          <a:prstGeom prst="wedgeRoundRectCallout">
            <a:avLst>
              <a:gd name="adj1" fmla="val -48876"/>
              <a:gd name="adj2" fmla="val 149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406499"/>
            <a:ext cx="3466392" cy="510751"/>
          </a:xfrm>
          <a:prstGeom prst="wedgeRoundRectCallout">
            <a:avLst>
              <a:gd name="adj1" fmla="val 45171"/>
              <a:gd name="adj2" fmla="val -139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56329</TotalTime>
  <Words>1954</Words>
  <Application>Microsoft Office PowerPoint</Application>
  <PresentationFormat>Widescreen</PresentationFormat>
  <Paragraphs>343</Paragraphs>
  <Slides>31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Регистриране на админ (4)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 за регистрация (1)</vt:lpstr>
      <vt:lpstr>Отваряне на формата за регистрация (2)</vt:lpstr>
      <vt:lpstr>Резултат - Регистрация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488</cp:revision>
  <dcterms:created xsi:type="dcterms:W3CDTF">2018-05-23T13:08:44Z</dcterms:created>
  <dcterms:modified xsi:type="dcterms:W3CDTF">2025-07-28T10:08:50Z</dcterms:modified>
  <cp:category/>
</cp:coreProperties>
</file>