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1"/>
  </p:notesMasterIdLst>
  <p:handoutMasterIdLst>
    <p:handoutMasterId r:id="rId22"/>
  </p:handoutMasterIdLst>
  <p:sldIdLst>
    <p:sldId id="503" r:id="rId5"/>
    <p:sldId id="276" r:id="rId6"/>
    <p:sldId id="1240" r:id="rId7"/>
    <p:sldId id="1241" r:id="rId8"/>
    <p:sldId id="1244" r:id="rId9"/>
    <p:sldId id="1242" r:id="rId10"/>
    <p:sldId id="1245" r:id="rId11"/>
    <p:sldId id="1246" r:id="rId12"/>
    <p:sldId id="1247" r:id="rId13"/>
    <p:sldId id="1243" r:id="rId14"/>
    <p:sldId id="1248" r:id="rId15"/>
    <p:sldId id="1250" r:id="rId16"/>
    <p:sldId id="1249" r:id="rId17"/>
    <p:sldId id="349" r:id="rId18"/>
    <p:sldId id="256" r:id="rId19"/>
    <p:sldId id="4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5F9ABF"/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2" d="100"/>
          <a:sy n="82" d="100"/>
        </p:scale>
        <p:origin x="-110" y="-115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10.8.2023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xmlns="" id="{F163D818-5569-4E6E-9BE9-C6247EB17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09813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15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10.8.2023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5" Type="http://schemas.openxmlformats.org/officeDocument/2006/relationships/image" Target="../media/image38.png"/><Relationship Id="rId10" Type="http://schemas.openxmlformats.org/officeDocument/2006/relationships/image" Target="../media/image51.svg"/><Relationship Id="rId4" Type="http://schemas.openxmlformats.org/officeDocument/2006/relationships/image" Target="../media/image29.png"/><Relationship Id="rId9" Type="http://schemas.openxmlformats.org/officeDocument/2006/relationships/image" Target="../media/image33.png"/><Relationship Id="rId1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Моделиране на бази данни</a:t>
            </a:r>
            <a:endParaRPr lang="bg-BG" sz="4400" dirty="0"/>
          </a:p>
        </p:txBody>
      </p:sp>
      <p:pic>
        <p:nvPicPr>
          <p:cNvPr id="13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4" cstate="print">
            <a:lum bright="10000" contrast="60000"/>
          </a:blip>
          <a:stretch>
            <a:fillRect/>
          </a:stretch>
        </p:blipFill>
        <p:spPr bwMode="auto">
          <a:xfrm>
            <a:off x="3726180" y="2133600"/>
            <a:ext cx="4739640" cy="3055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91115330"/>
              </p:ext>
            </p:extLst>
          </p:nvPr>
        </p:nvGraphicFramePr>
        <p:xfrm>
          <a:off x="1523999" y="1689085"/>
          <a:ext cx="4939758" cy="20312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30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6469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728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9311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11236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16250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80946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7010399" y="1905039"/>
          <a:ext cx="3962400" cy="18149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426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5293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08520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8094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408118224"/>
              </p:ext>
            </p:extLst>
          </p:nvPr>
        </p:nvGraphicFramePr>
        <p:xfrm>
          <a:off x="3200400" y="4419600"/>
          <a:ext cx="5273727" cy="1814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680855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599" y="3962439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8" y="3581439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xmlns="" id="{6F0BBA8E-5AC4-569C-BA68-2DE67DD0DBF7}"/>
              </a:ext>
            </a:extLst>
          </p:cNvPr>
          <p:cNvGrpSpPr/>
          <p:nvPr/>
        </p:nvGrpSpPr>
        <p:grpSpPr>
          <a:xfrm>
            <a:off x="2590798" y="3733839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10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xmlns="" id="{0AD4EF84-B60E-BEFD-FF77-6250B203BA3E}"/>
              </a:ext>
            </a:extLst>
          </p:cNvPr>
          <p:cNvSpPr txBox="1"/>
          <p:nvPr/>
        </p:nvSpPr>
        <p:spPr>
          <a:xfrm>
            <a:off x="1981199" y="1447839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xmlns="" id="{7B1AA02D-C164-044C-53A2-AFB8D96F22B8}"/>
              </a:ext>
            </a:extLst>
          </p:cNvPr>
          <p:cNvSpPr txBox="1"/>
          <p:nvPr/>
        </p:nvSpPr>
        <p:spPr>
          <a:xfrm>
            <a:off x="7619999" y="1447839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39198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5029200"/>
            <a:ext cx="10961783" cy="768084"/>
          </a:xfrm>
        </p:spPr>
        <p:txBody>
          <a:bodyPr/>
          <a:lstStyle/>
          <a:p>
            <a:r>
              <a:rPr lang="bg-BG" dirty="0" smtClean="0"/>
              <a:t>Създаване на връзка между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 smtClean="0">
                <a:solidFill>
                  <a:schemeClr val="bg1"/>
                </a:solidFill>
              </a:rPr>
              <a:t>първичен ключ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 smtClean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Връзка между таблици (1)</a:t>
            </a:r>
            <a:endParaRPr lang="bg-BG" dirty="0"/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3048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952999"/>
            <a:ext cx="1752600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410199"/>
            <a:ext cx="1752600" cy="761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562599"/>
            <a:ext cx="1752601" cy="38099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6019800"/>
            <a:ext cx="1752600" cy="3810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1447800" y="3581400"/>
          <a:ext cx="5029201" cy="3048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11667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err="1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3622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4384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02571627"/>
              </p:ext>
            </p:extLst>
          </p:nvPr>
        </p:nvGraphicFramePr>
        <p:xfrm>
          <a:off x="8229600" y="3886200"/>
          <a:ext cx="2819402" cy="23410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680946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Таблица </a:t>
            </a:r>
            <a:r>
              <a:rPr lang="en-US" b="1" dirty="0" smtClean="0">
                <a:solidFill>
                  <a:schemeClr val="bg1"/>
                </a:solidFill>
              </a:rPr>
              <a:t>Countries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 smtClean="0"/>
              <a:t>Таблица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CountryId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CityId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(CountryId)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TODO: </a:t>
            </a:r>
            <a:r>
              <a:rPr lang="en-US" sz="3200" b="1" dirty="0" smtClean="0"/>
              <a:t>Add summary</a:t>
            </a:r>
            <a:endParaRPr lang="en-US" sz="32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 smtClean="0"/>
              <a:t>Таблици, редове, колони</a:t>
            </a:r>
          </a:p>
          <a:p>
            <a:pPr fontAlgn="base">
              <a:spcAft>
                <a:spcPts val="1400"/>
              </a:spcAft>
            </a:pPr>
            <a:r>
              <a:rPr lang="ru-RU" dirty="0" smtClean="0"/>
              <a:t>Автоматично-генериран първичен ключ (identity колона)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Създаване на прости таблици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Първичен ключ, външен ключ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Създаване на 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Таблици, </a:t>
            </a:r>
            <a:r>
              <a:rPr lang="en-US" dirty="0" err="1" smtClean="0"/>
              <a:t>Primay</a:t>
            </a:r>
            <a:r>
              <a:rPr lang="en-US" dirty="0" smtClean="0"/>
              <a:t> Key, Foreign Key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Връзки между таблици</a:t>
            </a:r>
            <a:endParaRPr lang="en-US" dirty="0"/>
          </a:p>
        </p:txBody>
      </p:sp>
      <p:pic>
        <p:nvPicPr>
          <p:cNvPr id="4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66132" y="1447800"/>
            <a:ext cx="3459737" cy="22304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Таблици (1)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xmlns="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xmlns="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F80F709C-BB43-4A83-9529-1E089194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xmlns="" val="174766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Таблиците</a:t>
            </a:r>
            <a:r>
              <a:rPr lang="bg-BG" sz="3200" dirty="0" smtClean="0"/>
              <a:t> дефинират структурата:</a:t>
            </a:r>
          </a:p>
          <a:p>
            <a:pPr lvl="1"/>
            <a:r>
              <a:rPr lang="ru-RU" sz="3200" dirty="0" smtClean="0"/>
              <a:t>За всеки атрибут се определя </a:t>
            </a:r>
            <a:r>
              <a:rPr lang="bg-BG" sz="3200" b="1" dirty="0" smtClean="0">
                <a:solidFill>
                  <a:schemeClr val="bg1"/>
                </a:solidFill>
              </a:rPr>
              <a:t>тип данни </a:t>
            </a:r>
            <a:r>
              <a:rPr lang="ru-RU" sz="3200" dirty="0" smtClean="0"/>
              <a:t>(текст, число, дата, ...)</a:t>
            </a:r>
          </a:p>
          <a:p>
            <a:pPr lvl="1"/>
            <a:r>
              <a:rPr lang="ru-RU" sz="3200" dirty="0" smtClean="0"/>
              <a:t>Задава се </a:t>
            </a:r>
            <a:r>
              <a:rPr lang="bg-BG" sz="3200" b="1" dirty="0" smtClean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 smtClean="0"/>
              <a:t>на текстовите полета</a:t>
            </a:r>
          </a:p>
          <a:p>
            <a:pPr lvl="1"/>
            <a:r>
              <a:rPr lang="ru-RU" sz="3200" dirty="0" smtClean="0"/>
              <a:t>Задава се </a:t>
            </a:r>
            <a:r>
              <a:rPr lang="bg-BG" sz="3200" b="1" dirty="0" smtClean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 smtClean="0"/>
              <a:t>на числовите полета</a:t>
            </a:r>
            <a:endParaRPr lang="bg-BG" sz="32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 smtClean="0">
                <a:solidFill>
                  <a:schemeClr val="tx2"/>
                </a:solidFill>
              </a:rPr>
              <a:t>Определят</a:t>
            </a:r>
            <a:r>
              <a:rPr lang="bg-BG" sz="3200" b="1" dirty="0" smtClean="0">
                <a:solidFill>
                  <a:schemeClr val="bg1"/>
                </a:solidFill>
              </a:rPr>
              <a:t> релациите</a:t>
            </a:r>
            <a:r>
              <a:rPr lang="bg-BG" sz="3200" dirty="0" smtClean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Вторичен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 smtClean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 smtClean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</a:t>
            </a:r>
            <a:r>
              <a:rPr lang="bg-BG" sz="3800" spc="-10" dirty="0" smtClean="0">
                <a:latin typeface="Calibri"/>
                <a:cs typeface="Calibri"/>
              </a:rPr>
              <a:t>може да </a:t>
            </a:r>
            <a:r>
              <a:rPr lang="bg-BG" sz="3800" spc="-10" dirty="0">
                <a:latin typeface="Calibri"/>
                <a:cs typeface="Calibri"/>
              </a:rPr>
              <a:t>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Уникален 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Външни 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връзки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6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979227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Първичен ключ </a:t>
            </a:r>
            <a:r>
              <a:rPr lang="bg-BG" sz="3400" dirty="0" smtClean="0"/>
              <a:t>(</a:t>
            </a:r>
            <a:r>
              <a:rPr lang="en-US" sz="3400" dirty="0" smtClean="0"/>
              <a:t>Primary Key)</a:t>
            </a:r>
            <a:endParaRPr lang="bg-BG" sz="3400" dirty="0" smtClean="0"/>
          </a:p>
          <a:p>
            <a:pPr lvl="1"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Уникален идентификатор </a:t>
            </a:r>
            <a:r>
              <a:rPr lang="ru-RU" sz="3400" dirty="0" smtClean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Гарантира </a:t>
            </a:r>
            <a:r>
              <a:rPr lang="ru-RU" sz="3400" b="1" dirty="0" smtClean="0">
                <a:solidFill>
                  <a:schemeClr val="bg1"/>
                </a:solidFill>
              </a:rPr>
              <a:t>неповтарящи се </a:t>
            </a:r>
            <a:r>
              <a:rPr lang="ru-RU" sz="3400" dirty="0" smtClean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Бързо </a:t>
            </a:r>
            <a:r>
              <a:rPr lang="ru-RU" sz="3400" dirty="0" smtClean="0"/>
              <a:t>и </a:t>
            </a:r>
            <a:r>
              <a:rPr lang="ru-RU" sz="3400" b="1" dirty="0" smtClean="0">
                <a:solidFill>
                  <a:schemeClr val="bg1"/>
                </a:solidFill>
              </a:rPr>
              <a:t>ефективно </a:t>
            </a:r>
            <a:r>
              <a:rPr lang="ru-RU" sz="3400" dirty="0" smtClean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Обикновено се дефинира като единично поле (например, ID)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Първичен ключ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</a:rPr>
              <a:t>Външен ключ </a:t>
            </a:r>
            <a:r>
              <a:rPr lang="bg-BG" dirty="0" smtClean="0"/>
              <a:t>(</a:t>
            </a:r>
            <a:r>
              <a:rPr lang="en-US" dirty="0" smtClean="0"/>
              <a:t>Foreign Key)</a:t>
            </a:r>
            <a:endParaRPr lang="bg-BG" dirty="0" smtClean="0"/>
          </a:p>
          <a:p>
            <a:pPr lvl="1">
              <a:buClr>
                <a:schemeClr val="tx2"/>
              </a:buClr>
            </a:pPr>
            <a:r>
              <a:rPr lang="ru-RU" dirty="0" smtClean="0"/>
              <a:t>Осигурява връзка между данните в различни таблици</a:t>
            </a:r>
            <a:r>
              <a:rPr lang="en-US" dirty="0" smtClean="0"/>
              <a:t> </a:t>
            </a:r>
            <a:r>
              <a:rPr lang="ru-RU" dirty="0" smtClean="0"/>
              <a:t>(например </a:t>
            </a:r>
            <a:r>
              <a:rPr lang="en-US" b="1" dirty="0" smtClean="0">
                <a:solidFill>
                  <a:schemeClr val="bg1"/>
                </a:solidFill>
              </a:rPr>
              <a:t>Product</a:t>
            </a:r>
            <a:r>
              <a:rPr lang="en-US" dirty="0" smtClean="0"/>
              <a:t> -&gt;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Category</a:t>
            </a:r>
            <a:r>
              <a:rPr lang="en-US" dirty="0" smtClean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 smtClean="0"/>
              <a:t>Позволява изграждане на </a:t>
            </a:r>
            <a:r>
              <a:rPr lang="ru-RU" b="1" dirty="0" smtClean="0">
                <a:solidFill>
                  <a:schemeClr val="bg1"/>
                </a:solidFill>
              </a:rPr>
              <a:t>релационни връзки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 smtClean="0"/>
              <a:t>П</a:t>
            </a:r>
            <a:r>
              <a:rPr lang="ru-RU" dirty="0" smtClean="0"/>
              <a:t>оддръжка на </a:t>
            </a:r>
            <a:r>
              <a:rPr lang="ru-RU" b="1" dirty="0" smtClean="0">
                <a:solidFill>
                  <a:schemeClr val="bg1"/>
                </a:solidFill>
              </a:rPr>
              <a:t>цялост</a:t>
            </a:r>
            <a:r>
              <a:rPr lang="ru-RU" dirty="0" smtClean="0"/>
              <a:t> на данните</a:t>
            </a:r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2900" b="1" dirty="0" smtClean="0">
                <a:solidFill>
                  <a:schemeClr val="bg1"/>
                </a:solidFill>
              </a:rPr>
              <a:t>Комбиниран ключ </a:t>
            </a:r>
            <a:r>
              <a:rPr lang="bg-BG" sz="2900" dirty="0" smtClean="0"/>
              <a:t>(</a:t>
            </a:r>
            <a:r>
              <a:rPr lang="en-US" sz="2900" dirty="0" smtClean="0"/>
              <a:t>Composite Key)</a:t>
            </a:r>
          </a:p>
          <a:p>
            <a:pPr lvl="1"/>
            <a:r>
              <a:rPr lang="ru-RU" sz="2900" dirty="0" smtClean="0"/>
              <a:t>Създава се чрез комбинация от </a:t>
            </a:r>
            <a:r>
              <a:rPr lang="ru-RU" sz="2900" b="1" dirty="0" smtClean="0">
                <a:solidFill>
                  <a:schemeClr val="bg1"/>
                </a:solidFill>
              </a:rPr>
              <a:t>две или повече </a:t>
            </a:r>
            <a:r>
              <a:rPr lang="ru-RU" sz="2900" dirty="0" smtClean="0"/>
              <a:t>полета</a:t>
            </a:r>
            <a:endParaRPr lang="en-US" sz="2900" dirty="0" smtClean="0"/>
          </a:p>
          <a:p>
            <a:pPr lvl="1"/>
            <a:r>
              <a:rPr lang="bg-BG" sz="2900" dirty="0" smtClean="0"/>
              <a:t>Пример:</a:t>
            </a:r>
          </a:p>
          <a:p>
            <a:pPr lvl="2"/>
            <a:r>
              <a:rPr lang="bg-BG" sz="2900" dirty="0" smtClean="0"/>
              <a:t>Първичен ключ </a:t>
            </a:r>
            <a:r>
              <a:rPr lang="en-US" sz="2900" b="1" dirty="0" smtClean="0">
                <a:solidFill>
                  <a:schemeClr val="bg1"/>
                </a:solidFill>
              </a:rPr>
              <a:t>MountainId</a:t>
            </a:r>
            <a:r>
              <a:rPr lang="en-US" sz="2900" dirty="0" smtClean="0"/>
              <a:t> </a:t>
            </a:r>
            <a:r>
              <a:rPr lang="bg-BG" sz="2900" dirty="0" smtClean="0"/>
              <a:t>в таблицата </a:t>
            </a:r>
            <a:r>
              <a:rPr lang="en-US" sz="2900" b="1" dirty="0" smtClean="0">
                <a:solidFill>
                  <a:schemeClr val="bg1"/>
                </a:solidFill>
              </a:rPr>
              <a:t>Mountains</a:t>
            </a:r>
          </a:p>
          <a:p>
            <a:pPr lvl="2"/>
            <a:r>
              <a:rPr lang="bg-BG" sz="2900" dirty="0" smtClean="0"/>
              <a:t>Първичен</a:t>
            </a:r>
            <a:r>
              <a:rPr lang="en-US" sz="2900" dirty="0" smtClean="0"/>
              <a:t> </a:t>
            </a:r>
            <a:r>
              <a:rPr lang="bg-BG" sz="2900" dirty="0" smtClean="0"/>
              <a:t>ключ </a:t>
            </a:r>
            <a:r>
              <a:rPr lang="en-US" sz="2900" b="1" dirty="0" smtClean="0">
                <a:solidFill>
                  <a:schemeClr val="bg1"/>
                </a:solidFill>
              </a:rPr>
              <a:t>TouristId</a:t>
            </a:r>
            <a:r>
              <a:rPr lang="en-US" sz="2900" dirty="0" smtClean="0"/>
              <a:t> </a:t>
            </a:r>
            <a:r>
              <a:rPr lang="bg-BG" sz="2900" dirty="0" smtClean="0"/>
              <a:t>в таблицата </a:t>
            </a:r>
            <a:r>
              <a:rPr lang="en-US" sz="2900" b="1" dirty="0" smtClean="0">
                <a:solidFill>
                  <a:schemeClr val="bg1"/>
                </a:solidFill>
              </a:rPr>
              <a:t>Tourists</a:t>
            </a:r>
          </a:p>
          <a:p>
            <a:pPr lvl="2"/>
            <a:r>
              <a:rPr lang="bg-BG" sz="2900" dirty="0" smtClean="0"/>
              <a:t>Комбиниран ключ от </a:t>
            </a:r>
            <a:r>
              <a:rPr lang="en-US" sz="2900" b="1" dirty="0" smtClean="0">
                <a:solidFill>
                  <a:schemeClr val="bg1"/>
                </a:solidFill>
              </a:rPr>
              <a:t>MountainId</a:t>
            </a:r>
            <a:r>
              <a:rPr lang="en-US" sz="2900" dirty="0" smtClean="0"/>
              <a:t> </a:t>
            </a:r>
            <a:r>
              <a:rPr lang="bg-BG" sz="2900" dirty="0" smtClean="0"/>
              <a:t>и </a:t>
            </a:r>
            <a:r>
              <a:rPr lang="en-US" sz="2900" b="1" dirty="0" smtClean="0">
                <a:solidFill>
                  <a:schemeClr val="bg1"/>
                </a:solidFill>
              </a:rPr>
              <a:t>TouristId </a:t>
            </a:r>
            <a:r>
              <a:rPr lang="bg-BG" sz="2900" dirty="0" smtClean="0"/>
              <a:t>в</a:t>
            </a:r>
            <a:r>
              <a:rPr lang="en-US" sz="2900" dirty="0" smtClean="0"/>
              <a:t> </a:t>
            </a:r>
            <a:r>
              <a:rPr lang="bg-BG" sz="2900" dirty="0" smtClean="0"/>
              <a:t>свързващата таблицата </a:t>
            </a:r>
            <a:r>
              <a:rPr lang="en-US" sz="2900" b="1" dirty="0" smtClean="0">
                <a:solidFill>
                  <a:schemeClr val="bg1"/>
                </a:solidFill>
              </a:rPr>
              <a:t>MountainsTourists</a:t>
            </a:r>
            <a:endParaRPr lang="bg-BG" sz="2900" b="1" dirty="0" smtClean="0">
              <a:solidFill>
                <a:schemeClr val="bg1"/>
              </a:solidFill>
            </a:endParaRPr>
          </a:p>
          <a:p>
            <a:pPr lvl="2"/>
            <a:r>
              <a:rPr lang="bg-BG" sz="2900" dirty="0" smtClean="0"/>
              <a:t>Така осугряваме</a:t>
            </a:r>
            <a:r>
              <a:rPr lang="en-US" sz="2900" dirty="0" smtClean="0"/>
              <a:t>,</a:t>
            </a:r>
            <a:r>
              <a:rPr lang="bg-BG" sz="2900" dirty="0" smtClean="0"/>
              <a:t> че </a:t>
            </a:r>
            <a:r>
              <a:rPr lang="bg-BG" sz="2900" b="1" dirty="0" smtClean="0">
                <a:solidFill>
                  <a:schemeClr val="bg1"/>
                </a:solidFill>
              </a:rPr>
              <a:t>много</a:t>
            </a:r>
            <a:r>
              <a:rPr lang="en-US" sz="2900" dirty="0" smtClean="0"/>
              <a:t> </a:t>
            </a:r>
            <a:r>
              <a:rPr lang="bg-BG" sz="2900" dirty="0" smtClean="0"/>
              <a:t>туристи могат да качат </a:t>
            </a:r>
            <a:r>
              <a:rPr lang="bg-BG" sz="2900" b="1" dirty="0" smtClean="0">
                <a:solidFill>
                  <a:schemeClr val="bg1"/>
                </a:solidFill>
              </a:rPr>
              <a:t>много</a:t>
            </a:r>
            <a:r>
              <a:rPr lang="bg-BG" sz="2900" dirty="0" smtClean="0"/>
              <a:t> планини</a:t>
            </a:r>
          </a:p>
          <a:p>
            <a:pPr lvl="2"/>
            <a:r>
              <a:rPr lang="bg-BG" sz="2900" dirty="0" smtClean="0"/>
              <a:t>Релация много към много (</a:t>
            </a:r>
            <a:r>
              <a:rPr lang="en-US" sz="2900" b="1" dirty="0" smtClean="0">
                <a:solidFill>
                  <a:schemeClr val="bg1"/>
                </a:solidFill>
              </a:rPr>
              <a:t>Many-to-Many</a:t>
            </a:r>
            <a:r>
              <a:rPr lang="bg-BG" sz="2900" dirty="0" smtClean="0"/>
              <a:t>)</a:t>
            </a:r>
            <a:endParaRPr lang="en-US" sz="2900" b="1" dirty="0" smtClean="0">
              <a:solidFill>
                <a:schemeClr val="bg1"/>
              </a:solidFill>
            </a:endParaRPr>
          </a:p>
          <a:p>
            <a:endParaRPr lang="ru-RU" sz="29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Комбиниран ключ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16376</TotalTime>
  <Words>644</Words>
  <Application>Microsoft Office PowerPoint</Application>
  <PresentationFormat>Custom</PresentationFormat>
  <Paragraphs>195</Paragraphs>
  <Slides>16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SoftUni</vt:lpstr>
      <vt:lpstr>Моделиране на бази данни</vt:lpstr>
      <vt:lpstr>Съдържание</vt:lpstr>
      <vt:lpstr>Връзки между таблици</vt:lpstr>
      <vt:lpstr>Таблици (1)</vt:lpstr>
      <vt:lpstr>Таблици (2)</vt:lpstr>
      <vt:lpstr>Релационният модел на БД</vt:lpstr>
      <vt:lpstr>Първичен ключ</vt:lpstr>
      <vt:lpstr>Външен ключ</vt:lpstr>
      <vt:lpstr>Комбиниран ключ</vt:lpstr>
      <vt:lpstr>Релационният модел на БД– пример</vt:lpstr>
      <vt:lpstr>Създаване на връзка между таблици</vt:lpstr>
      <vt:lpstr>Връзка между таблици (1)</vt:lpstr>
      <vt:lpstr>Връзка между таблици (2)</vt:lpstr>
      <vt:lpstr>Обобщение</vt:lpstr>
      <vt:lpstr>Slide 15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312</cp:revision>
  <dcterms:created xsi:type="dcterms:W3CDTF">2018-05-23T13:08:44Z</dcterms:created>
  <dcterms:modified xsi:type="dcterms:W3CDTF">2023-08-10T09:06:25Z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