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14" r:id="rId11"/>
    <p:sldId id="647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14"/>
            <p14:sldId id="647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80" autoAdjust="0"/>
    <p:restoredTop sz="95188" autoAdjust="0"/>
  </p:normalViewPr>
  <p:slideViewPr>
    <p:cSldViewPr showGuides="1">
      <p:cViewPr varScale="1">
        <p:scale>
          <a:sx n="78" d="100"/>
          <a:sy n="78" d="100"/>
        </p:scale>
        <p:origin x="184" y="8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Оптимизира</a:t>
            </a:r>
            <a:r>
              <a:rPr lang="bg-BG" sz="3000" dirty="0"/>
              <a:t> процесите за работа с информацията</a:t>
            </a:r>
          </a:p>
          <a:p>
            <a:pPr lvl="1"/>
            <a:r>
              <a:rPr lang="bg-BG" sz="3000" dirty="0"/>
              <a:t>Включва управление 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документи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>
                <a:solidFill>
                  <a:schemeClr val="bg1"/>
                </a:solidFill>
              </a:rPr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1" y="4423656"/>
            <a:ext cx="3190039" cy="23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продукт, позволяващ да се </a:t>
            </a:r>
            <a:r>
              <a:rPr lang="bg-BG" sz="3000" b="1" dirty="0">
                <a:solidFill>
                  <a:schemeClr val="bg1"/>
                </a:solidFill>
              </a:rPr>
              <a:t>създават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манипулират бази данни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, чрез който потребителите могат да извършват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04" y="4554000"/>
            <a:ext cx="2235993" cy="1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Прилага различни </a:t>
            </a:r>
            <a:r>
              <a:rPr lang="bg-BG" sz="3000" b="1" dirty="0">
                <a:solidFill>
                  <a:schemeClr val="bg1"/>
                </a:solidFill>
              </a:rPr>
              <a:t>мерки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контроли</a:t>
            </a:r>
            <a:r>
              <a:rPr lang="bg-BG" sz="3000" dirty="0"/>
              <a:t>, които осигуряват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цялостност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наличност</a:t>
            </a:r>
            <a:r>
              <a:rPr lang="bg-BG" sz="3000" dirty="0"/>
              <a:t> 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56" y="4509000"/>
            <a:ext cx="1319289" cy="204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Свързват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>
                <a:solidFill>
                  <a:schemeClr val="bg1"/>
                </a:solidFill>
              </a:rPr>
              <a:t>компютри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смартфони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принтери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Осигуряват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>
                <a:solidFill>
                  <a:schemeClr val="bg1"/>
                </a:solidFill>
              </a:rPr>
              <a:t>интернет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файлови сървъри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Компютри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сървъри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мрежови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Операционни системи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системи за управление на бази данни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80" y="4563000"/>
            <a:ext cx="2803641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Текстове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числа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</a:t>
            </a:r>
            <a:r>
              <a:rPr lang="bg-BG" sz="3000" dirty="0"/>
              <a:t>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dirty="0"/>
              <a:t>Алгоритми и процеси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4242356"/>
            <a:ext cx="3150000" cy="22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Графични</a:t>
            </a:r>
            <a:r>
              <a:rPr lang="bg-BG" sz="3000" dirty="0"/>
              <a:t> потребителски интерфейси, </a:t>
            </a:r>
            <a:r>
              <a:rPr lang="bg-BG" sz="3000" b="1" dirty="0">
                <a:solidFill>
                  <a:schemeClr val="bg1"/>
                </a:solidFill>
              </a:rPr>
              <a:t>текстови</a:t>
            </a:r>
            <a:r>
              <a:rPr lang="bg-BG" sz="3000" dirty="0"/>
              <a:t> интерфейси, </a:t>
            </a:r>
            <a:r>
              <a:rPr lang="bg-BG" sz="3000" b="1" dirty="0">
                <a:solidFill>
                  <a:schemeClr val="bg1"/>
                </a:solidFill>
              </a:rPr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00" y="4685063"/>
            <a:ext cx="1845000" cy="18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 lvl="1"/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dirty="0"/>
              <a:t>(</a:t>
            </a:r>
            <a:r>
              <a:rPr lang="en-GB" dirty="0"/>
              <a:t>Management Information System</a:t>
            </a:r>
            <a:r>
              <a:rPr lang="en-US" dirty="0"/>
              <a:t>s)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pPr lvl="1"/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2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2"/>
            <a:r>
              <a:rPr lang="bg-BG" dirty="0"/>
              <a:t>Портал за електронни услуги на НАП</a:t>
            </a:r>
          </a:p>
          <a:p>
            <a:pPr lvl="2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MIS</a:t>
            </a:r>
            <a:r>
              <a:rPr lang="bg-BG" sz="3200" dirty="0"/>
              <a:t> - Портал за електронни услуги на НАП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-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0" y="1446131"/>
            <a:ext cx="8617500" cy="50608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dirty="0"/>
              <a:t>(</a:t>
            </a:r>
            <a:r>
              <a:rPr lang="en-GB" dirty="0"/>
              <a:t>Enterprise Resource Planning</a:t>
            </a:r>
            <a:r>
              <a:rPr lang="en-US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>
                <a:solidFill>
                  <a:schemeClr val="bg1"/>
                </a:solidFill>
              </a:rPr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>
                <a:solidFill>
                  <a:schemeClr val="bg1"/>
                </a:solidFill>
              </a:rPr>
              <a:t>финансови ресурси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производствен процес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инвентар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-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95" y="1404000"/>
            <a:ext cx="9103609" cy="510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dirty="0"/>
              <a:t>(</a:t>
            </a:r>
            <a:r>
              <a:rPr lang="en-GB" dirty="0"/>
              <a:t>Customer Relationship Management</a:t>
            </a:r>
            <a:r>
              <a:rPr lang="en-US" dirty="0"/>
              <a:t>)</a:t>
            </a:r>
            <a:r>
              <a:rPr lang="bg-BG" dirty="0"/>
              <a:t> 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подобряват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с клиентите</a:t>
            </a:r>
            <a:r>
              <a:rPr lang="bg-BG" dirty="0"/>
              <a:t>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1" y="1494000"/>
            <a:ext cx="10330478" cy="50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dirty="0"/>
              <a:t>(</a:t>
            </a:r>
            <a:r>
              <a:rPr lang="en-GB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мониторинга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8" y="1453754"/>
            <a:ext cx="9344964" cy="505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dirty="0"/>
              <a:t>(</a:t>
            </a:r>
            <a:r>
              <a:rPr lang="en-GB" dirty="0"/>
              <a:t>Learning Management Systems</a:t>
            </a:r>
            <a:r>
              <a:rPr lang="en-US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учебни материали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курсове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напредъка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918442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38294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dirty="0"/>
              <a:t>(</a:t>
            </a:r>
            <a:r>
              <a:rPr lang="en-GB" dirty="0"/>
              <a:t>Human Resource Management Systems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организацията, като </a:t>
            </a:r>
            <a:r>
              <a:rPr lang="bg-BG" b="1" dirty="0">
                <a:solidFill>
                  <a:schemeClr val="bg1"/>
                </a:solidFill>
              </a:rPr>
              <a:t>персонални данни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заплати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отпуски</a:t>
            </a:r>
            <a:r>
              <a:rPr lang="bg-BG" dirty="0"/>
              <a:t>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Система за управление на човешки ресурси (</a:t>
            </a:r>
            <a:r>
              <a:rPr lang="en-US" sz="32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accent1"/>
                </a:solidFill>
              </a:rPr>
              <a:t>Информационни системи</a:t>
            </a:r>
            <a:endParaRPr lang="en-US" sz="4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Роля на информационните системи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b="1" dirty="0">
                <a:solidFill>
                  <a:schemeClr val="accent1"/>
                </a:solidFill>
              </a:rPr>
              <a:t>Подпомагат</a:t>
            </a:r>
            <a:r>
              <a:rPr lang="bg-BG" sz="3600" dirty="0">
                <a:solidFill>
                  <a:schemeClr val="bg2"/>
                </a:solidFill>
              </a:rPr>
              <a:t> и </a:t>
            </a:r>
            <a:r>
              <a:rPr lang="bg-BG" sz="3600" b="1" dirty="0">
                <a:solidFill>
                  <a:schemeClr val="accent1"/>
                </a:solidFill>
              </a:rPr>
              <a:t>подобряват</a:t>
            </a:r>
            <a:r>
              <a:rPr lang="bg-BG" sz="36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Основни 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b="1" dirty="0">
                <a:solidFill>
                  <a:schemeClr val="accent1"/>
                </a:solidFill>
              </a:rPr>
              <a:t>Бази данни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потребителски интерфейс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мениджмънт на информацията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система за управление на бази данни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информационна сигурност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мрежи и комуникации</a:t>
            </a:r>
            <a:endParaRPr lang="bg-BG" sz="3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Елементи на информационните системи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b="1" dirty="0">
                <a:solidFill>
                  <a:schemeClr val="accent1"/>
                </a:solidFill>
              </a:rPr>
              <a:t>Хардуерни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софтуерни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данни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процеси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потребителски интерфейси</a:t>
            </a:r>
            <a:r>
              <a:rPr lang="bg-BG" sz="3600" dirty="0">
                <a:solidFill>
                  <a:schemeClr val="bg2"/>
                </a:solidFill>
              </a:rPr>
              <a:t>, </a:t>
            </a:r>
            <a:r>
              <a:rPr lang="bg-BG" sz="3600" b="1" dirty="0">
                <a:solidFill>
                  <a:schemeClr val="accent1"/>
                </a:solidFill>
              </a:rPr>
              <a:t>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Видове информационни системи</a:t>
            </a:r>
            <a:r>
              <a:rPr lang="en-US" sz="3800" dirty="0"/>
              <a:t> </a:t>
            </a:r>
            <a:r>
              <a:rPr lang="bg-BG" sz="3800" dirty="0"/>
              <a:t>и примери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04" y="4689000"/>
            <a:ext cx="2449392" cy="14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>
                <a:solidFill>
                  <a:schemeClr val="bg1"/>
                </a:solidFill>
              </a:rPr>
              <a:t>вземане на решения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управление на ресурси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комуникация между нивата в организацията </a:t>
            </a:r>
            <a:r>
              <a:rPr lang="bg-BG" dirty="0"/>
              <a:t>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средства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бързо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Роля на информационните системи в реалния свят</a:t>
            </a:r>
            <a:r>
              <a:rPr lang="en-US" sz="3200" dirty="0"/>
              <a:t> (1)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68" y="4928120"/>
            <a:ext cx="1644865" cy="16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>
                <a:solidFill>
                  <a:schemeClr val="bg1"/>
                </a:solidFill>
              </a:rPr>
              <a:t>инструменти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средства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анализ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споделяне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на резултати</a:t>
            </a:r>
          </a:p>
          <a:p>
            <a:r>
              <a:rPr lang="bg-BG" sz="3200" dirty="0"/>
              <a:t>Подобряване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>
                <a:solidFill>
                  <a:schemeClr val="bg1"/>
                </a:solidFill>
              </a:rPr>
              <a:t>учебни материали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Роля на информационните системи в реалния свят (</a:t>
            </a:r>
            <a:r>
              <a:rPr lang="en-US" sz="3200" dirty="0"/>
              <a:t>2)</a:t>
            </a:r>
            <a:endParaRPr lang="en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51" y="5274000"/>
            <a:ext cx="1267689" cy="13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39" y="4464000"/>
            <a:ext cx="2005123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40" y="4283445"/>
            <a:ext cx="3276721" cy="25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5723</TotalTime>
  <Words>1906</Words>
  <Application>Microsoft Macintosh PowerPoint</Application>
  <PresentationFormat>Widescreen</PresentationFormat>
  <Paragraphs>249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информационните системи в реалния свят (1)</vt:lpstr>
      <vt:lpstr>Роля на информационните системи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информационните системи (1)</vt:lpstr>
      <vt:lpstr>Елементи на информационните системи (2)</vt:lpstr>
      <vt:lpstr>Елементи на информационните системи (3)</vt:lpstr>
      <vt:lpstr>Видове информационни системи</vt:lpstr>
      <vt:lpstr>Видове информационни системи</vt:lpstr>
      <vt:lpstr>Управление на информацията (MIS)</vt:lpstr>
      <vt:lpstr>Пример за MIS - Портал за електронни услуги на НАП</vt:lpstr>
      <vt:lpstr>Пример за MIS - Oracle Business Intelligence (BI)</vt:lpstr>
      <vt:lpstr>Интегрирана система за управление на ресурсите (ERP)</vt:lpstr>
      <vt:lpstr>Пример за ERP -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113</cp:revision>
  <dcterms:created xsi:type="dcterms:W3CDTF">2018-05-23T13:08:44Z</dcterms:created>
  <dcterms:modified xsi:type="dcterms:W3CDTF">2024-04-03T06:29:15Z</dcterms:modified>
  <cp:category/>
</cp:coreProperties>
</file>