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509" r:id="rId7"/>
    <p:sldId id="510" r:id="rId8"/>
    <p:sldId id="511" r:id="rId9"/>
    <p:sldId id="512" r:id="rId10"/>
    <p:sldId id="513" r:id="rId11"/>
    <p:sldId id="504" r:id="rId12"/>
    <p:sldId id="505" r:id="rId13"/>
    <p:sldId id="506" r:id="rId14"/>
    <p:sldId id="507" r:id="rId15"/>
    <p:sldId id="508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6" r:id="rId28"/>
    <p:sldId id="349" r:id="rId29"/>
    <p:sldId id="256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-сложни съединения" id="{5B664745-DF56-A046-AE97-86C48A53125B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162FE30C-2486-E347-9BE4-2FA7187691BD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5201E23-AC2B-294B-9E28-8D7A0FC2A4CF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/>
    <p:restoredTop sz="94719"/>
  </p:normalViewPr>
  <p:slideViewPr>
    <p:cSldViewPr>
      <p:cViewPr varScale="1">
        <p:scale>
          <a:sx n="150" d="100"/>
          <a:sy n="150" d="100"/>
        </p:scale>
        <p:origin x="168" y="2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28.08.23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AA1182-9AB1-4D3A-8BB9-912E8B62B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30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9F3C2A-6839-40CC-ABF3-ADC3B2083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96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562BF2-0015-4011-80FF-0857D12BC2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60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C9B08B0-F280-4682-AEAC-8DECAB371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428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28E2D1-3510-4A58-9627-5EDC8B1E2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1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28.08.23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457200"/>
            <a:ext cx="11083636" cy="83820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69" y="1981200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16F084-DA92-4652-B283-F50A1A227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 </a:t>
            </a:r>
            <a:r>
              <a:rPr lang="bg-BG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всеки отдел</a:t>
            </a:r>
            <a:endParaRPr lang="en-US" dirty="0"/>
          </a:p>
          <a:p>
            <a:pPr lvl="1"/>
            <a:r>
              <a:rPr lang="ru-RU" dirty="0"/>
              <a:t>Изчислете </a:t>
            </a:r>
            <a:r>
              <a:rPr lang="ru-RU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След това покажете стойността на </a:t>
            </a:r>
            <a:r>
              <a:rPr lang="ru-RU" b="1" dirty="0">
                <a:solidFill>
                  <a:schemeClr val="bg1"/>
                </a:solidFill>
              </a:rPr>
              <a:t>най-малката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038600"/>
            <a:ext cx="3962400" cy="1136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379BEBA-72C0-4705-8AF6-97816F3B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5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FA1B6CD-C952-4A44-80D2-331DA0266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24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609599" y="5654447"/>
            <a:ext cx="10961783" cy="768084"/>
          </a:xfrm>
        </p:spPr>
        <p:txBody>
          <a:bodyPr/>
          <a:lstStyle/>
          <a:p>
            <a:r>
              <a:rPr lang="en-US" sz="4000" dirty="0"/>
              <a:t>UNION</a:t>
            </a:r>
            <a:r>
              <a:rPr lang="bg-BG" sz="4000" dirty="0"/>
              <a:t>, </a:t>
            </a:r>
            <a:r>
              <a:rPr lang="en-US" sz="4000" dirty="0"/>
              <a:t>INTERSECT</a:t>
            </a:r>
            <a:r>
              <a:rPr lang="bg-BG" sz="4000" dirty="0"/>
              <a:t>, </a:t>
            </a:r>
            <a:r>
              <a:rPr lang="en-US" sz="4000" dirty="0"/>
              <a:t>EXCEPT</a:t>
            </a:r>
            <a:r>
              <a:rPr lang="bg-BG" sz="4000" dirty="0"/>
              <a:t> и</a:t>
            </a:r>
            <a:r>
              <a:rPr lang="en-US" sz="4000" dirty="0"/>
              <a:t> DIVIDE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-81709" y="4768803"/>
            <a:ext cx="12344400" cy="768084"/>
          </a:xfrm>
        </p:spPr>
        <p:txBody>
          <a:bodyPr/>
          <a:lstStyle/>
          <a:p>
            <a:r>
              <a:rPr lang="bg-BG" sz="5000" dirty="0"/>
              <a:t>Обединение, сечение, разлика, деление</a:t>
            </a:r>
            <a:endParaRPr lang="en-US" sz="5000" dirty="0"/>
          </a:p>
        </p:txBody>
      </p:sp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6606C-0285-E6B9-0204-C12031B4D416}"/>
              </a:ext>
            </a:extLst>
          </p:cNvPr>
          <p:cNvSpPr txBox="1"/>
          <p:nvPr/>
        </p:nvSpPr>
        <p:spPr>
          <a:xfrm>
            <a:off x="4438510" y="1361460"/>
            <a:ext cx="2394856" cy="181604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TODO: fix table borders</a:t>
            </a:r>
            <a:endParaRPr lang="bg-BG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INTERSECT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596606C-0285-E6B9-0204-C12031B4D416}"/>
              </a:ext>
            </a:extLst>
          </p:cNvPr>
          <p:cNvSpPr txBox="1"/>
          <p:nvPr/>
        </p:nvSpPr>
        <p:spPr>
          <a:xfrm>
            <a:off x="4898572" y="2520976"/>
            <a:ext cx="3483428" cy="12743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TODO: make key words in Consolas</a:t>
            </a:r>
            <a:endParaRPr lang="bg-BG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84978"/>
              </p:ext>
            </p:extLst>
          </p:nvPr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6ADDF-A5F5-EA4E-79AC-014321A14088}"/>
              </a:ext>
            </a:extLst>
          </p:cNvPr>
          <p:cNvSpPr txBox="1"/>
          <p:nvPr/>
        </p:nvSpPr>
        <p:spPr>
          <a:xfrm>
            <a:off x="4438510" y="1361460"/>
            <a:ext cx="2394856" cy="181604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TODO: fix table borders</a:t>
            </a:r>
            <a:endParaRPr lang="bg-BG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По-сложни съединения</a:t>
            </a:r>
          </a:p>
          <a:p>
            <a:r>
              <a:rPr lang="en-US" sz="3200" dirty="0"/>
              <a:t>͏</a:t>
            </a:r>
            <a:r>
              <a:rPr lang="bg-BG" sz="3200" b="1" dirty="0">
                <a:solidFill>
                  <a:schemeClr val="bg1"/>
                </a:solidFill>
              </a:rPr>
              <a:t>Вложени</a:t>
            </a:r>
            <a:r>
              <a:rPr lang="bg-BG" sz="3200" dirty="0"/>
              <a:t> заявки</a:t>
            </a:r>
          </a:p>
          <a:p>
            <a:r>
              <a:rPr lang="bg-BG" sz="3200" dirty="0"/>
              <a:t>Операции за </a:t>
            </a:r>
            <a:r>
              <a:rPr lang="bg-BG" sz="3200" b="1" dirty="0">
                <a:solidFill>
                  <a:schemeClr val="bg1"/>
                </a:solidFill>
              </a:rPr>
              <a:t>обединение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сечение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разлика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6080F-13FD-9558-927E-969BDBE09D00}"/>
              </a:ext>
            </a:extLst>
          </p:cNvPr>
          <p:cNvSpPr txBox="1"/>
          <p:nvPr/>
        </p:nvSpPr>
        <p:spPr>
          <a:xfrm>
            <a:off x="4438510" y="1361460"/>
            <a:ext cx="2394856" cy="181604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TODO: fix table borders</a:t>
            </a:r>
            <a:endParaRPr lang="bg-BG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DIVIDE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NandatoryCourses.Course_id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  <a:endParaRPr lang="en-US" dirty="0"/>
          </a:p>
        </p:txBody>
      </p:sp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свързващата таблица </a:t>
            </a:r>
            <a:r>
              <a:rPr lang="en-US" b="1" dirty="0">
                <a:solidFill>
                  <a:schemeClr val="bg1"/>
                </a:solidFill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Искаме да извлечем следната информация за </a:t>
            </a:r>
            <a:r>
              <a:rPr lang="ru-RU" b="1" dirty="0">
                <a:solidFill>
                  <a:schemeClr val="bg1"/>
                </a:solidFill>
              </a:rPr>
              <a:t>всяка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поръчка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bg-BG" dirty="0"/>
              <a:t>Име на клиента</a:t>
            </a:r>
            <a:endParaRPr lang="en-US" dirty="0"/>
          </a:p>
          <a:p>
            <a:pPr lvl="1"/>
            <a:r>
              <a:rPr lang="bg-BG" dirty="0"/>
              <a:t>Дата на поръчката</a:t>
            </a:r>
          </a:p>
          <a:p>
            <a:pPr lvl="1"/>
            <a:r>
              <a:rPr lang="bg-BG" dirty="0"/>
              <a:t>Списък на </a:t>
            </a:r>
            <a:r>
              <a:rPr lang="ru-RU" dirty="0"/>
              <a:t>поръчаните </a:t>
            </a:r>
            <a:r>
              <a:rPr lang="bg-BG" dirty="0"/>
              <a:t>продукти</a:t>
            </a:r>
          </a:p>
          <a:p>
            <a:pPr lvl="1"/>
            <a:r>
              <a:rPr lang="ru-RU" dirty="0"/>
              <a:t>Количеството на поръчаните 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3505200" cy="609600"/>
          </a:xfrm>
          <a:prstGeom prst="wedgeRoundRectCallout">
            <a:avLst>
              <a:gd name="adj1" fmla="val 5599"/>
              <a:gd name="adj2" fmla="val -1133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65950"/>
              </p:ext>
            </p:extLst>
          </p:nvPr>
        </p:nvGraphicFramePr>
        <p:xfrm>
          <a:off x="1828800" y="24384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600" dirty="0" err="1">
                          <a:latin typeface="Calibri"/>
                          <a:cs typeface="Calibri"/>
                        </a:rPr>
                        <a:t>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B15084-1EDB-45FA-849F-A9E6D1C9F8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64C44A-7219-435E-914F-0B59FC8DB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Манипулиране на заявки на множество нива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0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7268"/>
              </p:ext>
            </p:extLst>
          </p:nvPr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098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372600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57AFEC-E42F-4557-92F7-7DA53E2027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0FC53-73E7-C09A-1900-0CCE63BC0FD4}"/>
              </a:ext>
            </a:extLst>
          </p:cNvPr>
          <p:cNvSpPr txBox="1"/>
          <p:nvPr/>
        </p:nvSpPr>
        <p:spPr>
          <a:xfrm>
            <a:off x="7358744" y="3200400"/>
            <a:ext cx="2394856" cy="127436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TODO: fix table border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8269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17263</TotalTime>
  <Words>1349</Words>
  <Application>Microsoft Macintosh PowerPoint</Application>
  <PresentationFormat>Widescreen</PresentationFormat>
  <Paragraphs>322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PowerPoint Presentation</vt:lpstr>
      <vt:lpstr>Лиценз</vt:lpstr>
    </vt:vector>
  </TitlesOfParts>
  <Manager/>
  <Company>SoftUni – https://about.softuni.bg/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535</cp:revision>
  <dcterms:created xsi:type="dcterms:W3CDTF">2018-05-23T13:08:44Z</dcterms:created>
  <dcterms:modified xsi:type="dcterms:W3CDTF">2023-08-28T08:42:03Z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