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11" r:id="rId4"/>
    <p:sldId id="504" r:id="rId5"/>
    <p:sldId id="505" r:id="rId6"/>
    <p:sldId id="508" r:id="rId7"/>
    <p:sldId id="507" r:id="rId8"/>
    <p:sldId id="506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349" r:id="rId22"/>
    <p:sldId id="523" r:id="rId23"/>
    <p:sldId id="5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26EC7D-BA2E-44B0-A526-113B7A638839}">
          <p14:sldIdLst>
            <p14:sldId id="503"/>
            <p14:sldId id="276"/>
          </p14:sldIdLst>
        </p14:section>
        <p14:section name="Групови функции" id="{542E9B04-29EA-4741-94A4-4B0376F8F075}">
          <p14:sldIdLst>
            <p14:sldId id="511"/>
            <p14:sldId id="504"/>
            <p14:sldId id="505"/>
            <p14:sldId id="508"/>
            <p14:sldId id="507"/>
            <p14:sldId id="506"/>
            <p14:sldId id="509"/>
            <p14:sldId id="510"/>
          </p14:sldIdLst>
        </p14:section>
        <p14:section name="Групиране и филтриране на данни" id="{022A97D9-8930-4B0C-A906-873A9D5D7A1E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Обобщение" id="{905DB593-FF20-4504-A460-33A07F5BAB2F}">
          <p14:sldIdLst>
            <p14:sldId id="349"/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EC77-15C1-4A10-93F0-73E2A5290A52}" v="2" dt="2023-10-06T16:09:28.3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6214EC77-15C1-4A10-93F0-73E2A5290A52}"/>
    <pc:docChg chg="custSel addSld delSld modSld sldOrd addSection modSection">
      <pc:chgData name="Spasko Katsarski" userId="cc8518145bc96298" providerId="LiveId" clId="{6214EC77-15C1-4A10-93F0-73E2A5290A52}" dt="2023-10-06T16:13:30.331" v="46" actId="17846"/>
      <pc:docMkLst>
        <pc:docMk/>
      </pc:docMkLst>
      <pc:sldChg chg="del">
        <pc:chgData name="Spasko Katsarski" userId="cc8518145bc96298" providerId="LiveId" clId="{6214EC77-15C1-4A10-93F0-73E2A5290A52}" dt="2023-10-06T16:09:19.561" v="2" actId="47"/>
        <pc:sldMkLst>
          <pc:docMk/>
          <pc:sldMk cId="270095299" sldId="256"/>
        </pc:sldMkLst>
      </pc:sldChg>
      <pc:sldChg chg="addSp delSp modSp mod">
        <pc:chgData name="Spasko Katsarski" userId="cc8518145bc96298" providerId="LiveId" clId="{6214EC77-15C1-4A10-93F0-73E2A5290A52}" dt="2023-10-06T16:09:35.577" v="12"/>
        <pc:sldMkLst>
          <pc:docMk/>
          <pc:sldMk cId="129371495" sldId="503"/>
        </pc:sldMkLst>
        <pc:spChg chg="del">
          <ac:chgData name="Spasko Katsarski" userId="cc8518145bc96298" providerId="LiveId" clId="{6214EC77-15C1-4A10-93F0-73E2A5290A52}" dt="2023-10-06T16:09:11.761" v="0" actId="478"/>
          <ac:spMkLst>
            <pc:docMk/>
            <pc:sldMk cId="129371495" sldId="503"/>
            <ac:spMk id="2" creationId="{BEB41CE0-8336-8DA9-8F70-30FF1E5E19AA}"/>
          </ac:spMkLst>
        </pc:spChg>
        <pc:spChg chg="mod">
          <ac:chgData name="Spasko Katsarski" userId="cc8518145bc96298" providerId="LiveId" clId="{6214EC77-15C1-4A10-93F0-73E2A5290A52}" dt="2023-10-06T16:09:32.240" v="11"/>
          <ac:spMkLst>
            <pc:docMk/>
            <pc:sldMk cId="129371495" sldId="503"/>
            <ac:spMk id="9" creationId="{FA396BB6-2053-4690-9672-BC528007D370}"/>
          </ac:spMkLst>
        </pc:spChg>
        <pc:spChg chg="mod">
          <ac:chgData name="Spasko Katsarski" userId="cc8518145bc96298" providerId="LiveId" clId="{6214EC77-15C1-4A10-93F0-73E2A5290A52}" dt="2023-10-06T16:09:35.577" v="12"/>
          <ac:spMkLst>
            <pc:docMk/>
            <pc:sldMk cId="129371495" sldId="503"/>
            <ac:spMk id="10" creationId="{F585BC4C-0F13-4FD4-8F23-99FD46618370}"/>
          </ac:spMkLst>
        </pc:spChg>
        <pc:picChg chg="add mod">
          <ac:chgData name="Spasko Katsarski" userId="cc8518145bc96298" providerId="LiveId" clId="{6214EC77-15C1-4A10-93F0-73E2A5290A52}" dt="2023-10-06T16:09:28.323" v="10"/>
          <ac:picMkLst>
            <pc:docMk/>
            <pc:sldMk cId="129371495" sldId="503"/>
            <ac:picMk id="4" creationId="{8CE3C3AD-BE4F-1A8F-0212-8D7162892A18}"/>
          </ac:picMkLst>
        </pc:picChg>
        <pc:picChg chg="mod">
          <ac:chgData name="Spasko Katsarski" userId="cc8518145bc96298" providerId="LiveId" clId="{6214EC77-15C1-4A10-93F0-73E2A5290A52}" dt="2023-10-06T16:09:13.362" v="1" actId="1076"/>
          <ac:picMkLst>
            <pc:docMk/>
            <pc:sldMk cId="129371495" sldId="503"/>
            <ac:picMk id="77826" creationId="{00000000-0000-0000-0000-000000000000}"/>
          </ac:picMkLst>
        </pc:picChg>
      </pc:sldChg>
      <pc:sldChg chg="modSp mod">
        <pc:chgData name="Spasko Katsarski" userId="cc8518145bc96298" providerId="LiveId" clId="{6214EC77-15C1-4A10-93F0-73E2A5290A52}" dt="2023-10-06T16:09:49.676" v="29"/>
        <pc:sldMkLst>
          <pc:docMk/>
          <pc:sldMk cId="197787085" sldId="511"/>
        </pc:sldMkLst>
        <pc:spChg chg="mod">
          <ac:chgData name="Spasko Katsarski" userId="cc8518145bc96298" providerId="LiveId" clId="{6214EC77-15C1-4A10-93F0-73E2A5290A52}" dt="2023-10-06T16:09:49.676" v="29"/>
          <ac:spMkLst>
            <pc:docMk/>
            <pc:sldMk cId="197787085" sldId="511"/>
            <ac:spMk id="5" creationId="{E5CD35B3-FD14-40E2-EFB4-D4278EB9815F}"/>
          </ac:spMkLst>
        </pc:spChg>
        <pc:spChg chg="mod">
          <ac:chgData name="Spasko Katsarski" userId="cc8518145bc96298" providerId="LiveId" clId="{6214EC77-15C1-4A10-93F0-73E2A5290A52}" dt="2023-10-06T16:09:48.308" v="28" actId="20577"/>
          <ac:spMkLst>
            <pc:docMk/>
            <pc:sldMk cId="197787085" sldId="511"/>
            <ac:spMk id="7" creationId="{9E51012E-D9DF-272D-8B96-ED44A0A510CC}"/>
          </ac:spMkLst>
        </pc:spChg>
      </pc:sldChg>
      <pc:sldChg chg="modSp mod">
        <pc:chgData name="Spasko Katsarski" userId="cc8518145bc96298" providerId="LiveId" clId="{6214EC77-15C1-4A10-93F0-73E2A5290A52}" dt="2023-10-06T16:13:24.570" v="45" actId="20577"/>
        <pc:sldMkLst>
          <pc:docMk/>
          <pc:sldMk cId="1631470853" sldId="512"/>
        </pc:sldMkLst>
        <pc:spChg chg="mod">
          <ac:chgData name="Spasko Katsarski" userId="cc8518145bc96298" providerId="LiveId" clId="{6214EC77-15C1-4A10-93F0-73E2A5290A52}" dt="2023-10-06T16:10:12.352" v="41" actId="1036"/>
          <ac:spMkLst>
            <pc:docMk/>
            <pc:sldMk cId="1631470853" sldId="512"/>
            <ac:spMk id="5" creationId="{4670B05B-6820-24C8-F699-B60958466D19}"/>
          </ac:spMkLst>
        </pc:spChg>
        <pc:spChg chg="mod">
          <ac:chgData name="Spasko Katsarski" userId="cc8518145bc96298" providerId="LiveId" clId="{6214EC77-15C1-4A10-93F0-73E2A5290A52}" dt="2023-10-06T16:13:24.570" v="45" actId="20577"/>
          <ac:spMkLst>
            <pc:docMk/>
            <pc:sldMk cId="1631470853" sldId="512"/>
            <ac:spMk id="7" creationId="{B2CE2B0E-DCA7-926D-E6F3-760216D5142F}"/>
          </ac:spMkLst>
        </pc:spChg>
      </pc:sldChg>
      <pc:sldChg chg="modSp mod">
        <pc:chgData name="Spasko Katsarski" userId="cc8518145bc96298" providerId="LiveId" clId="{6214EC77-15C1-4A10-93F0-73E2A5290A52}" dt="2023-10-06T16:09:19.902" v="5" actId="27636"/>
        <pc:sldMkLst>
          <pc:docMk/>
          <pc:sldMk cId="2168758100" sldId="516"/>
        </pc:sldMkLst>
        <pc:spChg chg="mod">
          <ac:chgData name="Spasko Katsarski" userId="cc8518145bc96298" providerId="LiveId" clId="{6214EC77-15C1-4A10-93F0-73E2A5290A52}" dt="2023-10-06T16:09:19.902" v="5" actId="27636"/>
          <ac:spMkLst>
            <pc:docMk/>
            <pc:sldMk cId="2168758100" sldId="516"/>
            <ac:spMk id="594946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04" v="6" actId="27636"/>
        <pc:sldMkLst>
          <pc:docMk/>
          <pc:sldMk cId="3208921281" sldId="517"/>
        </pc:sldMkLst>
        <pc:spChg chg="mod">
          <ac:chgData name="Spasko Katsarski" userId="cc8518145bc96298" providerId="LiveId" clId="{6214EC77-15C1-4A10-93F0-73E2A5290A52}" dt="2023-10-06T16:09:19.904" v="6" actId="27636"/>
          <ac:spMkLst>
            <pc:docMk/>
            <pc:sldMk cId="3208921281" sldId="517"/>
            <ac:spMk id="595970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10" v="7" actId="27636"/>
        <pc:sldMkLst>
          <pc:docMk/>
          <pc:sldMk cId="1887821581" sldId="518"/>
        </pc:sldMkLst>
        <pc:spChg chg="mod">
          <ac:chgData name="Spasko Katsarski" userId="cc8518145bc96298" providerId="LiveId" clId="{6214EC77-15C1-4A10-93F0-73E2A5290A52}" dt="2023-10-06T16:09:19.910" v="7" actId="27636"/>
          <ac:spMkLst>
            <pc:docMk/>
            <pc:sldMk cId="1887821581" sldId="518"/>
            <ac:spMk id="596994" creationId="{00000000-0000-0000-0000-000000000000}"/>
          </ac:spMkLst>
        </pc:spChg>
      </pc:sldChg>
      <pc:sldChg chg="add ord">
        <pc:chgData name="Spasko Katsarski" userId="cc8518145bc96298" providerId="LiveId" clId="{6214EC77-15C1-4A10-93F0-73E2A5290A52}" dt="2023-10-06T16:09:21.214" v="9"/>
        <pc:sldMkLst>
          <pc:docMk/>
          <pc:sldMk cId="1732530328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B4E183-4EBC-ED3C-7590-EB86453AA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26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6BF4DA-961C-1A29-4816-4F31FCBB9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FFEAA28-861A-EFD0-0F30-095B7EC8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250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182717-9AFC-31B4-16D7-0E321609D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883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1C6F290-1F57-9F57-CC3F-67444E956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90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7778A92-A892-BF2C-AF5B-38F9E0F918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192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03673D-78E7-AEEA-12C8-9937B3638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3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F8BA6F-17EA-4FFD-66F1-EFCC8C684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925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C92DC9-125C-65C3-C02F-774DB4B0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483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564CBF-73CB-614B-8D73-5D08F1A28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056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D0131-DCEE-1B08-EE5B-F16892E7C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33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9524230-DB6A-B504-2620-02EE44C98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15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0979F24-AF62-EA20-D63C-C9BBCEA4D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2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F3DB3E-7734-713B-CC64-4267C12F9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06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D6277-CB99-A7F5-F24E-891379FEDD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9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14DC43-16D0-83EC-93D1-9A63A80A23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16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A38F4B7-F891-510C-2349-ECF777587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8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627590E-C21D-F67C-57BB-0F226A0B5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243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71A9AF0-61BF-D691-A337-3392E46B5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028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A03651-283B-5931-D142-38C78FD69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49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агрегатни функции. </a:t>
            </a:r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1000" y="2186761"/>
            <a:ext cx="3048000" cy="3048001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E3C3AD-BE4F-1A8F-0212-8D716289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/>
              <a:t>Намерете </a:t>
            </a:r>
            <a:r>
              <a:rPr lang="ru-RU" b="1" dirty="0"/>
              <a:t>най-рано наетия </a:t>
            </a:r>
            <a:r>
              <a:rPr lang="ru-RU" dirty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Групови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d.Name as Dept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3BFF4EAE-CD22-157E-93E5-489180FD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98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70B05B-6820-24C8-F699-B60958466D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2CE2B0E-DCA7-926D-E6F3-760216D514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ru-RU" dirty="0"/>
              <a:t>Групиране и филтриране на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4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Агрегиране на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C0EED0-220F-BAF2-FDC4-EB622B14C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7888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</a:t>
            </a:r>
            <a:r>
              <a:rPr lang="ru-RU" dirty="0"/>
              <a:t>азделя редовете на таблицата на </a:t>
            </a:r>
            <a:r>
              <a:rPr lang="ru-RU" b="1" dirty="0">
                <a:solidFill>
                  <a:schemeClr val="bg1"/>
                </a:solidFill>
              </a:rPr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bg-BG" dirty="0"/>
              <a:t>е лист от колони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(1)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15E1CE-E595-9AD1-437C-7F69F4782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8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Колоната след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b="1" dirty="0"/>
              <a:t> </a:t>
            </a:r>
            <a:r>
              <a:rPr lang="ru-RU" dirty="0"/>
              <a:t>не е задължително да бъде в списъка </a:t>
            </a:r>
            <a:r>
              <a:rPr lang="ru-RU" b="1" dirty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(2)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DA6BD45-5CA4-A2BB-038A-6C64BB482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09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54" y="4076165"/>
            <a:ext cx="483262" cy="483136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– Пример (1)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92279" y="1143000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1"/>
            <a:ext cx="211193" cy="378010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80264" y="3673969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61210" y="4586985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351084"/>
            <a:ext cx="195312" cy="87670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1" y="3352801"/>
            <a:ext cx="203253" cy="969004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1663" y="4374938"/>
            <a:ext cx="154542" cy="896187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375275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4" y="267859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30853" y="544715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BE0BDD4C-BEAB-85F1-AA75-C0CE9F38A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7581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352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</a:t>
            </a:r>
            <a:r>
              <a:rPr lang="en-US" dirty="0"/>
              <a:t>–</a:t>
            </a:r>
            <a:r>
              <a:rPr lang="bg-BG" dirty="0"/>
              <a:t> Пример (2)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84F7593-5896-EAC4-F4E1-9E9B679C1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92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/>
              <a:t>Неправилен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 могат да се комбинират колони с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освен ако колоните не са в клаузата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/>
              <a:t>Този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също е неправилен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Не може да се използва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/>
              <a:t> за </a:t>
            </a:r>
            <a:r>
              <a:rPr lang="ru-RU" dirty="0" err="1"/>
              <a:t>групови</a:t>
            </a:r>
            <a:r>
              <a:rPr lang="ru-RU" dirty="0"/>
              <a:t>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Неправилно използване на групови функции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907BC7-7BEF-8459-D8A5-6CCA093C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Когато използваме </a:t>
            </a:r>
            <a:r>
              <a:rPr lang="ru-RU" sz="3200" b="1" dirty="0">
                <a:solidFill>
                  <a:schemeClr val="bg1"/>
                </a:solidFill>
              </a:rPr>
              <a:t>групиране</a:t>
            </a:r>
            <a:r>
              <a:rPr lang="ru-RU" sz="3200" dirty="0"/>
              <a:t>, можем да избираме </a:t>
            </a:r>
            <a:r>
              <a:rPr lang="ru-RU" sz="3200" b="1" dirty="0">
                <a:solidFill>
                  <a:schemeClr val="bg1"/>
                </a:solidFill>
              </a:rPr>
              <a:t>само</a:t>
            </a:r>
            <a:r>
              <a:rPr lang="ru-RU" sz="3200" dirty="0"/>
              <a:t> колони, изброени в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и </a:t>
            </a:r>
            <a:r>
              <a:rPr lang="ru-RU" sz="3200" b="1" dirty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/>
              <a:t>над другите колони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Колони, които не са посочени в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Разрешено е да се прилагат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b="1" dirty="0">
                <a:solidFill>
                  <a:schemeClr val="bg1"/>
                </a:solidFill>
              </a:rPr>
              <a:t> функции </a:t>
            </a:r>
            <a:r>
              <a:rPr lang="ru-RU" dirty="0"/>
              <a:t>върху колоните в клаузата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но това </a:t>
            </a:r>
            <a:r>
              <a:rPr lang="ru-RU" b="1" dirty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за групиране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DE50CD-3A16-EB95-1598-FCFAE2E5B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2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HAVING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но се използва за групиращи функции</a:t>
            </a:r>
            <a:endParaRPr lang="en-US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с </a:t>
            </a:r>
            <a:r>
              <a:rPr lang="en-US" dirty="0"/>
              <a:t>HAVING</a:t>
            </a:r>
            <a:r>
              <a:rPr lang="bg-BG" dirty="0"/>
              <a:t> клаузата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AVG(Salary) as AverageSalary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1B07958-8B71-E52E-AA23-2ABB3DAB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1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Агрегатни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bg-BG" sz="3200" dirty="0"/>
              <a:t>Групови функции</a:t>
            </a:r>
            <a:endParaRPr lang="bg-BG" sz="3200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bg-BG" sz="3000" b="1" dirty="0"/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5F5FD2-D5B8-662A-11B9-FBB00231DF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>
                <a:solidFill>
                  <a:schemeClr val="bg1"/>
                </a:solidFill>
              </a:rPr>
              <a:t>Групирането</a:t>
            </a:r>
            <a:r>
              <a:rPr lang="ru-RU" sz="3200" dirty="0"/>
              <a:t> може да се приложи върху колони от </a:t>
            </a:r>
            <a:r>
              <a:rPr lang="ru-RU" sz="3200" b="1" dirty="0">
                <a:solidFill>
                  <a:schemeClr val="bg1"/>
                </a:solidFill>
              </a:rPr>
              <a:t>обединени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Групиращи функции и свързващи таблици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A52EF84B-75D2-CD77-75E8-F1A31ABCF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869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24000"/>
            <a:ext cx="8940259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Агрегати функции:</a:t>
            </a:r>
            <a:endParaRPr lang="en-US" sz="2800" dirty="0"/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bg-BG" sz="2600" dirty="0"/>
              <a:t> </a:t>
            </a:r>
            <a:r>
              <a:rPr lang="bg-BG" sz="2600" dirty="0">
                <a:solidFill>
                  <a:schemeClr val="bg2"/>
                </a:solidFill>
              </a:rPr>
              <a:t>брой на избраните редове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сбор от стойностите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минималната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максималната стойност в дадена колона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600" dirty="0">
                <a:solidFill>
                  <a:schemeClr val="bg2"/>
                </a:solidFill>
              </a:rPr>
              <a:t> == </a:t>
            </a:r>
            <a:r>
              <a:rPr lang="ru-RU" sz="2600" dirty="0">
                <a:solidFill>
                  <a:schemeClr val="bg2"/>
                </a:solidFill>
              </a:rPr>
              <a:t>средноаритметична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2800" dirty="0"/>
              <a:t> == </a:t>
            </a:r>
            <a:r>
              <a:rPr lang="bg-BG" sz="2800" dirty="0"/>
              <a:t>Р</a:t>
            </a:r>
            <a:r>
              <a:rPr lang="ru-RU" sz="2800" dirty="0"/>
              <a:t>азделя редовете на таблицата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600" dirty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20B75A-563A-E0CB-5763-1BC84F7FD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1996E8-8116-8CC9-6667-0A0AA1F01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5CD35B3-FD14-40E2-EFB4-D4278EB98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COUNT, MIN, MAX, AVG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E51012E-D9DF-272D-8B96-ED44A0A510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977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2876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Работят върху </a:t>
            </a:r>
            <a:r>
              <a:rPr lang="ru-RU" b="1" dirty="0">
                <a:solidFill>
                  <a:schemeClr val="bg1"/>
                </a:solidFill>
              </a:rPr>
              <a:t>набори от редове</a:t>
            </a:r>
            <a:r>
              <a:rPr lang="ru-RU" dirty="0"/>
              <a:t>, за да върнат </a:t>
            </a:r>
            <a:r>
              <a:rPr lang="ru-RU" b="1" dirty="0">
                <a:solidFill>
                  <a:schemeClr val="bg1"/>
                </a:solidFill>
              </a:rPr>
              <a:t>един единствен резултат </a:t>
            </a:r>
            <a:r>
              <a:rPr lang="ru-RU" dirty="0"/>
              <a:t>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3FF6F-0E1D-6FC8-3E6F-958C389E2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571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606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брой на избраните редове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брой на стойности, които не са </a:t>
            </a:r>
            <a:r>
              <a:rPr lang="en-US" sz="3600" b="1" dirty="0"/>
              <a:t>NULL</a:t>
            </a:r>
            <a:r>
              <a:rPr lang="ru-RU" sz="3600" dirty="0"/>
              <a:t>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сбор от стойностите в дадена колона</a:t>
            </a:r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средноаритметична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минималната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максималната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в </a:t>
            </a:r>
            <a:r>
              <a:rPr lang="en-US" dirty="0"/>
              <a:t>SQL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BE2382-B868-1AF5-EB46-86BEDB040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6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>
                <a:solidFill>
                  <a:srgbClr val="224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броя на стойностите, които не са </a:t>
            </a:r>
            <a:r>
              <a:rPr lang="en-US" sz="3200" b="1" dirty="0"/>
              <a:t>NULL</a:t>
            </a:r>
            <a:r>
              <a:rPr lang="ru-RU" sz="3200" dirty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COUNT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(ManagerID) as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C1B4772-A161-333F-00FE-075D84ED2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04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/>
              <a:t> </a:t>
            </a:r>
            <a:r>
              <a:rPr lang="bg-BG" dirty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AVG </a:t>
            </a:r>
            <a:r>
              <a:rPr lang="bg-BG" dirty="0"/>
              <a:t>и</a:t>
            </a:r>
            <a:r>
              <a:rPr lang="en-US" dirty="0"/>
              <a:t> SUM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'Production 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8C75EA1-92B5-54CD-5AA7-A960B84D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47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почти всеки тип данни</a:t>
            </a:r>
            <a:r>
              <a:rPr lang="en-US" dirty="0"/>
              <a:t> 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MIN </a:t>
            </a:r>
            <a:r>
              <a:rPr lang="bg-BG" dirty="0"/>
              <a:t>и </a:t>
            </a:r>
            <a:r>
              <a:rPr lang="en-US" dirty="0"/>
              <a:t>MAX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CFD811-5B1E-B548-D44C-863AA6636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7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Груповите функции </a:t>
            </a:r>
            <a:r>
              <a:rPr lang="ru-RU" b="1" dirty="0">
                <a:solidFill>
                  <a:schemeClr val="bg1"/>
                </a:solidFill>
              </a:rPr>
              <a:t>игнорират</a:t>
            </a:r>
            <a:r>
              <a:rPr lang="ru-RU" dirty="0"/>
              <a:t> </a:t>
            </a:r>
            <a:r>
              <a:rPr lang="ru-RU" b="1" dirty="0"/>
              <a:t>NULL</a:t>
            </a:r>
            <a:r>
              <a:rPr lang="ru-RU" dirty="0"/>
              <a:t> стойностите в избраната колона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Ако всяка </a:t>
            </a:r>
            <a:r>
              <a:rPr lang="ru-RU" b="1" dirty="0"/>
              <a:t>NULL</a:t>
            </a:r>
            <a:r>
              <a:rPr lang="ru-RU" dirty="0"/>
              <a:t> стойност в колоната </a:t>
            </a:r>
            <a:r>
              <a:rPr lang="ru-RU" b="1" dirty="0"/>
              <a:t>ManagerID</a:t>
            </a:r>
            <a:r>
              <a:rPr lang="ru-RU" dirty="0"/>
              <a:t> се счита за </a:t>
            </a:r>
            <a:r>
              <a:rPr lang="ru-RU" b="1" dirty="0"/>
              <a:t>0</a:t>
            </a:r>
            <a:r>
              <a:rPr lang="ru-RU" dirty="0"/>
              <a:t> в изчислението, резултатът ще бъде </a:t>
            </a:r>
            <a:r>
              <a:rPr lang="ru-RU" b="1" dirty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и </a:t>
            </a:r>
            <a:r>
              <a:rPr lang="en-US" dirty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24E7EB0-079E-C781-DCD3-BF509D625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98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1553</Words>
  <Application>Microsoft Office PowerPoint</Application>
  <PresentationFormat>Widescreen</PresentationFormat>
  <Paragraphs>433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SoftUni</vt:lpstr>
      <vt:lpstr>Групови и агрегатни функции</vt:lpstr>
      <vt:lpstr>Съдържание</vt:lpstr>
      <vt:lpstr>Групови функции</vt:lpstr>
      <vt:lpstr>Групови функции</vt:lpstr>
      <vt:lpstr>Групови функции в SQL</vt:lpstr>
      <vt:lpstr>Функцията COUNT</vt:lpstr>
      <vt:lpstr>Функциите AVG и SUM</vt:lpstr>
      <vt:lpstr>Функциите MIN и MAX</vt:lpstr>
      <vt:lpstr>Групови функции и NULL</vt:lpstr>
      <vt:lpstr>Групови функции във вложени заявки</vt:lpstr>
      <vt:lpstr>Групиране и филтриране на данни</vt:lpstr>
      <vt:lpstr>Агрегиране на групи от данни</vt:lpstr>
      <vt:lpstr>GROUP BY (1)</vt:lpstr>
      <vt:lpstr>GROUP BY (2)</vt:lpstr>
      <vt:lpstr>Групиране по няколко колони – Пример (1)</vt:lpstr>
      <vt:lpstr>Групиране по няколко колони – Пример (2)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78</cp:revision>
  <dcterms:created xsi:type="dcterms:W3CDTF">2018-05-23T13:08:44Z</dcterms:created>
  <dcterms:modified xsi:type="dcterms:W3CDTF">2023-12-13T09:07:10Z</dcterms:modified>
  <cp:category>computer programming;programming;software development;software engineering</cp:category>
</cp:coreProperties>
</file>