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0" r:id="rId33"/>
    <p:sldId id="321" r:id="rId34"/>
    <p:sldId id="401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07593C9-5B33-4FA5-9432-9CF914DE4B0F}">
          <p14:sldIdLst>
            <p14:sldId id="291"/>
            <p14:sldId id="292"/>
          </p14:sldIdLst>
        </p14:section>
        <p14:section name="Полиморфизъм" id="{203BC523-6FD6-427F-B9C5-8D8FCFDC3659}">
          <p14:sldIdLst>
            <p14:sldId id="294"/>
            <p14:sldId id="295"/>
            <p14:sldId id="296"/>
            <p14:sldId id="297"/>
          </p14:sldIdLst>
        </p14:section>
        <p14:section name="Операторите Is и As" id="{B1670E02-FD19-4E0C-9A0E-FE8938673957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63E83B1C-9D8E-4909-8E75-BFE6DA11D9E8}">
          <p14:sldIdLst>
            <p14:sldId id="499"/>
            <p14:sldId id="305"/>
          </p14:sldIdLst>
        </p14:section>
        <p14:section name="Полиморфизъм по време на компилация" id="{89DB8315-DBEF-43E4-B031-3B198A2F07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8A53E92C-AE70-41EE-9D5E-3FA6EA7ECA86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  <p14:sldId id="320"/>
          </p14:sldIdLst>
        </p14:section>
        <p14:section name="Обобщение" id="{1E6326BB-4894-4C48-A263-3B83877F80DD}">
          <p14:sldIdLst>
            <p14:sldId id="32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15.12.22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104D-8D20-4C5A-BB48-BCE8C04E58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0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D7674E-73FC-445A-8E89-1B630A7C2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720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</a:t>
            </a:r>
            <a:r>
              <a:rPr lang="bg-BG" dirty="0"/>
              <a:t> (</a:t>
            </a:r>
            <a:r>
              <a:rPr lang="en-US" dirty="0"/>
              <a:t>look at View -&gt; Notes Page)</a:t>
            </a:r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7200" y="4876800"/>
            <a:ext cx="5943600" cy="271110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1800" noProof="1"/>
              <a:t>public static void main(String[] args) {</a:t>
            </a:r>
          </a:p>
          <a:p>
            <a:r>
              <a:rPr lang="en-US" sz="1800" noProof="1"/>
              <a:t>    Vegetarian babyDeer = new Deer();</a:t>
            </a:r>
          </a:p>
          <a:p>
            <a:r>
              <a:rPr lang="en-US" sz="1800" noProof="1"/>
              <a:t>    Vegetarian babyElephant  = new Elephant();</a:t>
            </a:r>
          </a:p>
          <a:p>
            <a:endParaRPr lang="en-US" sz="1800" noProof="1"/>
          </a:p>
          <a:p>
            <a:r>
              <a:rPr lang="nn-NO" sz="1800" noProof="1"/>
              <a:t>    List&lt;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Vegetarian</a:t>
            </a:r>
            <a:r>
              <a:rPr lang="nn-NO" sz="1800" noProof="1"/>
              <a:t>&gt; vegetarianAnimals = new ArrayList&lt;&gt;();</a:t>
            </a:r>
          </a:p>
          <a:p>
            <a:endParaRPr lang="nn-NO" sz="1800" noProof="1"/>
          </a:p>
          <a:p>
            <a:r>
              <a:rPr lang="nn-NO" sz="1800" noProof="1"/>
              <a:t>    vegetarianAnimals.add(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babyDeer</a:t>
            </a:r>
            <a:r>
              <a:rPr lang="nn-NO" sz="1800" noProof="1"/>
              <a:t>);</a:t>
            </a:r>
          </a:p>
          <a:p>
            <a:r>
              <a:rPr lang="nn-NO" sz="1800" noProof="1"/>
              <a:t>    vegetarianAnimals.add(</a:t>
            </a:r>
            <a:r>
              <a:rPr lang="nn-NO" sz="1800" noProof="1">
                <a:solidFill>
                  <a:schemeClr val="tx2">
                    <a:lumMod val="75000"/>
                  </a:schemeClr>
                </a:solidFill>
              </a:rPr>
              <a:t>babyElephant</a:t>
            </a:r>
            <a:r>
              <a:rPr lang="nn-NO" sz="1800" noProof="1"/>
              <a:t>);</a:t>
            </a:r>
            <a:endParaRPr lang="en-US" sz="1800" noProof="1"/>
          </a:p>
          <a:p>
            <a:r>
              <a:rPr lang="en-US" sz="1800" noProof="1"/>
              <a:t>}</a:t>
            </a: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B6602D-D580-4D47-96E0-B65C8DAF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430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036D77-BAAA-45D2-AC1F-716B55268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103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B15F961-2BA5-43E0-82FC-562F859A8D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89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CBE20B8-6D4F-4267-8086-2EF5A89C36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4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4550A7A-7930-4ED5-AD05-7322F47C82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166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4F1076A-EA72-4FF0-92DA-CF2335292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14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6BB0D0-2CAD-42B2-83C5-3E865964F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61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4A3C6E-86CE-4490-9E1B-98BA4BC76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69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1EDCD-0F30-4973-B316-1AAC81935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09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A78B66-58B9-4EE3-81B2-3AA6468B43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93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0BF6B8-4927-4681-900E-AB541BFFB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586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989410-AC24-47F1-AFE0-26DCE11FB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4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1DDE2B-D4F5-46A4-96DE-7485F6465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80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F47DAB-9055-4550-872C-D666276D5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617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D5B8CC-9CC5-4A51-AB00-83351BD487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913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51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22FAEB-717D-427B-A2F1-C3E906A6FF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24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5ECE08E-3AC2-4A57-AFA2-9E559F980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12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59CA92B-E7B9-4FB2-9ADC-AF27BAF63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777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1026" name="Picture 2" descr="OOP Concepts in C# - Polymorphism, Interfaces and Inheritance | Codeasy.net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3745600" y="2079000"/>
            <a:ext cx="4706784" cy="2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Do something specific for 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8"/>
            <a:ext cx="3653650" cy="739844"/>
          </a:xfrm>
          <a:prstGeom prst="wedgeRoundRectCallout">
            <a:avLst>
              <a:gd name="adj1" fmla="val -56154"/>
              <a:gd name="adj2" fmla="val -188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771000" y="3606030"/>
            <a:ext cx="4230000" cy="670357"/>
          </a:xfrm>
          <a:prstGeom prst="wedgeRoundRectCallout">
            <a:avLst>
              <a:gd name="adj1" fmla="val -57359"/>
              <a:gd name="adj2" fmla="val 493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bg2"/>
                </a:solidFill>
              </a:rPr>
              <a:t>Mammal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1647D86-8E2C-41B2-9F73-FCCE256A0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5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US" dirty="0"/>
          </a:p>
        </p:txBody>
      </p:sp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47" y="1821848"/>
            <a:ext cx="577354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1821847"/>
            <a:ext cx="6036662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double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BC343-6E33-441F-804B-CED8623BB4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Варианти на методи (</a:t>
            </a:r>
            <a:r>
              <a:rPr lang="en-US" dirty="0"/>
              <a:t>overloading)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26D4AA-E3EE-4151-BA8B-ECEA7CA9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4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9DB2D-834E-4968-9110-6BE10BD58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1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  <a:p>
            <a:r>
              <a:rPr lang="en-US" sz="2800" dirty="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r>
              <a:rPr lang="en-US" sz="2800" dirty="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207A6D-1F5E-4B19-968D-A07DDEABA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https://judge.softuni.bg/Contests/Practice/Index/3167#0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Сигнатурите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трябва да се различават</a:t>
            </a:r>
            <a:r>
              <a:rPr lang="en-US" dirty="0"/>
              <a:t> </a:t>
            </a:r>
            <a:r>
              <a:rPr lang="bg-BG" dirty="0"/>
              <a:t>по един от следните показатели</a:t>
            </a:r>
            <a:r>
              <a:rPr lang="en-US" dirty="0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Типът на върнатата стойност </a:t>
            </a:r>
            <a:r>
              <a:rPr lang="bg-BG" b="1" dirty="0">
                <a:solidFill>
                  <a:schemeClr val="bg1"/>
                </a:solidFill>
              </a:rPr>
              <a:t>не е </a:t>
            </a:r>
            <a:r>
              <a:rPr lang="bg-BG" dirty="0"/>
              <a:t>част от сигнатурата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Процесът на </a:t>
            </a:r>
            <a:r>
              <a:rPr lang="en-US" dirty="0"/>
              <a:t>overloading </a:t>
            </a:r>
            <a:r>
              <a:rPr lang="bg-BG" dirty="0"/>
              <a:t>може да се осъществи в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един и същ клас </a:t>
            </a:r>
            <a:r>
              <a:rPr lang="bg-BG" dirty="0"/>
              <a:t>или в неговите </a:t>
            </a:r>
            <a:r>
              <a:rPr lang="bg-BG" b="1" dirty="0">
                <a:solidFill>
                  <a:schemeClr val="bg1"/>
                </a:solidFill>
              </a:rPr>
              <a:t>подкласове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dirty="0"/>
              <a:t>Конструкторите също могат да имат </a:t>
            </a:r>
            <a:r>
              <a:rPr lang="bg-BG" b="1" dirty="0">
                <a:solidFill>
                  <a:schemeClr val="bg1"/>
                </a:solidFill>
              </a:rPr>
              <a:t>различни варианти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595A7C-5C9D-4EFE-9DF1-4A6C6CF4C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74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Различен брой </a:t>
            </a:r>
            <a:r>
              <a:rPr lang="bg-BG" dirty="0"/>
              <a:t>на аргументите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CCB263-6E87-4A3D-9C65-77FA281A5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4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4EE0C-11AB-A152-F811-F53C6671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Различен тип </a:t>
            </a:r>
            <a:r>
              <a:rPr lang="bg-BG" dirty="0"/>
              <a:t>на аргументите</a:t>
            </a:r>
            <a:endParaRPr lang="en-US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BG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4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539000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dirty="0"/>
              <a:t>Is </a:t>
            </a:r>
            <a:r>
              <a:rPr lang="bg-BG" dirty="0"/>
              <a:t>и</a:t>
            </a:r>
            <a:r>
              <a:rPr lang="en-US" dirty="0"/>
              <a:t> As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компилация </a:t>
            </a:r>
            <a:r>
              <a:rPr lang="en-US" dirty="0"/>
              <a:t>– </a:t>
            </a:r>
            <a:r>
              <a:rPr lang="bg-BG" dirty="0"/>
              <a:t>презареждане на методи (</a:t>
            </a:r>
            <a:r>
              <a:rPr lang="en-US" dirty="0"/>
              <a:t>overload)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изпълнение</a:t>
            </a:r>
            <a:r>
              <a:rPr lang="en-US" dirty="0"/>
              <a:t>– </a:t>
            </a:r>
            <a:r>
              <a:rPr lang="bg-BG" dirty="0"/>
              <a:t>презаписване на методи</a:t>
            </a:r>
            <a:r>
              <a:rPr lang="en-US" dirty="0"/>
              <a:t> (override)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F2539A-05DB-487F-A22E-88EF51AD9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2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Различен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ред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(3)</a:t>
            </a:r>
            <a:endParaRPr lang="en-US" dirty="0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69609-DBF9-493F-B9F8-FB3DBB6C8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6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Една сигнатура с различен тип на </a:t>
            </a:r>
            <a:r>
              <a:rPr lang="en-US" sz="3400" dirty="0"/>
              <a:t>return</a:t>
            </a:r>
            <a:r>
              <a:rPr lang="bg-BG" sz="3400" dirty="0"/>
              <a:t> стойност</a:t>
            </a:r>
            <a:endParaRPr lang="en-US" sz="34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u="wavyHeavy" noProof="1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Print</a:t>
            </a:r>
            <a:r>
              <a:rPr lang="en-US" sz="2500" noProof="1">
                <a:solidFill>
                  <a:schemeClr val="tx1"/>
                </a:solidFill>
              </a:rPr>
              <a:t>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895D03-9A01-43B2-B295-F9DF01841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Презаписване (</a:t>
            </a:r>
            <a:r>
              <a:rPr lang="en-US" dirty="0"/>
              <a:t>overriding)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</p:spTree>
    <p:extLst>
      <p:ext uri="{BB962C8B-B14F-4D97-AF65-F5344CB8AC3E}">
        <p14:creationId xmlns:p14="http://schemas.microsoft.com/office/powerpoint/2010/main" val="37839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375" y="3196350"/>
            <a:ext cx="572405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196350"/>
            <a:ext cx="594000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36386" y="5658634"/>
            <a:ext cx="3144614" cy="1066257"/>
          </a:xfrm>
          <a:prstGeom prst="wedgeRoundRectCallout">
            <a:avLst>
              <a:gd name="adj1" fmla="val -766"/>
              <a:gd name="adj2" fmla="val -90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AC765AD-C667-431C-98EA-8F438F5AB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2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2215664" cy="786626"/>
          </a:xfrm>
          <a:prstGeom prst="wedgeRoundRectCallout">
            <a:avLst>
              <a:gd name="adj1" fmla="val -63318"/>
              <a:gd name="adj2" fmla="val -492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Презаписване на метода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55D9AF-BABF-4BE5-8BA3-48E3418B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0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изпълнение,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5868645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12129EC-4DBF-47E0-822D-25E8C3D2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01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+ExplainSelf():string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ExplainSelf():string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ExplainSelf():string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">
            <a:extLst>
              <a:ext uri="{FF2B5EF4-FFF2-40B4-BE49-F238E27FC236}">
                <a16:creationId xmlns:a16="http://schemas.microsoft.com/office/drawing/2014/main" id="{5191C21C-CBF3-4D87-AAD9-CC215AB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8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  <a:r>
              <a:rPr lang="en-US" sz="4000" dirty="0"/>
              <a:t> (1)</a:t>
            </a:r>
            <a:endParaRPr lang="bg-BG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abstract class Animal </a:t>
            </a:r>
          </a:p>
          <a:p>
            <a:r>
              <a:rPr lang="en-US" sz="2600" dirty="0"/>
              <a:t>{ </a:t>
            </a:r>
            <a:br>
              <a:rPr lang="en-US" sz="2600" dirty="0"/>
            </a:br>
            <a:r>
              <a:rPr lang="en-US" sz="2600" dirty="0"/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Create Constructor</a:t>
            </a:r>
          </a:p>
          <a:p>
            <a:r>
              <a:rPr lang="en-US" sz="2600" dirty="0"/>
              <a:t>  public string Name { get; private set; }</a:t>
            </a:r>
          </a:p>
          <a:p>
            <a:r>
              <a:rPr lang="en-US" sz="2600" dirty="0"/>
              <a:t>  public string FavouriteFood { get; private set; }</a:t>
            </a:r>
          </a:p>
          <a:p>
            <a:r>
              <a:rPr lang="en-US" sz="2600" dirty="0"/>
              <a:t>  public virtual string </a:t>
            </a:r>
            <a:r>
              <a:rPr lang="en-US" sz="2600" noProof="1"/>
              <a:t>ExplainSelf</a:t>
            </a:r>
            <a:r>
              <a:rPr lang="en-US" sz="2600" dirty="0"/>
              <a:t>()</a:t>
            </a:r>
            <a:r>
              <a:rPr lang="bg-BG" sz="2600" dirty="0"/>
              <a:t> </a:t>
            </a:r>
            <a:endParaRPr lang="en-US" sz="2600" dirty="0"/>
          </a:p>
          <a:p>
            <a:r>
              <a:rPr lang="en-US" sz="2600" dirty="0"/>
              <a:t>  {</a:t>
            </a:r>
          </a:p>
          <a:p>
            <a:r>
              <a:rPr lang="en-US" sz="2600" dirty="0"/>
              <a:t>    return string.Format(</a:t>
            </a:r>
          </a:p>
          <a:p>
            <a:r>
              <a:rPr lang="en-US" sz="2600" dirty="0"/>
              <a:t>      "I am {0} and my favourite food is {1}",</a:t>
            </a:r>
          </a:p>
          <a:p>
            <a:r>
              <a:rPr lang="en-US" sz="2600" dirty="0"/>
              <a:t>      this.Name,</a:t>
            </a:r>
          </a:p>
          <a:p>
            <a:r>
              <a:rPr lang="en-US" sz="2600" dirty="0"/>
              <a:t>      </a:t>
            </a:r>
            <a:r>
              <a:rPr lang="en-US" sz="2600" noProof="1"/>
              <a:t>this.FavouriteFood);</a:t>
            </a:r>
          </a:p>
          <a:p>
            <a:r>
              <a:rPr lang="en-US" sz="2600" dirty="0"/>
              <a:t> 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383689-E16B-4601-A754-CD1D66CB9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0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  <a:r>
              <a:rPr lang="en-US" sz="4000" dirty="0"/>
              <a:t> (2)</a:t>
            </a:r>
            <a:endParaRPr lang="bg-BG" sz="4000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: base(name, </a:t>
            </a:r>
            <a:r>
              <a:rPr lang="en-US" sz="2600" noProof="1"/>
              <a:t>favouriteFood</a:t>
            </a:r>
            <a:r>
              <a:rPr lang="en-US" sz="2600" dirty="0"/>
              <a:t>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Environment.NewLine</a:t>
            </a:r>
            <a:r>
              <a:rPr lang="en-US" sz="2600" dirty="0"/>
              <a:t>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1E93B2-0FBD-4D26-8524-882F1E46F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68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: base(name, </a:t>
            </a:r>
            <a:r>
              <a:rPr lang="en-US" sz="2600" noProof="1"/>
              <a:t>favouriteFood</a:t>
            </a:r>
            <a:r>
              <a:rPr lang="en-US" sz="2600" dirty="0"/>
              <a:t>)</a:t>
            </a:r>
            <a:r>
              <a:rPr lang="bg-BG" sz="2600" dirty="0"/>
              <a:t> </a:t>
            </a:r>
            <a:r>
              <a:rPr lang="en-US" sz="2600" dirty="0"/>
              <a:t>{</a:t>
            </a:r>
            <a:r>
              <a:rPr lang="bg-BG" sz="2600" dirty="0"/>
              <a:t> </a:t>
            </a: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Environment.NewLine</a:t>
            </a:r>
            <a:r>
              <a:rPr lang="en-US" sz="2600" dirty="0"/>
              <a:t>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  <a:r>
              <a:rPr lang="en-US" sz="4000" dirty="0"/>
              <a:t> (3)</a:t>
            </a:r>
            <a:endParaRPr lang="bg-BG" sz="40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0A95C2-155C-41BF-A3E3-EBC75F6CE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https://judge.softuni.bg/Contests/Practice/Index/3167#1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D11F29-8B72-4CFA-8415-4945AAB12F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3522" y="4914000"/>
            <a:ext cx="10961783" cy="768084"/>
          </a:xfrm>
        </p:spPr>
        <p:txBody>
          <a:bodyPr/>
          <a:lstStyle/>
          <a:p>
            <a:r>
              <a:rPr lang="bg-BG"/>
              <a:t>Полиморфизъм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 (</a:t>
            </a:r>
            <a:r>
              <a:rPr lang="en-US" sz="3400" noProof="1"/>
              <a:t>overriding) (1)</a:t>
            </a:r>
            <a:endParaRPr lang="en-US" sz="3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8654"/>
              <a:gd name="adj2" fmla="val -9256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367235" y="1132324"/>
            <a:ext cx="2390058" cy="1081675"/>
          </a:xfrm>
          <a:prstGeom prst="wedgeRoundRectCallout">
            <a:avLst>
              <a:gd name="adj1" fmla="val -138988"/>
              <a:gd name="adj2" fmla="val 2920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7757293" y="1269000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82C2987-74D1-497B-9535-A49A68B5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4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Виртуалните</a:t>
            </a:r>
            <a:r>
              <a:rPr lang="en-US" dirty="0"/>
              <a:t> </a:t>
            </a:r>
            <a:r>
              <a:rPr lang="bg-BG" dirty="0"/>
              <a:t>членове</a:t>
            </a:r>
            <a:r>
              <a:rPr lang="en-US" dirty="0"/>
              <a:t> </a:t>
            </a:r>
            <a:r>
              <a:rPr lang="bg-BG" dirty="0"/>
              <a:t>използват </a:t>
            </a:r>
            <a:r>
              <a:rPr lang="bg-BG" b="1" dirty="0">
                <a:solidFill>
                  <a:schemeClr val="bg1"/>
                </a:solidFill>
              </a:rPr>
              <a:t>ключовата дума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 dirty="0"/>
              <a:t>, за да извикат </a:t>
            </a:r>
            <a:r>
              <a:rPr lang="bg-BG" b="1" dirty="0">
                <a:solidFill>
                  <a:schemeClr val="bg1"/>
                </a:solidFill>
              </a:rPr>
              <a:t>базовия клас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 (</a:t>
            </a:r>
            <a:r>
              <a:rPr lang="en-US" sz="3400" noProof="1"/>
              <a:t>overriding) (</a:t>
            </a:r>
            <a:r>
              <a:rPr lang="bg-BG" sz="3400" noProof="1"/>
              <a:t>2</a:t>
            </a:r>
            <a:r>
              <a:rPr lang="en-US" sz="3400" noProof="1"/>
              <a:t>)</a:t>
            </a:r>
            <a:endParaRPr lang="en-US" sz="3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2033229"/>
            <a:ext cx="2547437" cy="148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70326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1C178B-4B84-47AD-A914-E0F9C61CE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06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1059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200" dirty="0"/>
              <a:t>Производен клас </a:t>
            </a:r>
            <a:r>
              <a:rPr lang="bg-BG" sz="3200" b="1" dirty="0">
                <a:solidFill>
                  <a:schemeClr val="bg1"/>
                </a:solidFill>
              </a:rPr>
              <a:t>може да спре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виртуалното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наследяване </a:t>
            </a:r>
            <a:r>
              <a:rPr lang="bg-BG" sz="3200" dirty="0"/>
              <a:t>като декларира </a:t>
            </a:r>
            <a:r>
              <a:rPr lang="en-US" sz="3200" dirty="0"/>
              <a:t>override </a:t>
            </a:r>
            <a:r>
              <a:rPr lang="bg-BG" sz="3200" dirty="0"/>
              <a:t>като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600" dirty="0"/>
              <a:t>(„запечатан“)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noProof="1"/>
              <a:t>Правила за презаписване на метод (</a:t>
            </a:r>
            <a:r>
              <a:rPr lang="en-US" sz="3400" noProof="1"/>
              <a:t>overriding) (</a:t>
            </a:r>
            <a:r>
              <a:rPr lang="bg-BG" sz="3400" noProof="1"/>
              <a:t>3</a:t>
            </a:r>
            <a:r>
              <a:rPr lang="en-US" sz="3400" noProof="1"/>
              <a:t>)</a:t>
            </a:r>
            <a:endParaRPr lang="en-US" sz="34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000" y="2259000"/>
            <a:ext cx="7425000" cy="16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000" y="3969000"/>
            <a:ext cx="5760000" cy="2766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NewTypePenguin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284882" y="3988208"/>
            <a:ext cx="5723616" cy="276644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Sealed </a:t>
            </a:r>
            <a:r>
              <a:rPr lang="bg-BG" sz="3200" dirty="0"/>
              <a:t>методите могат да бъдат заместени от производните класове с  ключовата дума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Модификаторът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bg-BG" sz="3200" dirty="0"/>
              <a:t>скрива достъпен метод на базовия клас</a:t>
            </a:r>
            <a:endParaRPr lang="en-US" sz="3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8B74A5F-AED4-4DC7-8338-85677E993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7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715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62818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Полиморфизъм</a:t>
            </a:r>
            <a:r>
              <a:rPr lang="en-US" sz="3400" dirty="0">
                <a:solidFill>
                  <a:schemeClr val="bg2"/>
                </a:solidFill>
              </a:rPr>
              <a:t> – </a:t>
            </a:r>
            <a:r>
              <a:rPr lang="bg-BG" sz="3400" dirty="0">
                <a:solidFill>
                  <a:schemeClr val="bg2"/>
                </a:solidFill>
              </a:rPr>
              <a:t>способността на един 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 </a:t>
            </a:r>
            <a:r>
              <a:rPr lang="bg-BG" sz="3400" dirty="0">
                <a:solidFill>
                  <a:schemeClr val="bg2"/>
                </a:solidFill>
              </a:rPr>
              <a:t>да приема </a:t>
            </a:r>
            <a:r>
              <a:rPr lang="bg-BG" sz="34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форми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Видове полиморфизъм</a:t>
            </a:r>
            <a:r>
              <a:rPr lang="en-US" sz="3400" dirty="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Осъществява се чрез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overloading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(презареждане) </a:t>
            </a:r>
            <a:r>
              <a:rPr lang="en-US" sz="3000" dirty="0">
                <a:solidFill>
                  <a:schemeClr val="bg2"/>
                </a:solidFill>
              </a:rPr>
              <a:t>– </a:t>
            </a:r>
            <a:r>
              <a:rPr lang="bg-BG" sz="3000" dirty="0">
                <a:solidFill>
                  <a:schemeClr val="bg2"/>
                </a:solidFill>
              </a:rPr>
              <a:t>едно и също име на метода, но различна имплементация</a:t>
            </a:r>
            <a:endParaRPr lang="en-US" sz="3000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 време на изпълнение</a:t>
            </a:r>
            <a:endParaRPr lang="en-US" sz="3200" dirty="0">
              <a:solidFill>
                <a:schemeClr val="bg2"/>
              </a:solidFill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Осъществява се чрез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overriding</a:t>
            </a:r>
            <a:r>
              <a:rPr lang="bg-BG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(презаписване)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– </a:t>
            </a:r>
            <a:r>
              <a:rPr lang="bg-BG" sz="3000" dirty="0">
                <a:solidFill>
                  <a:schemeClr val="bg2"/>
                </a:solidFill>
              </a:rPr>
              <a:t>чрез ключовите думи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virtual</a:t>
            </a:r>
            <a:r>
              <a:rPr lang="en-US" sz="3000" dirty="0">
                <a:solidFill>
                  <a:schemeClr val="bg2"/>
                </a:solidFill>
              </a:rPr>
              <a:t> + </a:t>
            </a:r>
            <a:r>
              <a:rPr lang="en-US" sz="3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override</a:t>
            </a:r>
            <a:endParaRPr lang="en-US" sz="30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79C9D5D-48BC-48B8-AF9E-C8767FD8E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5910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A346B0-8A95-4F16-8A7A-9CF249CF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</a:t>
            </a:r>
            <a:r>
              <a:rPr lang="en-US" dirty="0"/>
              <a:t>“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197876"/>
          </a:xfrm>
          <a:prstGeom prst="wedgeRoundRectCallout">
            <a:avLst>
              <a:gd name="adj1" fmla="val 17648"/>
              <a:gd name="adj2" fmla="val -1077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35C1300-4229-4D5F-9C72-C9DD8550E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0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0013D5EB-170C-4DE3-A454-EBFF4F536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3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или да го 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тим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1566366-C50A-4403-8BC9-5C5BF7AE1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5030964"/>
            <a:ext cx="10961783" cy="768084"/>
          </a:xfrm>
        </p:spPr>
        <p:txBody>
          <a:bodyPr/>
          <a:lstStyle/>
          <a:p>
            <a:r>
              <a:rPr lang="bg-BG" dirty="0"/>
              <a:t>Промяна на типа и проверка на съвместимостта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Проверете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438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396000" y="5757174"/>
            <a:ext cx="4230000" cy="1100826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736000" y="4437666"/>
            <a:ext cx="3898731" cy="656334"/>
          </a:xfrm>
          <a:prstGeom prst="wedgeRoundRectCallout">
            <a:avLst>
              <a:gd name="adj1" fmla="val -60174"/>
              <a:gd name="adj2" fmla="val -5078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Проверете обектния тип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1DBAB7-0AE2-4F46-996C-04EB4E70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1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pattern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бъде </a:t>
            </a:r>
            <a:r>
              <a:rPr lang="bg-BG" sz="3200" b="1" dirty="0">
                <a:solidFill>
                  <a:schemeClr val="bg1"/>
                </a:solidFill>
              </a:rPr>
              <a:t>конвертиран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специфичен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конвертира </a:t>
            </a:r>
            <a:r>
              <a:rPr lang="bg-BG" sz="3200" dirty="0"/>
              <a:t>към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Pattern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764292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79890" y="6170614"/>
            <a:ext cx="2941110" cy="68738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29113" y="4898892"/>
            <a:ext cx="3898731" cy="1160940"/>
          </a:xfrm>
          <a:prstGeom prst="wedgeRoundRectCallout">
            <a:avLst>
              <a:gd name="adj1" fmla="val -59810"/>
              <a:gd name="adj2" fmla="val -430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bg2"/>
                </a:solidFill>
              </a:rPr>
              <a:t>person </a:t>
            </a:r>
            <a:r>
              <a:rPr lang="bg-BG" sz="2400" b="1" dirty="0">
                <a:solidFill>
                  <a:schemeClr val="bg2"/>
                </a:solidFill>
              </a:rPr>
              <a:t>и го конвертира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DD9887-AEE1-4196-93CD-5EE5CD754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3346</TotalTime>
  <Words>2655</Words>
  <Application>Microsoft Macintosh PowerPoint</Application>
  <PresentationFormat>Widescreen</PresentationFormat>
  <Paragraphs>483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Полиморфизъм</vt:lpstr>
      <vt:lpstr>Съдържание</vt:lpstr>
      <vt:lpstr>Полиморфизъм</vt:lpstr>
      <vt:lpstr>Какво е полиморфизъм?</vt:lpstr>
      <vt:lpstr>Полиморфизъм в ООП</vt:lpstr>
      <vt:lpstr>Референтен тим и обектен тип</vt:lpstr>
      <vt:lpstr>Промяна на типа и проверка на съвместимостта</vt:lpstr>
      <vt:lpstr>Ключовата дума is</vt:lpstr>
      <vt:lpstr>IS Type Pattern</vt:lpstr>
      <vt:lpstr>Ключовата дума As</vt:lpstr>
      <vt:lpstr>Видове полиморфизъм</vt:lpstr>
      <vt:lpstr>Видове полиморфизъм</vt:lpstr>
      <vt:lpstr>Варианти на методи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(1)</vt:lpstr>
      <vt:lpstr>Правила при overloading методи (2)</vt:lpstr>
      <vt:lpstr>Правила при overloading методи (3)</vt:lpstr>
      <vt:lpstr>Една сигнатура с различен тип на return стойност</vt:lpstr>
      <vt:lpstr>Презаписване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(overriding) (1)</vt:lpstr>
      <vt:lpstr>Правила за презаписване на метод (overriding) (2)</vt:lpstr>
      <vt:lpstr>Правила за презаписване на метод (overriding) (3)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Polymorphism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105</cp:revision>
  <dcterms:created xsi:type="dcterms:W3CDTF">2018-05-23T13:08:44Z</dcterms:created>
  <dcterms:modified xsi:type="dcterms:W3CDTF">2022-12-15T19:34:00Z</dcterms:modified>
  <cp:category>programming;education;software engineering;software development</cp:category>
</cp:coreProperties>
</file>