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4"/>
  </p:notesMasterIdLst>
  <p:handoutMasterIdLst>
    <p:handoutMasterId r:id="rId75"/>
  </p:handoutMasterIdLst>
  <p:sldIdLst>
    <p:sldId id="503" r:id="rId2"/>
    <p:sldId id="276" r:id="rId3"/>
    <p:sldId id="729" r:id="rId4"/>
    <p:sldId id="675" r:id="rId5"/>
    <p:sldId id="704" r:id="rId6"/>
    <p:sldId id="668" r:id="rId7"/>
    <p:sldId id="736" r:id="rId8"/>
    <p:sldId id="737" r:id="rId9"/>
    <p:sldId id="748" r:id="rId10"/>
    <p:sldId id="749" r:id="rId11"/>
    <p:sldId id="714" r:id="rId12"/>
    <p:sldId id="745" r:id="rId13"/>
    <p:sldId id="715" r:id="rId14"/>
    <p:sldId id="758" r:id="rId15"/>
    <p:sldId id="759" r:id="rId16"/>
    <p:sldId id="742" r:id="rId17"/>
    <p:sldId id="676" r:id="rId18"/>
    <p:sldId id="677" r:id="rId19"/>
    <p:sldId id="688" r:id="rId20"/>
    <p:sldId id="689" r:id="rId21"/>
    <p:sldId id="760" r:id="rId22"/>
    <p:sldId id="763" r:id="rId23"/>
    <p:sldId id="770" r:id="rId24"/>
    <p:sldId id="772" r:id="rId25"/>
    <p:sldId id="761" r:id="rId26"/>
    <p:sldId id="762" r:id="rId27"/>
    <p:sldId id="771" r:id="rId28"/>
    <p:sldId id="659" r:id="rId29"/>
    <p:sldId id="660" r:id="rId30"/>
    <p:sldId id="703" r:id="rId31"/>
    <p:sldId id="653" r:id="rId32"/>
    <p:sldId id="733" r:id="rId33"/>
    <p:sldId id="757" r:id="rId34"/>
    <p:sldId id="746" r:id="rId35"/>
    <p:sldId id="690" r:id="rId36"/>
    <p:sldId id="654" r:id="rId37"/>
    <p:sldId id="707" r:id="rId38"/>
    <p:sldId id="747" r:id="rId39"/>
    <p:sldId id="664" r:id="rId40"/>
    <p:sldId id="665" r:id="rId41"/>
    <p:sldId id="666" r:id="rId42"/>
    <p:sldId id="730" r:id="rId43"/>
    <p:sldId id="679" r:id="rId44"/>
    <p:sldId id="705" r:id="rId45"/>
    <p:sldId id="738" r:id="rId46"/>
    <p:sldId id="739" r:id="rId47"/>
    <p:sldId id="717" r:id="rId48"/>
    <p:sldId id="743" r:id="rId49"/>
    <p:sldId id="764" r:id="rId50"/>
    <p:sldId id="765" r:id="rId51"/>
    <p:sldId id="767" r:id="rId52"/>
    <p:sldId id="768" r:id="rId53"/>
    <p:sldId id="769" r:id="rId54"/>
    <p:sldId id="731" r:id="rId55"/>
    <p:sldId id="694" r:id="rId56"/>
    <p:sldId id="706" r:id="rId57"/>
    <p:sldId id="740" r:id="rId58"/>
    <p:sldId id="741" r:id="rId59"/>
    <p:sldId id="719" r:id="rId60"/>
    <p:sldId id="744" r:id="rId61"/>
    <p:sldId id="750" r:id="rId62"/>
    <p:sldId id="752" r:id="rId63"/>
    <p:sldId id="755" r:id="rId64"/>
    <p:sldId id="753" r:id="rId65"/>
    <p:sldId id="756" r:id="rId66"/>
    <p:sldId id="773" r:id="rId67"/>
    <p:sldId id="774" r:id="rId68"/>
    <p:sldId id="775" r:id="rId69"/>
    <p:sldId id="776" r:id="rId70"/>
    <p:sldId id="633" r:id="rId71"/>
    <p:sldId id="504" r:id="rId72"/>
    <p:sldId id="50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04"/>
            <p14:sldId id="668"/>
            <p14:sldId id="736"/>
            <p14:sldId id="737"/>
            <p14:sldId id="748"/>
            <p14:sldId id="749"/>
            <p14:sldId id="714"/>
            <p14:sldId id="745"/>
            <p14:sldId id="715"/>
            <p14:sldId id="758"/>
            <p14:sldId id="759"/>
            <p14:sldId id="742"/>
            <p14:sldId id="676"/>
            <p14:sldId id="677"/>
            <p14:sldId id="688"/>
            <p14:sldId id="689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75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9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192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16.12.24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>
                <a:solidFill>
                  <a:schemeClr val="bg1"/>
                </a:solidFill>
              </a:rPr>
              <a:t>пациенти</a:t>
            </a:r>
            <a:r>
              <a:rPr lang="bg-BG" sz="2400" dirty="0"/>
              <a:t> и </a:t>
            </a:r>
            <a:r>
              <a:rPr lang="bg-BG" sz="2400" b="1" dirty="0">
                <a:solidFill>
                  <a:schemeClr val="bg1"/>
                </a:solidFill>
              </a:rPr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2400" dirty="0"/>
              <a:t>на </a:t>
            </a:r>
            <a:r>
              <a:rPr lang="bg-BG" sz="2400" b="1" dirty="0"/>
              <a:t>формата</a:t>
            </a:r>
          </a:p>
          <a:p>
            <a:pPr lvl="1"/>
            <a:r>
              <a:rPr lang="bg-BG" sz="2000" dirty="0"/>
              <a:t>Зареждат се </a:t>
            </a:r>
            <a:r>
              <a:rPr lang="bg-BG" sz="2000" b="1" dirty="0"/>
              <a:t>прегледите</a:t>
            </a:r>
            <a:r>
              <a:rPr lang="bg-BG" sz="2000" dirty="0"/>
              <a:t> на </a:t>
            </a:r>
            <a:r>
              <a:rPr lang="bg-BG" sz="2000" b="1" dirty="0">
                <a:solidFill>
                  <a:schemeClr val="bg1"/>
                </a:solidFill>
              </a:rPr>
              <a:t>всички пациенти </a:t>
            </a:r>
            <a:r>
              <a:rPr lang="en-US" sz="2000" dirty="0"/>
              <a:t>(</a:t>
            </a:r>
            <a:r>
              <a:rPr lang="bg-BG" sz="2000" b="1" dirty="0"/>
              <a:t>админ</a:t>
            </a:r>
            <a:r>
              <a:rPr lang="bg-BG" sz="2000" dirty="0"/>
              <a:t> е постъпил </a:t>
            </a:r>
            <a:r>
              <a:rPr lang="bg-BG" sz="2000" b="1" dirty="0"/>
              <a:t>прегледите</a:t>
            </a:r>
            <a:r>
              <a:rPr lang="bg-BG" sz="2000" dirty="0"/>
              <a:t> през бутонът </a:t>
            </a:r>
            <a:r>
              <a:rPr lang="bg-BG" sz="2000" b="1" dirty="0"/>
              <a:t>Прегледи</a:t>
            </a:r>
            <a:r>
              <a:rPr lang="bg-BG" sz="2000" dirty="0"/>
              <a:t> в </a:t>
            </a:r>
            <a:r>
              <a:rPr lang="bg-BG" sz="2000" b="1" dirty="0"/>
              <a:t>главната форма</a:t>
            </a:r>
            <a:r>
              <a:rPr lang="en-US" sz="2000" dirty="0"/>
              <a:t>)</a:t>
            </a:r>
            <a:endParaRPr lang="bg-BG" sz="2000" dirty="0"/>
          </a:p>
          <a:p>
            <a:pPr lvl="1"/>
            <a:r>
              <a:rPr lang="bg-BG" sz="2000" dirty="0"/>
              <a:t>Зареждат се </a:t>
            </a:r>
            <a:r>
              <a:rPr lang="bg-BG" sz="2000" b="1" dirty="0"/>
              <a:t>прегледите</a:t>
            </a:r>
            <a:r>
              <a:rPr lang="bg-BG" sz="2000" dirty="0"/>
              <a:t> при </a:t>
            </a:r>
            <a:r>
              <a:rPr lang="bg-BG" sz="2000" b="1" dirty="0">
                <a:solidFill>
                  <a:schemeClr val="bg1"/>
                </a:solidFill>
              </a:rPr>
              <a:t>избран пациент</a:t>
            </a:r>
            <a:r>
              <a:rPr lang="bg-BG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(</a:t>
            </a:r>
            <a:r>
              <a:rPr lang="bg-BG" sz="2000" b="1" dirty="0"/>
              <a:t>админ</a:t>
            </a:r>
            <a:r>
              <a:rPr lang="bg-BG" sz="2000" dirty="0"/>
              <a:t> е </a:t>
            </a:r>
            <a:r>
              <a:rPr lang="bg-BG" sz="2000" b="1" dirty="0"/>
              <a:t>избрал</a:t>
            </a:r>
            <a:r>
              <a:rPr lang="bg-BG" sz="2000" dirty="0"/>
              <a:t> </a:t>
            </a:r>
            <a:r>
              <a:rPr lang="bg-BG" sz="2000" b="1" dirty="0"/>
              <a:t>пациент</a:t>
            </a:r>
            <a:r>
              <a:rPr lang="bg-BG" sz="2000" dirty="0"/>
              <a:t> и е кликнал върху </a:t>
            </a:r>
            <a:r>
              <a:rPr lang="bg-BG" sz="2000" b="1" dirty="0"/>
              <a:t>Покажи прегледи</a:t>
            </a:r>
            <a:r>
              <a:rPr lang="en-US" sz="20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315010" y="3417864"/>
            <a:ext cx="1143802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661875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Добавяме </a:t>
            </a:r>
            <a:r>
              <a:rPr lang="bg-BG" sz="26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/>
              <a:t>на </a:t>
            </a:r>
            <a:r>
              <a:rPr lang="bg-BG" sz="2600" b="1" dirty="0"/>
              <a:t>формата</a:t>
            </a:r>
          </a:p>
          <a:p>
            <a:pPr lvl="1"/>
            <a:r>
              <a:rPr lang="bg-BG" sz="2400" dirty="0"/>
              <a:t>Зареждат се </a:t>
            </a:r>
            <a:r>
              <a:rPr lang="bg-BG" sz="2400" b="1" dirty="0"/>
              <a:t>прегледите</a:t>
            </a:r>
            <a:r>
              <a:rPr lang="bg-BG" sz="2400" dirty="0"/>
              <a:t> на </a:t>
            </a:r>
            <a:r>
              <a:rPr lang="bg-BG" sz="2400" b="1" dirty="0">
                <a:solidFill>
                  <a:schemeClr val="bg1"/>
                </a:solidFill>
              </a:rPr>
              <a:t>всички пациенти </a:t>
            </a:r>
            <a:r>
              <a:rPr lang="bg-BG" sz="2400" dirty="0"/>
              <a:t>или на </a:t>
            </a:r>
            <a:r>
              <a:rPr lang="bg-BG" sz="2400" b="1" dirty="0">
                <a:solidFill>
                  <a:schemeClr val="bg1"/>
                </a:solidFill>
              </a:rPr>
              <a:t>избран пациент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  <a:r>
              <a:rPr lang="bg-BG" sz="2400" dirty="0"/>
              <a:t> (лекарят вижда</a:t>
            </a:r>
            <a:r>
              <a:rPr lang="bg-BG" sz="2400" b="1" dirty="0"/>
              <a:t> само </a:t>
            </a:r>
            <a:r>
              <a:rPr lang="bg-BG" sz="2400" dirty="0"/>
              <a:t>неговите </a:t>
            </a:r>
            <a:r>
              <a:rPr lang="bg-BG" sz="2400" b="1" dirty="0"/>
              <a:t>прегледи</a:t>
            </a:r>
            <a:r>
              <a:rPr lang="bg-BG" sz="2400" dirty="0"/>
              <a:t>)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6378" y="2806346"/>
            <a:ext cx="1155665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000" y="4388311"/>
            <a:ext cx="4005000" cy="510609"/>
          </a:xfrm>
          <a:prstGeom prst="wedgeRoundRectCallout">
            <a:avLst>
              <a:gd name="adj1" fmla="val -77433"/>
              <a:gd name="adj2" fmla="val -49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прегледите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905506"/>
            <a:ext cx="1146203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1482" y="1314000"/>
            <a:ext cx="11561548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 e.DoctorId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3834000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333460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}).ToList();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2529000"/>
            <a:ext cx="4017034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1000" y="3409640"/>
            <a:ext cx="3240000" cy="408596"/>
          </a:xfrm>
          <a:prstGeom prst="wedgeRoundRectCallout">
            <a:avLst>
              <a:gd name="adj1" fmla="val -70373"/>
              <a:gd name="adj2" fmla="val -1142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преглед</a:t>
            </a:r>
          </a:p>
          <a:p>
            <a:pPr lvl="1"/>
            <a:r>
              <a:rPr lang="bg-BG" sz="2800" b="1" dirty="0"/>
              <a:t>Редактиране на преглед</a:t>
            </a:r>
          </a:p>
          <a:p>
            <a:pPr lvl="1"/>
            <a:r>
              <a:rPr lang="bg-BG" sz="2800" b="1" dirty="0"/>
              <a:t>Изтриване на преглед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2800" dirty="0"/>
              <a:t>Избираме </a:t>
            </a:r>
            <a:r>
              <a:rPr lang="en-US" sz="2800" b="1" dirty="0"/>
              <a:t>Format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2800" dirty="0"/>
              <a:t>Задаваме </a:t>
            </a:r>
            <a:r>
              <a:rPr lang="en-US" sz="2800" b="1" dirty="0"/>
              <a:t>CustomFormat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dd/MM/yyyy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1" y="3199970"/>
            <a:ext cx="5072030" cy="29186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E7973F2B-B68A-E570-60CA-0CD7E4BFC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2791547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F6050A2-18B0-5DD7-27B9-2DD24134A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464" y="4908588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}).ToList();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351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List&lt;DoctorDto&gt;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, List&lt;DoctorDto&gt;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551" y="1471962"/>
            <a:ext cx="3432034" cy="783166"/>
          </a:xfrm>
          <a:prstGeom prst="wedgeRoundRectCallout">
            <a:avLst>
              <a:gd name="adj1" fmla="val -56981"/>
              <a:gd name="adj2" fmla="val 146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4554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doctors.Count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7725" y="1279794"/>
            <a:ext cx="3927721" cy="2260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doctors.FirstOrDefault(d =&gt; d.DoctorFullName == formAddExamination.DoctorName);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DateOnly.ParseExact(formAddExamination.Date, "dd/MM/yyyy", null),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90402" y="1248050"/>
            <a:ext cx="1156262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List&lt;DoctorDto&gt;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.Select(d =&gt; new DoctorDto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.ToList();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dbContext.Doctors.FirstOrDefault(d =&gt; d.UserId == userId).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).ToList();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379835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59404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3694" y="1228397"/>
            <a:ext cx="1155933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doctors.Count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0741" y="2382473"/>
            <a:ext cx="4425381" cy="2523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3694" y="1228397"/>
            <a:ext cx="11559336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9564" y="2552330"/>
            <a:ext cx="4442030" cy="2896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 </a:t>
            </a:r>
            <a:r>
              <a:rPr lang="bg-BG" sz="2600" b="1" dirty="0"/>
              <a:t>филтриране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</a:t>
            </a:r>
            <a:r>
              <a:rPr lang="bg-BG" sz="2600" b="1" dirty="0"/>
              <a:t> филтриране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пол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показване на прегледи, 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пациенти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16" y="2385508"/>
            <a:ext cx="3317554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Зареждаме </a:t>
            </a:r>
            <a:r>
              <a:rPr lang="bg-BG" sz="2400" b="1" dirty="0">
                <a:solidFill>
                  <a:schemeClr val="bg1"/>
                </a:solidFill>
              </a:rPr>
              <a:t>пациентите</a:t>
            </a:r>
            <a:r>
              <a:rPr lang="bg-BG" sz="2400" dirty="0"/>
              <a:t> при </a:t>
            </a:r>
            <a:r>
              <a:rPr lang="bg-BG" sz="2400" b="1" dirty="0"/>
              <a:t>отваряне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000" y="2713937"/>
            <a:ext cx="3330000" cy="715063"/>
          </a:xfrm>
          <a:prstGeom prst="wedgeRoundRectCallout">
            <a:avLst>
              <a:gd name="adj1" fmla="val -84783"/>
              <a:gd name="adj2" fmla="val 17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64" y="5457577"/>
            <a:ext cx="3330000" cy="408596"/>
          </a:xfrm>
          <a:prstGeom prst="wedgeRoundRectCallout">
            <a:avLst>
              <a:gd name="adj1" fmla="val -55859"/>
              <a:gd name="adj2" fmla="val -151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500" dirty="0"/>
              <a:t>Имплементираме </a:t>
            </a:r>
            <a:r>
              <a:rPr lang="bg-BG" sz="2500" b="1" dirty="0">
                <a:solidFill>
                  <a:schemeClr val="bg1"/>
                </a:solidFill>
              </a:rPr>
              <a:t>филтриране</a:t>
            </a:r>
            <a:r>
              <a:rPr lang="bg-BG" sz="2500" dirty="0"/>
              <a:t> на </a:t>
            </a:r>
            <a:r>
              <a:rPr lang="bg-BG" sz="2500" b="1" dirty="0"/>
              <a:t>пациенти</a:t>
            </a:r>
            <a:r>
              <a:rPr lang="bg-BG" sz="2500" dirty="0"/>
              <a:t> по </a:t>
            </a:r>
            <a:r>
              <a:rPr lang="bg-BG" sz="2500" b="1" dirty="0"/>
              <a:t>ЕГН</a:t>
            </a:r>
            <a:r>
              <a:rPr lang="bg-BG" sz="2500" dirty="0"/>
              <a:t>,</a:t>
            </a:r>
            <a:r>
              <a:rPr lang="bg-BG" sz="2500" b="1" dirty="0"/>
              <a:t> име</a:t>
            </a:r>
            <a:r>
              <a:rPr lang="bg-BG" sz="2500" dirty="0"/>
              <a:t>,</a:t>
            </a:r>
            <a:r>
              <a:rPr lang="bg-BG" sz="2500" b="1" dirty="0"/>
              <a:t> фамилия</a:t>
            </a:r>
            <a:r>
              <a:rPr lang="bg-BG" sz="2500" dirty="0"/>
              <a:t> или </a:t>
            </a:r>
            <a:r>
              <a:rPr lang="bg-BG" sz="2500" b="1" dirty="0"/>
              <a:t>телефон</a:t>
            </a:r>
            <a:endParaRPr lang="bg-BG" sz="25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291000" y="1944571"/>
            <a:ext cx="11155528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</a:p>
          <a:p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Прегледи на пациент</a:t>
            </a:r>
          </a:p>
          <a:p>
            <a:pPr lvl="1"/>
            <a:r>
              <a:rPr lang="bg-BG" sz="2800" b="1" dirty="0"/>
              <a:t>Добавяне на пациент</a:t>
            </a:r>
          </a:p>
          <a:p>
            <a:pPr lvl="1"/>
            <a:r>
              <a:rPr lang="bg-BG" sz="2800" b="1" dirty="0"/>
              <a:t>Редактиране на пациент</a:t>
            </a:r>
          </a:p>
          <a:p>
            <a:pPr lvl="1"/>
            <a:r>
              <a:rPr lang="bg-BG" sz="2800" b="1" dirty="0"/>
              <a:t>Изтриване на пациент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01F587D8-41A7-42AE-10A0-8447F4F0A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5663387"/>
            <a:ext cx="3330000" cy="408596"/>
          </a:xfrm>
          <a:prstGeom prst="wedgeRoundRectCallout">
            <a:avLst>
              <a:gd name="adj1" fmla="val -32061"/>
              <a:gd name="adj2" fmla="val -1200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85B53F4-C08F-E7F7-459E-4BC160738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057" y="4164771"/>
            <a:ext cx="3330000" cy="408596"/>
          </a:xfrm>
          <a:prstGeom prst="wedgeRoundRectCallout">
            <a:avLst>
              <a:gd name="adj1" fmla="val -56225"/>
              <a:gd name="adj2" fmla="val 14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800" b="1" dirty="0"/>
              <a:t>Таблица</a:t>
            </a:r>
            <a:r>
              <a:rPr lang="bg-BG" sz="2800" dirty="0"/>
              <a:t> с </a:t>
            </a:r>
            <a:r>
              <a:rPr lang="bg-BG" sz="2800" b="1" dirty="0"/>
              <a:t>всички прегледи</a:t>
            </a:r>
          </a:p>
          <a:p>
            <a:pPr lvl="1"/>
            <a:r>
              <a:rPr lang="bg-BG" sz="2800" b="1" dirty="0"/>
              <a:t>Бутони</a:t>
            </a:r>
            <a:r>
              <a:rPr lang="bg-BG" sz="2800" dirty="0"/>
              <a:t> за </a:t>
            </a:r>
            <a:r>
              <a:rPr lang="bg-BG" sz="2800" b="1" dirty="0"/>
              <a:t>добавяне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на </a:t>
            </a:r>
            <a:r>
              <a:rPr lang="bg-BG" sz="2800" b="1" dirty="0"/>
              <a:t>преглед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800" b="1" dirty="0"/>
              <a:t>Свойства</a:t>
            </a:r>
            <a:r>
              <a:rPr lang="bg-BG" sz="2800" dirty="0"/>
              <a:t>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</a:t>
            </a:r>
            <a:r>
              <a:rPr lang="bg-BG" sz="2800" b="1" dirty="0"/>
              <a:t> лечение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800" b="1" dirty="0"/>
              <a:t>Свойства</a:t>
            </a:r>
            <a:r>
              <a:rPr lang="bg-BG" sz="2800" dirty="0"/>
              <a:t>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</a:t>
            </a:r>
            <a:r>
              <a:rPr lang="bg-BG" sz="2800" b="1" dirty="0"/>
              <a:t> лечение</a:t>
            </a:r>
          </a:p>
          <a:p>
            <a:pPr lvl="1"/>
            <a:r>
              <a:rPr lang="bg-BG" sz="2800" dirty="0"/>
              <a:t>Задаваме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 </a:t>
            </a:r>
            <a:r>
              <a:rPr lang="bg-BG" sz="2800" dirty="0"/>
              <a:t>и</a:t>
            </a:r>
            <a:r>
              <a:rPr lang="bg-BG" sz="2800" b="1" dirty="0"/>
              <a:t> лечение </a:t>
            </a:r>
            <a:r>
              <a:rPr lang="bg-BG" sz="2800" dirty="0"/>
              <a:t>през </a:t>
            </a:r>
            <a:r>
              <a:rPr lang="bg-BG" sz="2800" b="1" dirty="0"/>
              <a:t>конструктора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800" dirty="0"/>
              <a:t>Задаваме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 </a:t>
            </a:r>
            <a:r>
              <a:rPr lang="bg-BG" sz="2800" dirty="0"/>
              <a:t>и</a:t>
            </a:r>
            <a:r>
              <a:rPr lang="bg-BG" sz="2800" b="1" dirty="0"/>
              <a:t> лечение </a:t>
            </a:r>
            <a:r>
              <a:rPr lang="bg-BG" sz="2800" dirty="0"/>
              <a:t>през </a:t>
            </a:r>
            <a:r>
              <a:rPr lang="bg-BG" sz="28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6956" y="2035211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3171" y="2754000"/>
            <a:ext cx="4400737" cy="2051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035" y="5499000"/>
            <a:ext cx="3330000" cy="715063"/>
          </a:xfrm>
          <a:prstGeom prst="wedgeRoundRectCallout">
            <a:avLst>
              <a:gd name="adj1" fmla="val -79291"/>
              <a:gd name="adj2" fmla="val 42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лекари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лекари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лекари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716" y="2385508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лекарите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809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List&lt;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6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лекар</a:t>
            </a:r>
          </a:p>
          <a:p>
            <a:pPr lvl="1"/>
            <a:r>
              <a:rPr lang="bg-BG" sz="2800" b="1" dirty="0"/>
              <a:t>Редактиране на лекар</a:t>
            </a:r>
          </a:p>
          <a:p>
            <a:pPr lvl="1"/>
            <a:r>
              <a:rPr lang="bg-BG" sz="2800" b="1" dirty="0"/>
              <a:t>Изтриване на лекар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3587" y="1635175"/>
            <a:ext cx="4028011" cy="3587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прегледи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състояние</a:t>
            </a:r>
            <a:r>
              <a:rPr lang="bg-BG" sz="2600" dirty="0"/>
              <a:t>,</a:t>
            </a:r>
            <a:r>
              <a:rPr lang="bg-BG" sz="2600" b="1" dirty="0"/>
              <a:t> лечение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състояние</a:t>
            </a:r>
            <a:r>
              <a:rPr lang="bg-BG" sz="2600" dirty="0"/>
              <a:t>,</a:t>
            </a:r>
            <a:r>
              <a:rPr lang="bg-BG" sz="2600" b="1" dirty="0"/>
              <a:t> лечение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лекар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2600" b="1" dirty="0"/>
              <a:t> </a:t>
            </a:r>
            <a:r>
              <a:rPr lang="en-US" sz="2600" dirty="0"/>
              <a:t>-</a:t>
            </a:r>
            <a:r>
              <a:rPr lang="en-US" sz="2600" b="1" dirty="0"/>
              <a:t> </a:t>
            </a:r>
            <a:r>
              <a:rPr lang="bg-BG" sz="2600" b="1" dirty="0"/>
              <a:t>дата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55262" y="1254021"/>
            <a:ext cx="11497767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3980" y="2799000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5669540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</a:t>
            </a:r>
            <a:r>
              <a:rPr lang="bg-BG" sz="2600" dirty="0"/>
              <a:t> на </a:t>
            </a:r>
            <a:r>
              <a:rPr lang="bg-BG" sz="26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пациенти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716" y="2385508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админите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336000" y="185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List&lt;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sz="16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DTO</a:t>
            </a:r>
            <a:r>
              <a:rPr lang="en-US" sz="2600" dirty="0"/>
              <a:t> </a:t>
            </a:r>
            <a:r>
              <a:rPr lang="en-US" sz="2600" b="1" dirty="0"/>
              <a:t>(Data Transfer Object) </a:t>
            </a:r>
            <a:r>
              <a:rPr lang="bg-BG" sz="2600" dirty="0"/>
              <a:t>е обект за </a:t>
            </a:r>
            <a:r>
              <a:rPr lang="bg-BG" sz="2600" b="1" dirty="0">
                <a:solidFill>
                  <a:schemeClr val="bg1"/>
                </a:solidFill>
              </a:rPr>
              <a:t>прехвърляне</a:t>
            </a:r>
            <a:r>
              <a:rPr lang="bg-BG" sz="2600" dirty="0"/>
              <a:t> на </a:t>
            </a:r>
            <a:r>
              <a:rPr lang="bg-BG" sz="2600" b="1" dirty="0"/>
              <a:t>данни</a:t>
            </a:r>
          </a:p>
          <a:p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2600" dirty="0"/>
              <a:t> </a:t>
            </a:r>
            <a:r>
              <a:rPr lang="bg-BG" sz="2600" dirty="0"/>
              <a:t>съдържа</a:t>
            </a:r>
            <a:r>
              <a:rPr lang="en-US" sz="2600" dirty="0"/>
              <a:t> </a:t>
            </a:r>
            <a:r>
              <a:rPr lang="bg-BG" sz="2600" dirty="0"/>
              <a:t>нужните </a:t>
            </a:r>
            <a:r>
              <a:rPr lang="bg-BG" sz="2600" b="1" dirty="0">
                <a:solidFill>
                  <a:schemeClr val="bg1"/>
                </a:solidFill>
              </a:rPr>
              <a:t>полета</a:t>
            </a:r>
            <a:r>
              <a:rPr lang="bg-BG" sz="2600" dirty="0"/>
              <a:t> за </a:t>
            </a:r>
            <a:r>
              <a:rPr lang="bg-BG" sz="2600" b="1" dirty="0">
                <a:solidFill>
                  <a:schemeClr val="bg1"/>
                </a:solidFill>
              </a:rPr>
              <a:t>четене</a:t>
            </a:r>
            <a:r>
              <a:rPr lang="bg-BG" sz="2600" dirty="0"/>
              <a:t> на </a:t>
            </a:r>
            <a:r>
              <a:rPr lang="bg-BG" sz="26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91000" y="252900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2A03B69-33E1-C416-9E29-9B72CA2E9D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399" y="4554000"/>
            <a:ext cx="3927034" cy="510609"/>
          </a:xfrm>
          <a:prstGeom prst="wedgeRoundRectCallout">
            <a:avLst>
              <a:gd name="adj1" fmla="val -62316"/>
              <a:gd name="adj2" fmla="val 248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лекар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844F05B0-7375-9054-845B-1699BF492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0399" y="5175792"/>
            <a:ext cx="3927034" cy="510609"/>
          </a:xfrm>
          <a:prstGeom prst="wedgeRoundRectCallout">
            <a:avLst>
              <a:gd name="adj1" fmla="val -59832"/>
              <a:gd name="adj2" fmla="val 3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noProof="1">
                <a:solidFill>
                  <a:schemeClr val="bg2"/>
                </a:solidFill>
              </a:rPr>
              <a:t> и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</a:t>
            </a:r>
            <a:r>
              <a:rPr lang="bg-BG" sz="2399" b="1" noProof="1">
                <a:solidFill>
                  <a:schemeClr val="bg2"/>
                </a:solidFill>
              </a:rPr>
              <a:t> на пациент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админ</a:t>
            </a:r>
          </a:p>
          <a:p>
            <a:pPr lvl="1"/>
            <a:r>
              <a:rPr lang="bg-BG" sz="2800" b="1" dirty="0"/>
              <a:t>Редактиране на админ</a:t>
            </a:r>
          </a:p>
          <a:p>
            <a:pPr lvl="1"/>
            <a:r>
              <a:rPr lang="bg-BG" sz="2800" b="1" dirty="0"/>
              <a:t>Изтриване на админ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sz="16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en-GB" sz="16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028" y="1539000"/>
            <a:ext cx="3672558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55263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3221114"/>
            <a:ext cx="4442030" cy="2100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4" y="774000"/>
            <a:ext cx="8157232" cy="3673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допълнителни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проверки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 </a:t>
            </a:r>
            <a:r>
              <a:rPr lang="bg-BG" sz="3000" b="1" dirty="0"/>
              <a:t>методите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b="1" dirty="0"/>
              <a:t> </a:t>
            </a:r>
            <a:r>
              <a:rPr lang="bg-BG" sz="3000" b="1" dirty="0"/>
              <a:t>операции</a:t>
            </a:r>
            <a:endParaRPr lang="bg-BG" sz="2800" b="1" dirty="0"/>
          </a:p>
          <a:p>
            <a:r>
              <a:rPr lang="bg-BG" sz="3000" b="1" dirty="0"/>
              <a:t>Пациенти</a:t>
            </a:r>
          </a:p>
          <a:p>
            <a:pPr lvl="1"/>
            <a:r>
              <a:rPr lang="bg-BG" sz="2600" b="1" dirty="0"/>
              <a:t>Телефонът</a:t>
            </a:r>
            <a:r>
              <a:rPr lang="bg-BG" sz="2600" dirty="0"/>
              <a:t> е </a:t>
            </a:r>
            <a:r>
              <a:rPr lang="bg-BG" sz="2600" b="1" dirty="0"/>
              <a:t>винаги</a:t>
            </a:r>
            <a:r>
              <a:rPr lang="bg-BG" sz="2600" dirty="0"/>
              <a:t> с </a:t>
            </a:r>
            <a:r>
              <a:rPr lang="bg-BG" sz="26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r>
              <a:rPr lang="bg-BG" sz="2600" b="1" dirty="0"/>
              <a:t>ЕГН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bg-BG" sz="2600" b="1" dirty="0"/>
              <a:t>винаги</a:t>
            </a:r>
            <a:r>
              <a:rPr lang="bg-BG" sz="2600" dirty="0">
                <a:solidFill>
                  <a:schemeClr val="bg2"/>
                </a:solidFill>
              </a:rPr>
              <a:t> </a:t>
            </a:r>
            <a:r>
              <a:rPr lang="bg-BG" sz="2600" dirty="0"/>
              <a:t>е</a:t>
            </a:r>
            <a:r>
              <a:rPr lang="bg-BG" sz="2600" b="1" dirty="0">
                <a:solidFill>
                  <a:schemeClr val="bg1"/>
                </a:solidFill>
              </a:rPr>
              <a:t> уникално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979000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6358" y="5015644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2600" b="1" dirty="0"/>
              <a:t>Винаги </a:t>
            </a:r>
            <a:r>
              <a:rPr lang="bg-BG" sz="2600" dirty="0"/>
              <a:t>има избран валиден </a:t>
            </a:r>
            <a:r>
              <a:rPr lang="bg-BG" sz="26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r>
              <a:rPr lang="bg-BG" sz="2800" b="1" dirty="0"/>
              <a:t>Лекари</a:t>
            </a:r>
          </a:p>
          <a:p>
            <a:pPr lvl="1"/>
            <a:r>
              <a:rPr lang="bg-BG" sz="2600" b="1" dirty="0"/>
              <a:t>Винаги</a:t>
            </a:r>
            <a:r>
              <a:rPr lang="bg-BG" sz="2600" dirty="0"/>
              <a:t> има само </a:t>
            </a:r>
            <a:r>
              <a:rPr lang="bg-BG" sz="2600" b="1" dirty="0"/>
              <a:t>един лекар </a:t>
            </a:r>
            <a:r>
              <a:rPr lang="bg-BG" sz="2600" dirty="0"/>
              <a:t>с избраните </a:t>
            </a:r>
            <a:r>
              <a:rPr lang="bg-BG" sz="2600" b="1" dirty="0">
                <a:solidFill>
                  <a:schemeClr val="bg1"/>
                </a:solidFill>
              </a:rPr>
              <a:t>имена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1720889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201686" y="4193287"/>
            <a:ext cx="1155667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Админи</a:t>
            </a:r>
          </a:p>
          <a:p>
            <a:pPr lvl="1"/>
            <a:r>
              <a:rPr lang="bg-BG" sz="2600" b="1" dirty="0"/>
              <a:t>Имейлът винаги </a:t>
            </a:r>
            <a:r>
              <a:rPr lang="bg-BG" sz="2600" dirty="0"/>
              <a:t>е </a:t>
            </a:r>
            <a:r>
              <a:rPr lang="bg-BG" sz="26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304000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прегледи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8441716" y="2394000"/>
            <a:ext cx="3317553" cy="3141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1866001" y="4153980"/>
            <a:ext cx="8910000" cy="24946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входната форма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главната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форма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bg-BG" sz="3200" b="1" dirty="0"/>
              <a:t>лекар</a:t>
            </a:r>
            <a:r>
              <a:rPr lang="bg-BG" sz="3200" dirty="0"/>
              <a:t>, за да показваме </a:t>
            </a:r>
            <a:r>
              <a:rPr lang="bg-BG" sz="3200" b="1" dirty="0">
                <a:solidFill>
                  <a:schemeClr val="bg1"/>
                </a:solidFill>
              </a:rPr>
              <a:t>функционалност</a:t>
            </a:r>
            <a:r>
              <a:rPr lang="bg-BG" sz="3200" dirty="0"/>
              <a:t> за </a:t>
            </a:r>
            <a:r>
              <a:rPr lang="bg-BG" sz="3200" b="1" dirty="0"/>
              <a:t>логнат потребител лекар</a:t>
            </a:r>
          </a:p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FormLogin</a:t>
            </a:r>
            <a:r>
              <a:rPr lang="bg-BG" sz="2800" dirty="0"/>
              <a:t>, </a:t>
            </a:r>
            <a:r>
              <a:rPr lang="bg-BG" sz="2800" b="1" dirty="0"/>
              <a:t>подаваме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входна форма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94233" y="2944845"/>
            <a:ext cx="11558797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3705202"/>
            <a:ext cx="3432034" cy="510609"/>
          </a:xfrm>
          <a:prstGeom prst="wedgeRoundRectCallout">
            <a:avLst>
              <a:gd name="adj1" fmla="val -84048"/>
              <a:gd name="adj2" fmla="val 5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58001</TotalTime>
  <Words>5985</Words>
  <Application>Microsoft Macintosh PowerPoint</Application>
  <PresentationFormat>Widescreen</PresentationFormat>
  <Paragraphs>1137</Paragraphs>
  <Slides>72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входна форма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Използване на Examination DTO (1)</vt:lpstr>
      <vt:lpstr>Използване на Examination DTO (2)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505</cp:revision>
  <dcterms:created xsi:type="dcterms:W3CDTF">2018-05-23T13:08:44Z</dcterms:created>
  <dcterms:modified xsi:type="dcterms:W3CDTF">2024-12-16T09:02:09Z</dcterms:modified>
  <cp:category/>
</cp:coreProperties>
</file>