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29" r:id="rId17"/>
    <p:sldId id="630" r:id="rId18"/>
    <p:sldId id="616" r:id="rId19"/>
    <p:sldId id="617" r:id="rId20"/>
    <p:sldId id="619" r:id="rId21"/>
    <p:sldId id="620" r:id="rId22"/>
    <p:sldId id="621" r:id="rId23"/>
    <p:sldId id="622" r:id="rId24"/>
    <p:sldId id="624" r:id="rId25"/>
    <p:sldId id="625" r:id="rId26"/>
    <p:sldId id="626" r:id="rId27"/>
    <p:sldId id="627" r:id="rId28"/>
    <p:sldId id="628" r:id="rId29"/>
    <p:sldId id="602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а поща" id="{05C269EA-AA71-4797-85C0-38EB33BC27A1}">
          <p14:sldIdLst>
            <p14:sldId id="603"/>
            <p14:sldId id="604"/>
            <p14:sldId id="605"/>
          </p14:sldIdLst>
        </p14:section>
        <p14:section name="Регистрация на ел. поща" id="{3E43A665-DB10-4EE8-8834-9AD171BC04DB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Правила за безопасно ползване на ел. поща" id="{B46AF6CC-4BA3-4BB5-A233-D95FAA45B083}">
          <p14:sldIdLst>
            <p14:sldId id="614"/>
            <p14:sldId id="615"/>
            <p14:sldId id="629"/>
            <p14:sldId id="630"/>
          </p14:sldIdLst>
        </p14:section>
        <p14:section name="Изпращане на писмо" id="{9D32B2A4-8BF1-4EC5-AD53-45824721FD93}">
          <p14:sldIdLst>
            <p14:sldId id="616"/>
            <p14:sldId id="617"/>
            <p14:sldId id="619"/>
            <p14:sldId id="620"/>
          </p14:sldIdLst>
        </p14:section>
        <p14:section name="Получаване и отговаряне на писмо" id="{62F1C0C4-F5D1-49C7-8680-637FB4D10A11}">
          <p14:sldIdLst>
            <p14:sldId id="621"/>
            <p14:sldId id="622"/>
            <p14:sldId id="624"/>
            <p14:sldId id="625"/>
            <p14:sldId id="626"/>
            <p14:sldId id="627"/>
            <p14:sldId id="62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72" autoAdjust="0"/>
    <p:restoredTop sz="96395" autoAdjust="0"/>
  </p:normalViewPr>
  <p:slideViewPr>
    <p:cSldViewPr showGuides="1">
      <p:cViewPr varScale="1">
        <p:scale>
          <a:sx n="95" d="100"/>
          <a:sy n="95" d="100"/>
        </p:scale>
        <p:origin x="20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Лесен и достъпен начин за обмен на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740" y="5762301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0998" y="5355152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" b="13093"/>
          <a:stretch/>
        </p:blipFill>
        <p:spPr>
          <a:xfrm>
            <a:off x="7176000" y="2722680"/>
            <a:ext cx="4614851" cy="2295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2889000"/>
            <a:ext cx="2520000" cy="11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25"/>
          <a:stretch/>
        </p:blipFill>
        <p:spPr>
          <a:xfrm>
            <a:off x="1223935" y="1269001"/>
            <a:ext cx="9740770" cy="5237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6302" y="1764000"/>
            <a:ext cx="3555000" cy="1485000"/>
          </a:xfrm>
          <a:prstGeom prst="wedgeRoundRectCallout">
            <a:avLst>
              <a:gd name="adj1" fmla="val 53805"/>
              <a:gd name="adj2" fmla="val 86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избирате какъв да бъде вашият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имейл адрес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57107" y="2799000"/>
            <a:ext cx="4397030" cy="1485000"/>
          </a:xfrm>
          <a:prstGeom prst="wedgeRoundRectCallout">
            <a:avLst>
              <a:gd name="adj1" fmla="val -50706"/>
              <a:gd name="adj2" fmla="val 887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Освен предложените адреси, може сами да си измислите имейл адреса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1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55306" y="1989000"/>
            <a:ext cx="3805694" cy="1918126"/>
          </a:xfrm>
          <a:prstGeom prst="wedgeRoundRectCallout">
            <a:avLst>
              <a:gd name="adj1" fmla="val 48894"/>
              <a:gd name="adj2" fmla="val 72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избора на имейл адрес, трябва да си изберете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парола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акаунта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66000" y="1289538"/>
            <a:ext cx="6165000" cy="1530000"/>
          </a:xfrm>
          <a:prstGeom prst="wedgeRoundRectCallout">
            <a:avLst>
              <a:gd name="adj1" fmla="val -27987"/>
              <a:gd name="adj2" fmla="val 44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 е паролата да бъде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надеждна </a:t>
            </a:r>
            <a:b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комбинации от различни символи)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24" y="1173211"/>
            <a:ext cx="10132151" cy="54882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29924" y="4869000"/>
            <a:ext cx="3690000" cy="1170000"/>
          </a:xfrm>
          <a:prstGeom prst="wedgeRoundRectCallout">
            <a:avLst>
              <a:gd name="adj1" fmla="val 31091"/>
              <a:gd name="adj2" fmla="val 5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Така вашият имейл е успешно създаден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b="1" dirty="0">
                <a:solidFill>
                  <a:schemeClr val="bg1"/>
                </a:solidFill>
              </a:rPr>
              <a:t>Gmail</a:t>
            </a:r>
            <a:r>
              <a:rPr lang="en-US" dirty="0"/>
              <a:t> </a:t>
            </a:r>
            <a:r>
              <a:rPr lang="bg-BG" dirty="0"/>
              <a:t>и създайте нов учебен акаунт. Не забравяйте да използвате</a:t>
            </a:r>
            <a:r>
              <a:rPr lang="bg-BG" b="1" dirty="0"/>
              <a:t> сигурна </a:t>
            </a:r>
            <a:r>
              <a:rPr lang="bg-BG" dirty="0"/>
              <a:t>и </a:t>
            </a:r>
            <a:r>
              <a:rPr lang="bg-BG" b="1" dirty="0"/>
              <a:t>надеждна</a:t>
            </a:r>
            <a:r>
              <a:rPr lang="bg-BG" dirty="0"/>
              <a:t> парола.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Създаване на нов имейл акаунт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4" y="2905804"/>
            <a:ext cx="5399512" cy="36003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8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Правила за безопасно ползване на електронна поща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1179000"/>
            <a:ext cx="4905000" cy="2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Не отваряйте съобщения </a:t>
            </a:r>
            <a:r>
              <a:rPr lang="bg-BG" dirty="0"/>
              <a:t>и прикачени към тях </a:t>
            </a:r>
            <a:r>
              <a:rPr lang="bg-BG" b="1" dirty="0"/>
              <a:t>файлове</a:t>
            </a:r>
            <a:r>
              <a:rPr lang="bg-BG" dirty="0"/>
              <a:t> от </a:t>
            </a:r>
            <a:r>
              <a:rPr lang="bg-BG" b="1" dirty="0"/>
              <a:t>непознат потребител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Проверявайте разширенията </a:t>
            </a:r>
            <a:r>
              <a:rPr lang="bg-BG" dirty="0"/>
              <a:t>на прикачените файлове. Ако са ви непознати, </a:t>
            </a:r>
            <a:r>
              <a:rPr lang="bg-BG" b="1" dirty="0"/>
              <a:t>се консултирайте </a:t>
            </a:r>
            <a:r>
              <a:rPr lang="bg-BG" dirty="0"/>
              <a:t>с човек, който е запознат с тях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1026" name="Picture 2" descr="Malware in Email Attachments - How to Protec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50" y="3744000"/>
            <a:ext cx="5775000" cy="2887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/>
              <a:t>͏</a:t>
            </a:r>
            <a:r>
              <a:rPr lang="bg-BG" b="1" dirty="0"/>
              <a:t>Не отваряйте рекламни писма </a:t>
            </a:r>
            <a:r>
              <a:rPr lang="bg-BG" dirty="0"/>
              <a:t>от непознат потребител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/>
              <a:t>͏</a:t>
            </a:r>
            <a:r>
              <a:rPr lang="bg-BG" b="1" dirty="0"/>
              <a:t>Блокирайте адресите</a:t>
            </a:r>
            <a:r>
              <a:rPr lang="bg-BG" dirty="0"/>
              <a:t>, от които ви се </a:t>
            </a:r>
            <a:r>
              <a:rPr lang="bg-BG" b="1" dirty="0"/>
              <a:t>изпраща спам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2050" name="Picture 2" descr="How to identify malicious emails • Eclipse Consul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b="2925"/>
          <a:stretch/>
        </p:blipFill>
        <p:spPr bwMode="auto">
          <a:xfrm>
            <a:off x="2428265" y="2889000"/>
            <a:ext cx="7342369" cy="35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/>
              <a:t>͏</a:t>
            </a:r>
            <a:r>
              <a:rPr lang="bg-BG" b="1" dirty="0"/>
              <a:t>Не отваряйте </a:t>
            </a:r>
            <a:r>
              <a:rPr lang="bg-BG" dirty="0"/>
              <a:t>и </a:t>
            </a:r>
            <a:r>
              <a:rPr lang="bg-BG" b="1" dirty="0"/>
              <a:t>не препращайте</a:t>
            </a:r>
            <a:r>
              <a:rPr lang="bg-BG" dirty="0"/>
              <a:t> </a:t>
            </a:r>
            <a:r>
              <a:rPr lang="bg-BG" b="1" dirty="0"/>
              <a:t>верижни съобщения </a:t>
            </a:r>
            <a:br>
              <a:rPr lang="bg-BG" b="1" dirty="0"/>
            </a:br>
            <a:r>
              <a:rPr lang="bg-BG" dirty="0"/>
              <a:t>за вирус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bg-BG" dirty="0"/>
              <a:t>͏</a:t>
            </a:r>
            <a:r>
              <a:rPr lang="bg-BG" b="1" dirty="0"/>
              <a:t>Внимавайте</a:t>
            </a:r>
            <a:r>
              <a:rPr lang="bg-BG" dirty="0"/>
              <a:t> с писма, които ви </a:t>
            </a:r>
            <a:r>
              <a:rPr lang="bg-BG" b="1" dirty="0"/>
              <a:t>насочват</a:t>
            </a:r>
            <a:r>
              <a:rPr lang="bg-BG" dirty="0"/>
              <a:t> към някакъв </a:t>
            </a:r>
            <a:r>
              <a:rPr lang="bg-BG" b="1" dirty="0"/>
              <a:t>уебсайт</a:t>
            </a:r>
            <a:r>
              <a:rPr lang="bg-BG" dirty="0"/>
              <a:t>. Може да се </a:t>
            </a:r>
            <a:r>
              <a:rPr lang="bg-BG" b="1" dirty="0"/>
              <a:t>окаже</a:t>
            </a:r>
            <a:r>
              <a:rPr lang="bg-BG" dirty="0"/>
              <a:t> </a:t>
            </a:r>
            <a:r>
              <a:rPr lang="bg-BG" b="1" dirty="0"/>
              <a:t>друг сайт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3076" name="Picture 4" descr="Common Indicators of Phishing Attacks - Technology Solu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7" y="3772378"/>
            <a:ext cx="5703244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mail – T Clouds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00" y="3772378"/>
            <a:ext cx="4277433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Изпращане на съобщения и прикачени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29" y="1449000"/>
            <a:ext cx="3407341" cy="25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2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96000" y="2979000"/>
            <a:ext cx="5670000" cy="1620000"/>
          </a:xfrm>
          <a:prstGeom prst="wedgeRoundRectCallout">
            <a:avLst>
              <a:gd name="adj1" fmla="val -64816"/>
              <a:gd name="adj2" fmla="val -87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ново съобщение, което да изпратите, натиснете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Ново съобщение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Електронна поща</a:t>
            </a:r>
          </a:p>
          <a:p>
            <a:r>
              <a:rPr lang="bg-BG" dirty="0"/>
              <a:t>͏</a:t>
            </a:r>
            <a:r>
              <a:rPr lang="bg-BG" b="1" dirty="0"/>
              <a:t>Регистрация</a:t>
            </a:r>
            <a:r>
              <a:rPr lang="bg-BG" dirty="0"/>
              <a:t> на ел. поща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Правила за безопасно ползване </a:t>
            </a:r>
            <a:r>
              <a:rPr lang="bg-BG" dirty="0"/>
              <a:t>на ел. поща</a:t>
            </a:r>
          </a:p>
          <a:p>
            <a:r>
              <a:rPr lang="bg-BG" dirty="0"/>
              <a:t>͏</a:t>
            </a:r>
            <a:r>
              <a:rPr lang="bg-BG" b="1" dirty="0"/>
              <a:t>Изпращане</a:t>
            </a:r>
            <a:r>
              <a:rPr lang="bg-BG" dirty="0"/>
              <a:t> на писмо</a:t>
            </a:r>
          </a:p>
          <a:p>
            <a:r>
              <a:rPr lang="bg-BG" dirty="0"/>
              <a:t>͏</a:t>
            </a:r>
            <a:r>
              <a:rPr lang="bg-BG" b="1" dirty="0"/>
              <a:t>Получаване</a:t>
            </a:r>
            <a:r>
              <a:rPr lang="bg-BG" dirty="0"/>
              <a:t> и </a:t>
            </a:r>
            <a:r>
              <a:rPr lang="bg-BG" b="1" dirty="0"/>
              <a:t>отговаряне</a:t>
            </a:r>
            <a:r>
              <a:rPr lang="bg-BG" dirty="0"/>
              <a:t> на писмо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9" y="1899000"/>
            <a:ext cx="4229083" cy="43712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ounded Rectangular Callout 4"/>
          <p:cNvSpPr/>
          <p:nvPr/>
        </p:nvSpPr>
        <p:spPr bwMode="auto">
          <a:xfrm>
            <a:off x="133729" y="1358999"/>
            <a:ext cx="3645000" cy="1620001"/>
          </a:xfrm>
          <a:prstGeom prst="wedgeRoundRectCallout">
            <a:avLst>
              <a:gd name="adj1" fmla="val 51233"/>
              <a:gd name="adj2" fmla="val 81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нов диалогов прозорец за писане на писмо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976000" y="1205313"/>
            <a:ext cx="2835458" cy="1125000"/>
          </a:xfrm>
          <a:prstGeom prst="wedgeRoundRectCallout">
            <a:avLst>
              <a:gd name="adj1" fmla="val -74889"/>
              <a:gd name="adj2" fmla="val 4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Точен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получателя 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1459" y="2169000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81458" y="2427742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16000" y="2560143"/>
            <a:ext cx="3330458" cy="1048858"/>
          </a:xfrm>
          <a:prstGeom prst="wedgeRoundRectCallout">
            <a:avLst>
              <a:gd name="adj1" fmla="val -60061"/>
              <a:gd name="adj2" fmla="val -42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Относно какво се изпраща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1458" y="2709000"/>
            <a:ext cx="4229083" cy="31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458036" y="3838831"/>
            <a:ext cx="3646385" cy="2301237"/>
          </a:xfrm>
          <a:prstGeom prst="wedgeRoundRectCallout">
            <a:avLst>
              <a:gd name="adj1" fmla="val -55730"/>
              <a:gd name="adj2" fmla="val -47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Съдържанието на писмото. Може да се форматира бутоните отдолу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20047" y="3838831"/>
            <a:ext cx="3637664" cy="715169"/>
          </a:xfrm>
          <a:prstGeom prst="wedgeRoundRectCallout">
            <a:avLst>
              <a:gd name="adj1" fmla="val 88569"/>
              <a:gd name="adj2" fmla="val 243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Прикачване на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06061" y="5821362"/>
            <a:ext cx="249939" cy="44497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11029" y="5576919"/>
            <a:ext cx="3090399" cy="933863"/>
          </a:xfrm>
          <a:prstGeom prst="wedgeRoundRectCallout">
            <a:avLst>
              <a:gd name="adj1" fmla="val 67588"/>
              <a:gd name="adj2" fmla="val -6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1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1314000"/>
            <a:ext cx="5760000" cy="5389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Получаване и отговаряне на писмо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0" y="819000"/>
            <a:ext cx="6435000" cy="362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86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8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23935" y="4689000"/>
            <a:ext cx="4140000" cy="1710000"/>
          </a:xfrm>
          <a:prstGeom prst="wedgeRoundRectCallout">
            <a:avLst>
              <a:gd name="adj1" fmla="val -31437"/>
              <a:gd name="adj2" fmla="val -127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Получените писма се намират в секцията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Входяща поща 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2"/>
                </a:solidFill>
              </a:rPr>
              <a:t>Inbox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01000" y="4595333"/>
            <a:ext cx="4680000" cy="1305000"/>
          </a:xfrm>
          <a:prstGeom prst="wedgeRoundRectCallout">
            <a:avLst>
              <a:gd name="adj1" fmla="val -35082"/>
              <a:gd name="adj2" fmla="val -94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Отваряте желаното писмо, като щракнете върху него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86000" y="3240982"/>
            <a:ext cx="6840000" cy="683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8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56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601000" y="4059000"/>
            <a:ext cx="4365000" cy="1530000"/>
          </a:xfrm>
          <a:prstGeom prst="wedgeRoundRectCallout">
            <a:avLst>
              <a:gd name="adj1" fmla="val 42578"/>
              <a:gd name="adj2" fmla="val -79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отговорите на писмото, щракнете върху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Отговори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92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36000" y="2394000"/>
            <a:ext cx="3915000" cy="1260000"/>
          </a:xfrm>
          <a:prstGeom prst="wedgeRoundRectCallout">
            <a:avLst>
              <a:gd name="adj1" fmla="val -31110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форма за писане на отговор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2116" y="4914000"/>
            <a:ext cx="4545000" cy="1080000"/>
          </a:xfrm>
          <a:prstGeom prst="wedgeRoundRectCallout">
            <a:avLst>
              <a:gd name="adj1" fmla="val -33285"/>
              <a:gd name="adj2" fmla="val -79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Адресът на получателя се попълва автоматично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286AB946-9CA9-CD74-0E57-88D835DEBB1B}"/>
              </a:ext>
            </a:extLst>
          </p:cNvPr>
          <p:cNvSpPr/>
          <p:nvPr/>
        </p:nvSpPr>
        <p:spPr bwMode="auto">
          <a:xfrm>
            <a:off x="111000" y="4599000"/>
            <a:ext cx="3936188" cy="1575000"/>
          </a:xfrm>
          <a:prstGeom prst="wedgeRoundRectCallout">
            <a:avLst>
              <a:gd name="adj1" fmla="val 54144"/>
              <a:gd name="adj2" fmla="val 31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Попълнете отговора и след това го изпратете от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При писане спазвайте </a:t>
            </a:r>
            <a:r>
              <a:rPr lang="bg-BG" b="1" dirty="0"/>
              <a:t>граматичните правила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Не пишете дълги </a:t>
            </a:r>
            <a:r>
              <a:rPr lang="bg-BG" dirty="0"/>
              <a:t>и </a:t>
            </a:r>
            <a:r>
              <a:rPr lang="bg-BG" b="1" dirty="0"/>
              <a:t>сложни</a:t>
            </a:r>
            <a:r>
              <a:rPr lang="bg-BG" dirty="0"/>
              <a:t> писма, а формулирайте писмото </a:t>
            </a:r>
            <a:r>
              <a:rPr lang="bg-BG" b="1" dirty="0"/>
              <a:t>кратко</a:t>
            </a:r>
            <a:r>
              <a:rPr lang="bg-BG" dirty="0"/>
              <a:t>, </a:t>
            </a:r>
            <a:r>
              <a:rPr lang="bg-BG" b="1" dirty="0"/>
              <a:t>точно</a:t>
            </a:r>
            <a:r>
              <a:rPr lang="bg-BG" dirty="0"/>
              <a:t> и </a:t>
            </a:r>
            <a:r>
              <a:rPr lang="bg-BG" b="1" dirty="0"/>
              <a:t>ясно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Не споделяйте лична </a:t>
            </a:r>
            <a:r>
              <a:rPr lang="bg-BG" dirty="0"/>
              <a:t>и </a:t>
            </a:r>
            <a:r>
              <a:rPr lang="bg-BG" b="1" dirty="0"/>
              <a:t>поверителна</a:t>
            </a:r>
            <a:r>
              <a:rPr lang="bg-BG" dirty="0"/>
              <a:t>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Етични правила при онлайн кореспонденция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572996"/>
            <a:ext cx="6480000" cy="33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Направете кратка кореспонденция от няколко писма с ваш съученик посредством </a:t>
            </a:r>
            <a:r>
              <a:rPr lang="en-US" b="1" dirty="0">
                <a:solidFill>
                  <a:schemeClr val="bg1"/>
                </a:solidFill>
              </a:rPr>
              <a:t>Gmail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Комуникация със съученици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2" y="2934000"/>
            <a:ext cx="5975736" cy="34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Електронна поща </a:t>
            </a:r>
            <a:r>
              <a:rPr lang="bg-BG" sz="3200" dirty="0">
                <a:solidFill>
                  <a:schemeClr val="bg2"/>
                </a:solidFill>
              </a:rPr>
              <a:t>– средство за </a:t>
            </a:r>
            <a:r>
              <a:rPr lang="bg-BG" sz="3200" b="1" dirty="0">
                <a:solidFill>
                  <a:schemeClr val="bg2"/>
                </a:solidFill>
              </a:rPr>
              <a:t>обмен на информация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Имейл адрес </a:t>
            </a:r>
            <a:r>
              <a:rPr lang="en-US" sz="3200" dirty="0">
                <a:solidFill>
                  <a:schemeClr val="bg2"/>
                </a:solidFill>
              </a:rPr>
              <a:t>–</a:t>
            </a:r>
            <a:r>
              <a:rPr lang="ru-RU" sz="3200" dirty="0">
                <a:solidFill>
                  <a:schemeClr val="bg2"/>
                </a:solidFill>
              </a:rPr>
              <a:t> уникален</a:t>
            </a:r>
            <a:r>
              <a:rPr lang="ru-RU" sz="3200" b="1" dirty="0">
                <a:solidFill>
                  <a:schemeClr val="bg2"/>
                </a:solidFill>
              </a:rPr>
              <a:t> идентификатор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Имейл адресът се от:</a:t>
            </a:r>
          </a:p>
          <a:p>
            <a:pPr lvl="1"/>
            <a:r>
              <a:rPr lang="bg-BG" sz="3000" b="1" dirty="0">
                <a:solidFill>
                  <a:schemeClr val="bg2"/>
                </a:solidFill>
              </a:rPr>
              <a:t>Потребителско име</a:t>
            </a:r>
            <a:r>
              <a:rPr lang="bg-BG" sz="3000" dirty="0">
                <a:solidFill>
                  <a:schemeClr val="bg2"/>
                </a:solidFill>
              </a:rPr>
              <a:t>, последвано от </a:t>
            </a:r>
            <a:r>
              <a:rPr lang="bg-BG" sz="3000" b="1" dirty="0">
                <a:solidFill>
                  <a:schemeClr val="bg2"/>
                </a:solidFill>
              </a:rPr>
              <a:t>символа</a:t>
            </a:r>
            <a:r>
              <a:rPr lang="bg-BG" sz="3000" dirty="0">
                <a:solidFill>
                  <a:schemeClr val="bg2"/>
                </a:solidFill>
              </a:rPr>
              <a:t> "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bg-BG" sz="3000" dirty="0">
                <a:solidFill>
                  <a:schemeClr val="bg2"/>
                </a:solidFill>
              </a:rPr>
              <a:t>"</a:t>
            </a:r>
          </a:p>
          <a:p>
            <a:pPr lvl="1"/>
            <a:r>
              <a:rPr lang="bg-BG" sz="3000" dirty="0">
                <a:solidFill>
                  <a:schemeClr val="bg2"/>
                </a:solidFill>
              </a:rPr>
              <a:t>Адрес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на</a:t>
            </a:r>
            <a:r>
              <a:rPr lang="bg-BG" sz="3000" b="1" dirty="0">
                <a:solidFill>
                  <a:schemeClr val="bg2"/>
                </a:solidFill>
              </a:rPr>
              <a:t> пощенския сървър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3000" dirty="0">
                <a:solidFill>
                  <a:schemeClr val="bg2"/>
                </a:solidFill>
              </a:rPr>
              <a:t>)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Действия с имейл: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Изпращане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получаване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отговаряне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е-писма</a:t>
            </a: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Средство за обмен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00" y="1809000"/>
            <a:ext cx="2292000" cy="17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Електронна поща </a:t>
            </a:r>
            <a:r>
              <a:rPr lang="bg-BG" dirty="0"/>
              <a:t>се използва за </a:t>
            </a:r>
            <a:r>
              <a:rPr lang="bg-BG" b="1" dirty="0"/>
              <a:t>обмен на информация </a:t>
            </a:r>
            <a:r>
              <a:rPr lang="bg-BG" dirty="0"/>
              <a:t>между потребители (</a:t>
            </a:r>
            <a:r>
              <a:rPr lang="bg-BG" b="1" dirty="0"/>
              <a:t>съобщения</a:t>
            </a:r>
            <a:r>
              <a:rPr lang="bg-BG" dirty="0"/>
              <a:t>, </a:t>
            </a:r>
            <a:r>
              <a:rPr lang="bg-BG" b="1" dirty="0"/>
              <a:t>снимки</a:t>
            </a:r>
            <a:r>
              <a:rPr lang="bg-BG" dirty="0"/>
              <a:t>, </a:t>
            </a:r>
            <a:r>
              <a:rPr lang="bg-BG" b="1" dirty="0"/>
              <a:t>файлове</a:t>
            </a:r>
            <a:r>
              <a:rPr lang="bg-BG" dirty="0"/>
              <a:t>...)</a:t>
            </a:r>
          </a:p>
          <a:p>
            <a:r>
              <a:rPr lang="bg-BG" b="1" dirty="0"/>
              <a:t>Съобщението</a:t>
            </a:r>
            <a:r>
              <a:rPr lang="bg-BG" dirty="0"/>
              <a:t>, което се изпраща чрез ел. поща</a:t>
            </a:r>
            <a:r>
              <a:rPr lang="en-US" dirty="0"/>
              <a:t>,</a:t>
            </a:r>
            <a:r>
              <a:rPr lang="bg-BG" dirty="0"/>
              <a:t> се нарича </a:t>
            </a:r>
            <a:r>
              <a:rPr lang="bg-BG" b="1" dirty="0">
                <a:solidFill>
                  <a:schemeClr val="bg1"/>
                </a:solidFill>
              </a:rPr>
              <a:t>електронно писмо </a:t>
            </a:r>
            <a:r>
              <a:rPr lang="bg-BG" dirty="0"/>
              <a:t>(</a:t>
            </a:r>
            <a:r>
              <a:rPr lang="en-US" b="1" dirty="0"/>
              <a:t>e-mail</a:t>
            </a:r>
            <a:r>
              <a:rPr lang="bg-BG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72" y="4054091"/>
            <a:ext cx="3610113" cy="2403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5" y="4063255"/>
            <a:ext cx="4275000" cy="2402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Имейл адрес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уникален идентификатор</a:t>
            </a:r>
            <a:r>
              <a:rPr lang="ru-RU" dirty="0"/>
              <a:t>, използван в контекста на електронната комуникация</a:t>
            </a:r>
            <a:endParaRPr lang="en-US" dirty="0"/>
          </a:p>
          <a:p>
            <a:r>
              <a:rPr lang="bg-BG" dirty="0"/>
              <a:t>Състои се от два основни компонента:</a:t>
            </a:r>
          </a:p>
          <a:p>
            <a:pPr lvl="1"/>
            <a:r>
              <a:rPr lang="bg-BG" b="1" dirty="0"/>
              <a:t>Потребителско име</a:t>
            </a:r>
            <a:r>
              <a:rPr lang="bg-BG" dirty="0"/>
              <a:t>, последвано от </a:t>
            </a:r>
            <a:r>
              <a:rPr lang="bg-BG" b="1" dirty="0"/>
              <a:t>символа</a:t>
            </a:r>
            <a:r>
              <a:rPr lang="bg-BG" dirty="0"/>
              <a:t> "</a:t>
            </a:r>
            <a:r>
              <a:rPr lang="bg-BG" b="1" dirty="0">
                <a:solidFill>
                  <a:schemeClr val="bg1"/>
                </a:solidFill>
              </a:rPr>
              <a:t>@</a:t>
            </a:r>
            <a:r>
              <a:rPr lang="bg-BG" dirty="0"/>
              <a:t>"</a:t>
            </a:r>
          </a:p>
          <a:p>
            <a:pPr lvl="1"/>
            <a:r>
              <a:rPr lang="bg-BG" dirty="0"/>
              <a:t>Адрес</a:t>
            </a:r>
            <a:r>
              <a:rPr lang="bg-BG" b="1" dirty="0"/>
              <a:t> </a:t>
            </a:r>
            <a:r>
              <a:rPr lang="bg-BG" dirty="0"/>
              <a:t>на</a:t>
            </a:r>
            <a:r>
              <a:rPr lang="bg-BG" b="1" dirty="0"/>
              <a:t> пощенския сървър </a:t>
            </a:r>
            <a:r>
              <a:rPr lang="bg-BG" dirty="0"/>
              <a:t>(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)</a:t>
            </a:r>
          </a:p>
          <a:p>
            <a:r>
              <a:rPr lang="bg-BG" dirty="0"/>
              <a:t>Потребителското име може да съдържа само </a:t>
            </a:r>
            <a:r>
              <a:rPr lang="bg-BG" b="1" dirty="0"/>
              <a:t>латински 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 и </a:t>
            </a:r>
            <a:r>
              <a:rPr lang="bg-BG" b="1" dirty="0"/>
              <a:t>символи</a:t>
            </a:r>
          </a:p>
          <a:p>
            <a:r>
              <a:rPr lang="bg-BG" dirty="0"/>
              <a:t>Пример: </a:t>
            </a:r>
            <a:r>
              <a:rPr lang="en-US" b="1" dirty="0">
                <a:solidFill>
                  <a:schemeClr val="bg1"/>
                </a:solidFill>
              </a:rPr>
              <a:t>eshumanova@gmail.com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Имейл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4362" y="5184000"/>
            <a:ext cx="10963275" cy="768350"/>
          </a:xfrm>
        </p:spPr>
        <p:txBody>
          <a:bodyPr/>
          <a:lstStyle/>
          <a:p>
            <a:r>
              <a:rPr lang="bg-BG" dirty="0"/>
              <a:t>Регистрация на електронна поща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1" y="726555"/>
            <a:ext cx="6026878" cy="38064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6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1000" y="2304000"/>
            <a:ext cx="3600000" cy="2025000"/>
          </a:xfrm>
          <a:prstGeom prst="wedgeRoundRectCallout">
            <a:avLst>
              <a:gd name="adj1" fmla="val 57907"/>
              <a:gd name="adj2" fmla="val 100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отворите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Gmail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трябва да си създадете нов акаунт в </a:t>
            </a:r>
            <a:r>
              <a:rPr lang="en-US" sz="2800" b="1" dirty="0">
                <a:solidFill>
                  <a:schemeClr val="accent3"/>
                </a:solidFill>
              </a:rPr>
              <a:t>G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>
                <a:solidFill>
                  <a:schemeClr val="accent1"/>
                </a:solidFill>
              </a:rPr>
              <a:t>o</a:t>
            </a:r>
            <a:r>
              <a:rPr lang="en-US" sz="2800" b="1" dirty="0">
                <a:solidFill>
                  <a:srgbClr val="00B0F0"/>
                </a:solidFill>
              </a:rPr>
              <a:t>g</a:t>
            </a:r>
            <a:r>
              <a:rPr lang="en-US" sz="2800" b="1" dirty="0">
                <a:solidFill>
                  <a:schemeClr val="accent2"/>
                </a:solidFill>
              </a:rPr>
              <a:t>l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6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86000" y="1989000"/>
            <a:ext cx="3060000" cy="1575000"/>
          </a:xfrm>
          <a:prstGeom prst="wedgeRoundRectCallout">
            <a:avLst>
              <a:gd name="adj1" fmla="val 64426"/>
              <a:gd name="adj2" fmla="val 4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Първоначално въведете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профила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11206" y="1764000"/>
            <a:ext cx="4005000" cy="1485000"/>
          </a:xfrm>
          <a:prstGeom prst="wedgeRoundRectCallout">
            <a:avLst>
              <a:gd name="adj1" fmla="val 47635"/>
              <a:gd name="adj2" fmla="val 90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Следващата стъпка е да въведе вашата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на раждане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5117</TotalTime>
  <Words>816</Words>
  <Application>Microsoft Office PowerPoint</Application>
  <PresentationFormat>Widescreen</PresentationFormat>
  <Paragraphs>120</Paragraphs>
  <Slides>31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Електронна поща</vt:lpstr>
      <vt:lpstr>Съдържание</vt:lpstr>
      <vt:lpstr>Електронна поща</vt:lpstr>
      <vt:lpstr>Електронна поща</vt:lpstr>
      <vt:lpstr>Имейл адрес</vt:lpstr>
      <vt:lpstr>Регистрация на електронна поща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Задача: Създаване на нов имейл акаунт</vt:lpstr>
      <vt:lpstr>Правила за безопасно ползване на електронна поща</vt:lpstr>
      <vt:lpstr>Правила</vt:lpstr>
      <vt:lpstr>Правила</vt:lpstr>
      <vt:lpstr>Правила</vt:lpstr>
      <vt:lpstr>Изпращане на писмо</vt:lpstr>
      <vt:lpstr>Изпращане на писмо</vt:lpstr>
      <vt:lpstr>Изпращане на писмо</vt:lpstr>
      <vt:lpstr>Изпращане на писмо – пример</vt:lpstr>
      <vt:lpstr>Получаване и отговаряне на писмо</vt:lpstr>
      <vt:lpstr>Отваряне на писмо</vt:lpstr>
      <vt:lpstr>Отваряне на писмо</vt:lpstr>
      <vt:lpstr>Отговаряне на писмо</vt:lpstr>
      <vt:lpstr>Отговаряне на писмо</vt:lpstr>
      <vt:lpstr>Етични правила при онлайн кореспонденция</vt:lpstr>
      <vt:lpstr>Задача: Комуникация със съученици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поща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348</cp:revision>
  <dcterms:created xsi:type="dcterms:W3CDTF">2018-05-23T13:08:44Z</dcterms:created>
  <dcterms:modified xsi:type="dcterms:W3CDTF">2024-12-10T07:02:01Z</dcterms:modified>
  <cp:category/>
</cp:coreProperties>
</file>