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мъкване на специални знаци и символи" id="{BB67F55B-B863-45E8-8685-EE4AEE4A06DA}">
          <p14:sldIdLst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7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393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2727646"/>
          </a:xfrm>
        </p:spPr>
        <p:txBody>
          <a:bodyPr>
            <a:normAutofit/>
          </a:bodyPr>
          <a:lstStyle/>
          <a:p>
            <a:r>
              <a:rPr lang="ru-RU" dirty="0"/>
              <a:t>Въвеждане на текст със специални </a:t>
            </a:r>
            <a:r>
              <a:rPr lang="ru-RU" dirty="0" smtClean="0"/>
              <a:t>символи</a:t>
            </a:r>
            <a:r>
              <a:rPr lang="ru-RU" dirty="0"/>
              <a:t>. Вмъкване и форматиране на графични изображения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Information carriers icons Royalty Free Vector Imag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33835" r="-460" b="10127"/>
          <a:stretch/>
        </p:blipFill>
        <p:spPr bwMode="auto">
          <a:xfrm>
            <a:off x="6390123" y="3204001"/>
            <a:ext cx="5248260" cy="2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͏Вмъкване на </a:t>
            </a:r>
            <a:r>
              <a:rPr lang="bg-BG" b="1" dirty="0" smtClean="0"/>
              <a:t>специални знаци </a:t>
            </a:r>
            <a:r>
              <a:rPr lang="bg-BG" dirty="0" smtClean="0"/>
              <a:t>и </a:t>
            </a:r>
            <a:r>
              <a:rPr lang="bg-BG" b="1" dirty="0" smtClean="0"/>
              <a:t>символи</a:t>
            </a:r>
          </a:p>
          <a:p>
            <a:r>
              <a:rPr lang="bg-BG" dirty="0" smtClean="0"/>
              <a:t>Вмъкване на </a:t>
            </a:r>
            <a:r>
              <a:rPr lang="bg-BG" b="1" dirty="0" smtClean="0"/>
              <a:t>графични изображения</a:t>
            </a:r>
            <a:endParaRPr lang="bg-BG" b="1" dirty="0" smtClean="0"/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bg-BG" dirty="0" smtClean="0"/>
              <a:t>Вмъкване на специални знаци и символи</a:t>
            </a:r>
            <a:endParaRPr lang="en-US" dirty="0"/>
          </a:p>
        </p:txBody>
      </p:sp>
      <p:sp>
        <p:nvSpPr>
          <p:cNvPr id="7" name="Smiley Face 6"/>
          <p:cNvSpPr/>
          <p:nvPr/>
        </p:nvSpPr>
        <p:spPr bwMode="auto">
          <a:xfrm>
            <a:off x="5061000" y="1584000"/>
            <a:ext cx="2070000" cy="2070000"/>
          </a:xfrm>
          <a:prstGeom prst="smileyFac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1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– най-малкият</a:t>
            </a:r>
            <a:r>
              <a:rPr lang="bg-BG" b="1" dirty="0"/>
              <a:t> неделим елемент </a:t>
            </a:r>
            <a:r>
              <a:rPr lang="bg-BG" dirty="0"/>
              <a:t>на текста</a:t>
            </a:r>
          </a:p>
          <a:p>
            <a:pPr lvl="1"/>
            <a:r>
              <a:rPr lang="bg-BG" dirty="0"/>
              <a:t>Включва: </a:t>
            </a:r>
            <a:r>
              <a:rPr lang="bg-BG" b="1" dirty="0"/>
              <a:t>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препинателни знаци </a:t>
            </a:r>
            <a:r>
              <a:rPr lang="bg-BG" dirty="0"/>
              <a:t>и </a:t>
            </a:r>
            <a:r>
              <a:rPr lang="bg-BG" b="1" dirty="0"/>
              <a:t>др.</a:t>
            </a:r>
            <a:r>
              <a:rPr lang="bg-BG" dirty="0"/>
              <a:t> </a:t>
            </a:r>
            <a:r>
              <a:rPr lang="bg-BG" b="1" dirty="0"/>
              <a:t>специални знаци </a:t>
            </a:r>
            <a:r>
              <a:rPr lang="bg-BG" dirty="0"/>
              <a:t>(@, №, $, %, *, </a:t>
            </a:r>
            <a:r>
              <a:rPr lang="bg-BG" dirty="0" smtClean="0"/>
              <a:t>...)</a:t>
            </a:r>
          </a:p>
          <a:p>
            <a:r>
              <a:rPr lang="bg-BG" dirty="0" smtClean="0"/>
              <a:t>͏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  <a:r>
              <a:rPr lang="bg-BG" dirty="0"/>
              <a:t> – </a:t>
            </a:r>
            <a:r>
              <a:rPr lang="bg-BG" b="1" dirty="0"/>
              <a:t>последователност</a:t>
            </a:r>
            <a:r>
              <a:rPr lang="bg-BG" dirty="0"/>
              <a:t> </a:t>
            </a:r>
            <a:r>
              <a:rPr lang="bg-BG" b="1" dirty="0"/>
              <a:t>от знаци</a:t>
            </a:r>
            <a:r>
              <a:rPr lang="bg-BG" dirty="0"/>
              <a:t>, между които </a:t>
            </a:r>
            <a:r>
              <a:rPr lang="bg-BG" b="1" dirty="0"/>
              <a:t>няма интервал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Изречение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последователност от думи </a:t>
            </a:r>
            <a:r>
              <a:rPr lang="bg-BG" dirty="0"/>
              <a:t>и </a:t>
            </a:r>
            <a:r>
              <a:rPr lang="bg-BG" b="1" dirty="0"/>
              <a:t>препинателни знаци</a:t>
            </a:r>
            <a:r>
              <a:rPr lang="bg-BG" dirty="0"/>
              <a:t>, завършващи със знак за </a:t>
            </a:r>
            <a:r>
              <a:rPr lang="bg-BG" b="1" dirty="0"/>
              <a:t>край на </a:t>
            </a:r>
            <a:r>
              <a:rPr lang="bg-BG" b="1" dirty="0" smtClean="0"/>
              <a:t>изречение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Нека си припомним!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75050" y="5807058"/>
            <a:ext cx="76500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3200" dirty="0" smtClean="0"/>
              <a:t>Е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991000" y="5769000"/>
            <a:ext cx="760500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3200" dirty="0" smtClean="0"/>
              <a:t>ден </a:t>
            </a:r>
            <a:r>
              <a:rPr lang="ru-RU" sz="3200" dirty="0"/>
              <a:t>на нашата врата почука странен </a:t>
            </a:r>
            <a:r>
              <a:rPr lang="ru-RU" sz="3200" dirty="0" smtClean="0"/>
              <a:t>тип.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2226000" y="5796059"/>
            <a:ext cx="117000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3200" dirty="0" smtClean="0"/>
              <a:t>дин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1891950" y="5747254"/>
            <a:ext cx="8704050" cy="8523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95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͏</a:t>
            </a:r>
            <a:r>
              <a:rPr lang="bg-BG" b="1" dirty="0">
                <a:solidFill>
                  <a:schemeClr val="bg1"/>
                </a:solidFill>
              </a:rPr>
              <a:t>Абзац</a:t>
            </a:r>
            <a:r>
              <a:rPr lang="bg-BG" dirty="0"/>
              <a:t> – </a:t>
            </a:r>
            <a:r>
              <a:rPr lang="bg-BG" b="1" dirty="0"/>
              <a:t>поредица от изречения</a:t>
            </a:r>
          </a:p>
          <a:p>
            <a:pPr lvl="1"/>
            <a:r>
              <a:rPr lang="bg-BG" dirty="0"/>
              <a:t>Започва на </a:t>
            </a:r>
            <a:r>
              <a:rPr lang="bg-BG" b="1" dirty="0"/>
              <a:t>нов ред</a:t>
            </a:r>
            <a:r>
              <a:rPr lang="bg-BG" dirty="0"/>
              <a:t>, отделен от другите изречения с </a:t>
            </a:r>
            <a:r>
              <a:rPr lang="bg-BG" b="1" dirty="0"/>
              <a:t>разстояние</a:t>
            </a:r>
            <a:r>
              <a:rPr lang="bg-BG" dirty="0"/>
              <a:t> или </a:t>
            </a:r>
            <a:r>
              <a:rPr lang="bg-BG" b="1" dirty="0"/>
              <a:t>отстъп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Страница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текст</a:t>
            </a:r>
            <a:r>
              <a:rPr lang="bg-BG" dirty="0"/>
              <a:t>, който може да се отпечатва на един </a:t>
            </a:r>
            <a:r>
              <a:rPr lang="bg-BG" dirty="0" smtClean="0"/>
              <a:t>лист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Нека си припомним!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000" y="3901612"/>
            <a:ext cx="11340000" cy="27111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dirty="0" smtClean="0"/>
              <a:t>	Оркестърът </a:t>
            </a:r>
            <a:r>
              <a:rPr lang="ru-RU" dirty="0"/>
              <a:t>свиреше румънската "Дойна". По-право казано, свиреше само Анчето, с флейта соло, а другите приглашаха. Ний слушахме от вътрешния салон. Ама, ще речете, кои са тези </a:t>
            </a:r>
            <a:r>
              <a:rPr lang="ru-RU" i="1" dirty="0"/>
              <a:t>ний</a:t>
            </a:r>
            <a:r>
              <a:rPr lang="ru-RU" dirty="0"/>
              <a:t>? Кои ли? Известно е кои: Сенаторът, Отело, Стувенчо и аз. Пред нас стърчеше едно дълго шише бяло Chateau Sandrovo и друго Giesshuebler. Безгрижно разположени около масата, с папироски в уста, ний ловяхме фиоритурите на "Дойна" и бяхме се предали на приятно far niente. Утре е неделя - няма работа, може да поседим и по-късничко. Музиката сносна, слечинките хубавички, ний - попревтасали ергени. Тамам!</a:t>
            </a:r>
          </a:p>
          <a:p>
            <a:r>
              <a:rPr lang="ru-RU" dirty="0" smtClean="0"/>
              <a:t>	Седим </a:t>
            </a:r>
            <a:r>
              <a:rPr lang="ru-RU" dirty="0"/>
              <a:t>си така и по едно време флейтата задразни ухото ми с няколко фалшиви ноти, същевременно и целият оркестър сфалшиви. В този същия миг Стувенчо се изсмя и извика: "Пустият му Отело! Страшен зевзек! Я го вижте!.." Обръщаме се веднага двамата със Сенатора и какво да видим! Дявол </a:t>
            </a:r>
            <a:r>
              <a:rPr lang="ru-RU" dirty="0" smtClean="0"/>
              <a:t>Отело</a:t>
            </a:r>
            <a:r>
              <a:rPr lang="ru-RU" dirty="0"/>
              <a:t>! Отде му идат на </a:t>
            </a:r>
            <a:r>
              <a:rPr lang="ru-RU" dirty="0" smtClean="0"/>
              <a:t>ум...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6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Често при писането на текстове </a:t>
            </a:r>
            <a:r>
              <a:rPr lang="ru-RU" dirty="0"/>
              <a:t>е необходимо да използваме </a:t>
            </a:r>
            <a:r>
              <a:rPr lang="ru-RU" b="1" dirty="0"/>
              <a:t>специални символи</a:t>
            </a:r>
            <a:r>
              <a:rPr lang="ru-RU" dirty="0"/>
              <a:t>, които не се намират на стандартната </a:t>
            </a:r>
            <a:r>
              <a:rPr lang="ru-RU" dirty="0" smtClean="0"/>
              <a:t>клавиатура</a:t>
            </a:r>
          </a:p>
          <a:p>
            <a:pPr lvl="1"/>
            <a:r>
              <a:rPr lang="bg-BG" b="1" dirty="0"/>
              <a:t>М</a:t>
            </a:r>
            <a:r>
              <a:rPr lang="ru-RU" b="1" dirty="0" smtClean="0"/>
              <a:t>атематически </a:t>
            </a:r>
            <a:r>
              <a:rPr lang="ru-RU" b="1" dirty="0"/>
              <a:t>символи </a:t>
            </a:r>
            <a:r>
              <a:rPr lang="ru-RU" dirty="0" smtClean="0"/>
              <a:t>(≈</a:t>
            </a:r>
            <a:r>
              <a:rPr lang="ru-RU" dirty="0"/>
              <a:t>, ≤, ≠</a:t>
            </a:r>
            <a:r>
              <a:rPr lang="ru-RU" dirty="0" smtClean="0"/>
              <a:t>)</a:t>
            </a:r>
          </a:p>
          <a:p>
            <a:pPr lvl="1"/>
            <a:r>
              <a:rPr lang="bg-BG" dirty="0" smtClean="0"/>
              <a:t>Б</a:t>
            </a:r>
            <a:r>
              <a:rPr lang="ru-RU" dirty="0" smtClean="0"/>
              <a:t>укви </a:t>
            </a:r>
            <a:r>
              <a:rPr lang="ru-RU" dirty="0"/>
              <a:t>от </a:t>
            </a:r>
            <a:r>
              <a:rPr lang="ru-RU" b="1" dirty="0"/>
              <a:t>гръцката азбука</a:t>
            </a:r>
            <a:r>
              <a:rPr lang="ru-RU" dirty="0"/>
              <a:t>, </a:t>
            </a:r>
            <a:r>
              <a:rPr lang="ru-RU" b="1" dirty="0"/>
              <a:t>валутни </a:t>
            </a:r>
            <a:r>
              <a:rPr lang="ru-RU" b="1" dirty="0" smtClean="0"/>
              <a:t>обозначения </a:t>
            </a:r>
            <a:r>
              <a:rPr lang="ru-RU" dirty="0" smtClean="0"/>
              <a:t>и т.н. (</a:t>
            </a:r>
            <a:r>
              <a:rPr lang="el-GR" dirty="0"/>
              <a:t>β</a:t>
            </a:r>
            <a:r>
              <a:rPr lang="ru-RU" dirty="0" smtClean="0"/>
              <a:t>, €)</a:t>
            </a:r>
          </a:p>
          <a:p>
            <a:r>
              <a:rPr lang="ru-RU" dirty="0" smtClean="0"/>
              <a:t>Те </a:t>
            </a:r>
            <a:r>
              <a:rPr lang="bg-BG" dirty="0" smtClean="0"/>
              <a:t>могат да се</a:t>
            </a:r>
            <a:r>
              <a:rPr lang="ru-RU" dirty="0" smtClean="0"/>
              <a:t> вмъкват от </a:t>
            </a:r>
            <a:r>
              <a:rPr lang="ru-RU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Symbols</a:t>
            </a:r>
            <a:r>
              <a:rPr lang="en-US" b="1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Insert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специални знаци и символи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175471" y="5229000"/>
            <a:ext cx="7847957" cy="1209844"/>
            <a:chOff x="2181000" y="5297156"/>
            <a:chExt cx="7847957" cy="12098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49124"/>
            <a:stretch/>
          </p:blipFill>
          <p:spPr>
            <a:xfrm>
              <a:off x="2181000" y="5297156"/>
              <a:ext cx="6795000" cy="120984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2116"/>
            <a:stretch/>
          </p:blipFill>
          <p:spPr>
            <a:xfrm>
              <a:off x="8976000" y="5297156"/>
              <a:ext cx="1052957" cy="120984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8" name="Rectangle 7"/>
          <p:cNvSpPr/>
          <p:nvPr/>
        </p:nvSpPr>
        <p:spPr bwMode="auto">
          <a:xfrm>
            <a:off x="8970470" y="5229001"/>
            <a:ext cx="1052957" cy="120984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750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специални знаци и символи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00" y="1494000"/>
            <a:ext cx="6705000" cy="48644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4990500"/>
            <a:ext cx="4995000" cy="1665000"/>
          </a:xfrm>
          <a:prstGeom prst="wedgeRoundRectCallout">
            <a:avLst>
              <a:gd name="adj1" fmla="val -20247"/>
              <a:gd name="adj2" fmla="val 45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Като изберем </a:t>
            </a:r>
            <a:r>
              <a:rPr lang="en-US" sz="2800" b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</a:t>
            </a:r>
            <a:r>
              <a:rPr lang="bg-BG" sz="2800" b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отваря диалогов прозорец с всички възможни символи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716000" y="3386205"/>
            <a:ext cx="3870000" cy="1080000"/>
          </a:xfrm>
          <a:prstGeom prst="wedgeRoundRectCallout">
            <a:avLst>
              <a:gd name="adj1" fmla="val -40639"/>
              <a:gd name="adj2" fmla="val -78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желания от нас символ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211000" y="4824000"/>
            <a:ext cx="3195000" cy="720000"/>
          </a:xfrm>
          <a:prstGeom prst="wedgeRoundRectCallout">
            <a:avLst>
              <a:gd name="adj1" fmla="val -45805"/>
              <a:gd name="adj2" fmla="val 103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натискаме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36000" y="1441276"/>
            <a:ext cx="4635000" cy="1637654"/>
          </a:xfrm>
          <a:prstGeom prst="wedgeRoundRectCallout">
            <a:avLst>
              <a:gd name="adj1" fmla="val 66632"/>
              <a:gd name="adj2" fmla="val -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списъка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Subset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да изберете кои символи да ви се покажат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826000" y="2269628"/>
            <a:ext cx="3465000" cy="36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667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специални знаци и символи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09" b="806"/>
          <a:stretch/>
        </p:blipFill>
        <p:spPr>
          <a:xfrm>
            <a:off x="1163413" y="1359000"/>
            <a:ext cx="9865174" cy="5346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5466000" y="2214000"/>
            <a:ext cx="4005000" cy="1710000"/>
          </a:xfrm>
          <a:prstGeom prst="wedgeRoundRectCallout">
            <a:avLst>
              <a:gd name="adj1" fmla="val -68636"/>
              <a:gd name="adj2" fmla="val 52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избраният от нас символ се поставя на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работния лист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00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ru-RU" sz="3200" b="1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4251</TotalTime>
  <Words>468</Words>
  <Application>Microsoft Office PowerPoint</Application>
  <PresentationFormat>Widescreen</PresentationFormat>
  <Paragraphs>66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Въвеждане на текст със специални символи. Вмъкване и форматиране на графични изображения</vt:lpstr>
      <vt:lpstr>Съдържание</vt:lpstr>
      <vt:lpstr>Вмъкване на специални знаци и символи</vt:lpstr>
      <vt:lpstr>Нека си припомним!</vt:lpstr>
      <vt:lpstr>Нека си припомним!</vt:lpstr>
      <vt:lpstr>Вмъкване на специални знаци и символи</vt:lpstr>
      <vt:lpstr>Вмъкване на специални знаци и символи</vt:lpstr>
      <vt:lpstr>Вмъкване на специални знаци и символи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 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361</cp:revision>
  <dcterms:created xsi:type="dcterms:W3CDTF">2018-05-23T13:08:44Z</dcterms:created>
  <dcterms:modified xsi:type="dcterms:W3CDTF">2024-03-18T21:03:50Z</dcterms:modified>
  <cp:category/>
</cp:coreProperties>
</file>