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603" r:id="rId4"/>
    <p:sldId id="604" r:id="rId5"/>
    <p:sldId id="627" r:id="rId6"/>
    <p:sldId id="605" r:id="rId7"/>
    <p:sldId id="606" r:id="rId8"/>
    <p:sldId id="607" r:id="rId9"/>
    <p:sldId id="608" r:id="rId10"/>
    <p:sldId id="609" r:id="rId11"/>
    <p:sldId id="610" r:id="rId12"/>
    <p:sldId id="611" r:id="rId13"/>
    <p:sldId id="615" r:id="rId14"/>
    <p:sldId id="612" r:id="rId15"/>
    <p:sldId id="613" r:id="rId16"/>
    <p:sldId id="614" r:id="rId17"/>
    <p:sldId id="616" r:id="rId18"/>
    <p:sldId id="617" r:id="rId19"/>
    <p:sldId id="618" r:id="rId20"/>
    <p:sldId id="620" r:id="rId21"/>
    <p:sldId id="621" r:id="rId22"/>
    <p:sldId id="623" r:id="rId23"/>
    <p:sldId id="625" r:id="rId24"/>
    <p:sldId id="626" r:id="rId25"/>
    <p:sldId id="602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ждане на текст" id="{DB471060-5395-421C-A7D1-4FE0D6475FA2}">
          <p14:sldIdLst>
            <p14:sldId id="603"/>
            <p14:sldId id="604"/>
            <p14:sldId id="627"/>
            <p14:sldId id="605"/>
            <p14:sldId id="606"/>
            <p14:sldId id="607"/>
            <p14:sldId id="608"/>
            <p14:sldId id="609"/>
          </p14:sldIdLst>
        </p14:section>
        <p14:section name="Пробразуване на графично изображение" id="{D6E0C3B7-6189-4FE0-84D5-47362341561A}">
          <p14:sldIdLst>
            <p14:sldId id="610"/>
            <p14:sldId id="611"/>
            <p14:sldId id="615"/>
            <p14:sldId id="612"/>
            <p14:sldId id="613"/>
            <p14:sldId id="614"/>
            <p14:sldId id="616"/>
          </p14:sldIdLst>
        </p14:section>
        <p14:section name="͏Отпечатване на изображение" id="{6B00585F-FDE6-478F-847D-F107AA13D14C}">
          <p14:sldIdLst>
            <p14:sldId id="617"/>
            <p14:sldId id="618"/>
            <p14:sldId id="620"/>
            <p14:sldId id="621"/>
            <p14:sldId id="623"/>
            <p14:sldId id="625"/>
            <p14:sldId id="62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0" autoAdjust="0"/>
    <p:restoredTop sz="96395" autoAdjust="0"/>
  </p:normalViewPr>
  <p:slideViewPr>
    <p:cSldViewPr showGuides="1">
      <p:cViewPr>
        <p:scale>
          <a:sx n="105" d="100"/>
          <a:sy n="105" d="100"/>
        </p:scale>
        <p:origin x="272" y="13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1/16/24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Преобразуване и вмъкване на текст в графично изображение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762600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Triangle 13"/>
          <p:cNvSpPr/>
          <p:nvPr/>
        </p:nvSpPr>
        <p:spPr bwMode="auto">
          <a:xfrm flipH="1">
            <a:off x="974838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изображението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sign.jpg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>
                <a:solidFill>
                  <a:schemeClr val="bg1"/>
                </a:solidFill>
              </a:rPr>
              <a:t>Resources</a:t>
            </a:r>
            <a:r>
              <a:rPr lang="en-US" b="1"/>
              <a:t> </a:t>
            </a:r>
            <a:r>
              <a:rPr lang="bg-BG"/>
              <a:t>и </a:t>
            </a:r>
            <a:r>
              <a:rPr lang="bg-BG" dirty="0"/>
              <a:t>го </a:t>
            </a:r>
            <a:r>
              <a:rPr lang="bg-BG" b="1" dirty="0"/>
              <a:t>пресъздайте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, </a:t>
            </a:r>
            <a:r>
              <a:rPr lang="bg-BG" dirty="0"/>
              <a:t>като използвате </a:t>
            </a:r>
            <a:r>
              <a:rPr lang="bg-BG" b="1" dirty="0"/>
              <a:t>подходящите инстументи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Пътен знак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2934000"/>
            <a:ext cx="4617000" cy="34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Пробразуване на графично изображение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 bwMode="auto">
          <a:xfrm>
            <a:off x="4986150" y="2320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  <p:sp>
        <p:nvSpPr>
          <p:cNvPr id="8" name="Isosceles Triangle 7"/>
          <p:cNvSpPr/>
          <p:nvPr/>
        </p:nvSpPr>
        <p:spPr bwMode="auto">
          <a:xfrm flipV="1">
            <a:off x="4986150" y="1465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41867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528766"/>
          </a:xfrm>
        </p:spPr>
        <p:txBody>
          <a:bodyPr>
            <a:normAutofit/>
          </a:bodyPr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Rotate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bg-BG" b="1" dirty="0"/>
              <a:t> </a:t>
            </a:r>
            <a:endParaRPr lang="en-US" b="1" dirty="0"/>
          </a:p>
          <a:p>
            <a:r>
              <a:rPr lang="bg-BG" dirty="0"/>
              <a:t>За да завъртите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r>
              <a:rPr lang="en-US" dirty="0"/>
              <a:t>Rotate </a:t>
            </a:r>
            <a:r>
              <a:rPr lang="en-US" b="1" dirty="0"/>
              <a:t>right 90°</a:t>
            </a:r>
            <a:endParaRPr lang="bg-BG" b="1" dirty="0"/>
          </a:p>
          <a:p>
            <a:r>
              <a:rPr lang="en-US" dirty="0"/>
              <a:t>Rotate </a:t>
            </a:r>
            <a:r>
              <a:rPr lang="en-US" b="1" dirty="0"/>
              <a:t>left 90°</a:t>
            </a:r>
            <a:r>
              <a:rPr lang="bg-BG" b="1" dirty="0"/>
              <a:t> </a:t>
            </a:r>
          </a:p>
          <a:p>
            <a:r>
              <a:rPr lang="en-US" dirty="0"/>
              <a:t>Rotate </a:t>
            </a:r>
            <a:r>
              <a:rPr lang="bg-BG" b="1" dirty="0"/>
              <a:t>18</a:t>
            </a:r>
            <a:r>
              <a:rPr lang="en-US" b="1" dirty="0"/>
              <a:t>0°</a:t>
            </a:r>
            <a:endParaRPr lang="bg-BG" b="1" dirty="0"/>
          </a:p>
          <a:p>
            <a:r>
              <a:rPr lang="en-US" b="1" dirty="0"/>
              <a:t>Flip vertical</a:t>
            </a:r>
          </a:p>
          <a:p>
            <a:r>
              <a:rPr lang="en-US" b="1" dirty="0"/>
              <a:t>Flip horizontal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Завъртане и обръщане на изображение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91956" y="3651913"/>
            <a:ext cx="2301523" cy="2250000"/>
            <a:chOff x="4988201" y="3797100"/>
            <a:chExt cx="2301523" cy="2250000"/>
          </a:xfrm>
        </p:grpSpPr>
        <p:sp>
          <p:nvSpPr>
            <p:cNvPr id="6" name="Trapezoid 5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48232" y="3651913"/>
            <a:ext cx="2256523" cy="2295000"/>
            <a:chOff x="8744477" y="3797100"/>
            <a:chExt cx="2256523" cy="2295000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8728500" y="38196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8782277" y="55593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61278" y="3630457"/>
            <a:ext cx="2250000" cy="2295000"/>
            <a:chOff x="6952301" y="2785619"/>
            <a:chExt cx="2250000" cy="2295000"/>
          </a:xfrm>
        </p:grpSpPr>
        <p:sp>
          <p:nvSpPr>
            <p:cNvPr id="8" name="Trapezoid 7"/>
            <p:cNvSpPr/>
            <p:nvPr/>
          </p:nvSpPr>
          <p:spPr bwMode="auto">
            <a:xfrm rot="16200000">
              <a:off x="6929801" y="2808119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032843">
              <a:off x="8661819" y="2751617"/>
              <a:ext cx="495000" cy="570600"/>
            </a:xfrm>
            <a:prstGeom prst="triangle">
              <a:avLst>
                <a:gd name="adj" fmla="val 7067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32255" y="3609000"/>
            <a:ext cx="2295000" cy="2250002"/>
            <a:chOff x="9066000" y="1196123"/>
            <a:chExt cx="2295000" cy="2250002"/>
          </a:xfrm>
        </p:grpSpPr>
        <p:sp>
          <p:nvSpPr>
            <p:cNvPr id="9" name="Trapezoid 8"/>
            <p:cNvSpPr/>
            <p:nvPr/>
          </p:nvSpPr>
          <p:spPr bwMode="auto">
            <a:xfrm rot="10800000">
              <a:off x="9066000" y="1196125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10800000">
              <a:off x="9066000" y="1196123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27954" y="3620680"/>
            <a:ext cx="2295000" cy="2250000"/>
            <a:chOff x="5779204" y="2360087"/>
            <a:chExt cx="2295000" cy="2250000"/>
          </a:xfrm>
        </p:grpSpPr>
        <p:sp>
          <p:nvSpPr>
            <p:cNvPr id="22" name="Trapezoid 21"/>
            <p:cNvSpPr/>
            <p:nvPr/>
          </p:nvSpPr>
          <p:spPr bwMode="auto">
            <a:xfrm flipV="1">
              <a:off x="5779204" y="2360087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7579204" y="2360087"/>
              <a:ext cx="495000" cy="570600"/>
            </a:xfrm>
            <a:prstGeom prst="triangle">
              <a:avLst>
                <a:gd name="adj" fmla="val 3152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8834477" y="3634669"/>
            <a:ext cx="2301523" cy="2250000"/>
            <a:chOff x="4988201" y="3797100"/>
            <a:chExt cx="2301523" cy="2250000"/>
          </a:xfrm>
        </p:grpSpPr>
        <p:sp>
          <p:nvSpPr>
            <p:cNvPr id="29" name="Trapezoid 28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treasure.jpg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bg-BG" dirty="0"/>
              <a:t>. Насочете човечето в посоката с </a:t>
            </a:r>
            <a:r>
              <a:rPr lang="bg-BG" b="1" dirty="0"/>
              <a:t>по-голямото богатство</a:t>
            </a:r>
            <a:r>
              <a:rPr lang="bg-BG" dirty="0"/>
              <a:t>. Кое е то според вас?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Важният избор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12" y="2934000"/>
            <a:ext cx="5166075" cy="365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48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Resize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За да </a:t>
            </a:r>
            <a:r>
              <a:rPr lang="bg-BG" b="1" dirty="0"/>
              <a:t>наклоните</a:t>
            </a:r>
            <a:r>
              <a:rPr lang="bg-BG" dirty="0"/>
              <a:t>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529000"/>
            <a:ext cx="2790000" cy="41640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701000" y="4658634"/>
            <a:ext cx="2790000" cy="138036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84256" y="2844000"/>
            <a:ext cx="4181744" cy="2115000"/>
          </a:xfrm>
          <a:prstGeom prst="wedgeRoundRectCallout">
            <a:avLst>
              <a:gd name="adj1" fmla="val -48369"/>
              <a:gd name="adj2" fmla="val 72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въвеждат стойности за накланяне (1 – 89)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8" y="1275633"/>
            <a:ext cx="9985444" cy="54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4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След като сте </a:t>
            </a:r>
            <a:r>
              <a:rPr lang="bg-BG" b="1" dirty="0"/>
              <a:t>селектирали</a:t>
            </a:r>
            <a:r>
              <a:rPr lang="bg-BG" dirty="0"/>
              <a:t> желаната от вас част, която </a:t>
            </a:r>
            <a:r>
              <a:rPr lang="bg-BG" b="1" dirty="0"/>
              <a:t>искате да остане</a:t>
            </a:r>
            <a:r>
              <a:rPr lang="bg-BG" dirty="0"/>
              <a:t>, натискате</a:t>
            </a:r>
            <a:r>
              <a:rPr lang="en-US" dirty="0"/>
              <a:t> 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607"/>
          <a:stretch/>
        </p:blipFill>
        <p:spPr>
          <a:xfrm>
            <a:off x="3351000" y="3153944"/>
            <a:ext cx="5490000" cy="360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25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hair.png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. </a:t>
            </a:r>
            <a:r>
              <a:rPr lang="bg-BG" dirty="0"/>
              <a:t>Отрежете човечето, така че да остане </a:t>
            </a:r>
            <a:r>
              <a:rPr lang="bg-BG" b="1" dirty="0"/>
              <a:t>без коса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Без коса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747039"/>
            <a:ext cx="3960000" cy="39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3" y="122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4750" y="1269000"/>
            <a:ext cx="9922500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1596000" y="3204000"/>
            <a:ext cx="3780000" cy="720000"/>
          </a:xfrm>
          <a:prstGeom prst="wedgeRoundRectCallout">
            <a:avLst>
              <a:gd name="adj1" fmla="val -58600"/>
              <a:gd name="adj2" fmla="val -281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3663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Въвеждане на текст</a:t>
            </a:r>
          </a:p>
          <a:p>
            <a:r>
              <a:rPr lang="bg-BG" dirty="0"/>
              <a:t>͏</a:t>
            </a:r>
            <a:r>
              <a:rPr lang="bg-BG" b="1" dirty="0"/>
              <a:t>Преобразуване</a:t>
            </a:r>
            <a:r>
              <a:rPr lang="bg-BG" dirty="0"/>
              <a:t> на графично изображение:</a:t>
            </a:r>
          </a:p>
          <a:p>
            <a:pPr lvl="1"/>
            <a:r>
              <a:rPr lang="bg-BG" b="1" dirty="0"/>
              <a:t>Завъртане</a:t>
            </a:r>
            <a:r>
              <a:rPr lang="bg-BG" dirty="0"/>
              <a:t> и </a:t>
            </a:r>
            <a:r>
              <a:rPr lang="bg-BG" b="1" dirty="0"/>
              <a:t>обръщане</a:t>
            </a:r>
            <a:endParaRPr lang="bg-BG" dirty="0"/>
          </a:p>
          <a:p>
            <a:pPr lvl="1"/>
            <a:r>
              <a:rPr lang="bg-BG" b="1" dirty="0"/>
              <a:t>Наклоняване</a:t>
            </a:r>
            <a:endParaRPr lang="bg-BG" dirty="0"/>
          </a:p>
          <a:p>
            <a:pPr lvl="1"/>
            <a:r>
              <a:rPr lang="bg-BG" b="1"/>
              <a:t>Изрязване</a:t>
            </a:r>
            <a:endParaRPr lang="bg-BG" dirty="0"/>
          </a:p>
          <a:p>
            <a:r>
              <a:rPr lang="bg-BG" dirty="0"/>
              <a:t>͏</a:t>
            </a:r>
            <a:r>
              <a:rPr lang="bg-BG" b="1" dirty="0"/>
              <a:t>Отпечатване</a:t>
            </a:r>
            <a:r>
              <a:rPr lang="bg-BG" dirty="0"/>
              <a:t> на изображение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4750" y="1269000"/>
            <a:ext cx="9922500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171000" y="3204000"/>
            <a:ext cx="2925000" cy="1170000"/>
          </a:xfrm>
          <a:prstGeom prst="wedgeRoundRectCallout">
            <a:avLst>
              <a:gd name="adj1" fmla="val -89541"/>
              <a:gd name="adj2" fmla="val -104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066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5617" y="1269000"/>
            <a:ext cx="9922498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06000" y="3159000"/>
            <a:ext cx="3389297" cy="1125000"/>
          </a:xfrm>
          <a:prstGeom prst="wedgeRoundRectCallout">
            <a:avLst>
              <a:gd name="adj1" fmla="val -85698"/>
              <a:gd name="adj2" fmla="val -124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появяват три възможности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5617" y="1269000"/>
            <a:ext cx="9922498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Preview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76767" y="4689000"/>
            <a:ext cx="4860000" cy="1530000"/>
          </a:xfrm>
          <a:prstGeom prst="wedgeRoundRectCallout">
            <a:avLst>
              <a:gd name="adj1" fmla="val -40394"/>
              <a:gd name="adj2" fmla="val -3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Preview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виждате как ще изглежда отпечатаното изображение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en-US" b="1" dirty="0">
                <a:solidFill>
                  <a:schemeClr val="bg1"/>
                </a:solidFill>
              </a:rPr>
              <a:t>Page Setup </a:t>
            </a:r>
            <a:r>
              <a:rPr lang="ru-RU" dirty="0"/>
              <a:t>се отваря диалогов прозорец, откъдето се </a:t>
            </a:r>
            <a:r>
              <a:rPr lang="ru-RU" b="1" dirty="0"/>
              <a:t>настройват</a:t>
            </a:r>
            <a:r>
              <a:rPr lang="ru-RU" dirty="0"/>
              <a:t> различни </a:t>
            </a:r>
            <a:r>
              <a:rPr lang="ru-RU" b="1" dirty="0"/>
              <a:t>характеристики</a:t>
            </a:r>
            <a:r>
              <a:rPr lang="ru-RU" dirty="0"/>
              <a:t> на </a:t>
            </a:r>
            <a:r>
              <a:rPr lang="ru-RU" b="1" dirty="0"/>
              <a:t>страницата за отпечатване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533517"/>
            <a:ext cx="5839640" cy="4105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5151000" y="3114000"/>
            <a:ext cx="373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3024000"/>
            <a:ext cx="2835000" cy="715483"/>
          </a:xfrm>
          <a:prstGeom prst="wedgeRoundRectCallout">
            <a:avLst>
              <a:gd name="adj1" fmla="val 75635"/>
              <a:gd name="adj2" fmla="val 6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листа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51000" y="4001378"/>
            <a:ext cx="1080000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014880" y="4895783"/>
            <a:ext cx="2322600" cy="715483"/>
          </a:xfrm>
          <a:prstGeom prst="wedgeRoundRectCallout">
            <a:avLst>
              <a:gd name="adj1" fmla="val 81004"/>
              <a:gd name="adj2" fmla="val -478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65364" y="4001378"/>
            <a:ext cx="2620636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81488" y="5364000"/>
            <a:ext cx="2631904" cy="672742"/>
          </a:xfrm>
          <a:prstGeom prst="wedgeRoundRectCallout">
            <a:avLst>
              <a:gd name="adj1" fmla="val -53018"/>
              <a:gd name="adj2" fmla="val -107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Празни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4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bg-BG" dirty="0"/>
              <a:t>се отваря диалогов прозорец, откъдето се избира: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Принтерът</a:t>
            </a:r>
            <a:r>
              <a:rPr lang="bg-BG" dirty="0"/>
              <a:t>, който ще отпечатва изображението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Кои страници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Колко копия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Как да се подредят </a:t>
            </a:r>
            <a:r>
              <a:rPr lang="bg-BG" dirty="0"/>
              <a:t>страниците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696726"/>
            <a:ext cx="4363059" cy="3972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44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45987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Въвеждане</a:t>
            </a:r>
            <a:r>
              <a:rPr lang="bg-BG" sz="3200" b="1" dirty="0">
                <a:solidFill>
                  <a:schemeClr val="bg2"/>
                </a:solidFill>
              </a:rPr>
              <a:t> на текст </a:t>
            </a:r>
            <a:r>
              <a:rPr lang="bg-BG" sz="3200" dirty="0">
                <a:solidFill>
                  <a:schemeClr val="bg2"/>
                </a:solidFill>
              </a:rPr>
              <a:t>в графично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Характеристики на текст:</a:t>
            </a:r>
          </a:p>
          <a:p>
            <a:pPr marL="914115" lvl="1">
              <a:buClr>
                <a:schemeClr val="bg2"/>
              </a:buClr>
            </a:pPr>
            <a:r>
              <a:rPr lang="ru-RU" sz="3000" dirty="0">
                <a:solidFill>
                  <a:schemeClr val="bg2"/>
                </a:solidFill>
              </a:rPr>
              <a:t>͏</a:t>
            </a:r>
            <a:r>
              <a:rPr lang="ru-RU" sz="3000" b="1" dirty="0">
                <a:solidFill>
                  <a:schemeClr val="bg2"/>
                </a:solidFill>
              </a:rPr>
              <a:t>Шрифт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цвят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фон</a:t>
            </a:r>
          </a:p>
          <a:p>
            <a:pPr marL="381049">
              <a:spcAft>
                <a:spcPts val="3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Преобразуване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изображение: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Завъртане</a:t>
            </a:r>
            <a:r>
              <a:rPr lang="ru-RU" sz="3000" dirty="0">
                <a:solidFill>
                  <a:schemeClr val="bg2"/>
                </a:solidFill>
              </a:rPr>
              <a:t> и </a:t>
            </a:r>
            <a:r>
              <a:rPr lang="ru-RU" sz="3000" b="1" dirty="0">
                <a:solidFill>
                  <a:schemeClr val="bg2"/>
                </a:solidFill>
              </a:rPr>
              <a:t>обръщане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Наклоняване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Изрязване</a:t>
            </a:r>
          </a:p>
          <a:p>
            <a:pPr marL="381049"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903500" y="1449000"/>
            <a:ext cx="2452500" cy="195206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154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13500" y="1206757"/>
            <a:ext cx="11565000" cy="5528766"/>
          </a:xfrm>
        </p:spPr>
        <p:txBody>
          <a:bodyPr/>
          <a:lstStyle/>
          <a:p>
            <a:r>
              <a:rPr lang="bg-BG" dirty="0"/>
              <a:t>Инструментът за </a:t>
            </a:r>
            <a:r>
              <a:rPr lang="bg-BG" b="1" dirty="0"/>
              <a:t>въвеждане на текст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b="1" dirty="0"/>
              <a:t> </a:t>
            </a:r>
          </a:p>
          <a:p>
            <a:r>
              <a:rPr lang="bg-BG" dirty="0"/>
              <a:t>След като сме избрали инструмента, </a:t>
            </a:r>
            <a:r>
              <a:rPr lang="bg-BG" b="1" dirty="0"/>
              <a:t>щракваме</a:t>
            </a:r>
            <a:r>
              <a:rPr lang="bg-BG" dirty="0"/>
              <a:t> на място в </a:t>
            </a:r>
            <a:r>
              <a:rPr lang="bg-BG" b="1" dirty="0"/>
              <a:t>работното поле</a:t>
            </a:r>
            <a:r>
              <a:rPr lang="bg-BG" dirty="0"/>
              <a:t>, където искаме да се </a:t>
            </a:r>
            <a:r>
              <a:rPr lang="bg-BG" b="1" dirty="0"/>
              <a:t>появи текстът</a:t>
            </a:r>
          </a:p>
          <a:p>
            <a:r>
              <a:rPr lang="bg-BG" b="1" dirty="0"/>
              <a:t>Въвеждаме</a:t>
            </a:r>
            <a:r>
              <a:rPr lang="bg-BG" dirty="0"/>
              <a:t> отделните </a:t>
            </a:r>
            <a:r>
              <a:rPr lang="bg-BG" b="1" dirty="0"/>
              <a:t>символи</a:t>
            </a:r>
            <a:r>
              <a:rPr lang="bg-BG" dirty="0"/>
              <a:t> с помощта на </a:t>
            </a:r>
            <a:r>
              <a:rPr lang="bg-BG" b="1" dirty="0"/>
              <a:t>клавиатурата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91667-8B72-F566-7808-C56CFDA9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900" y="4467725"/>
            <a:ext cx="1852200" cy="22895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A3D8EF-F044-9251-CBF4-FB0284B7499E}"/>
              </a:ext>
            </a:extLst>
          </p:cNvPr>
          <p:cNvSpPr/>
          <p:nvPr/>
        </p:nvSpPr>
        <p:spPr bwMode="auto">
          <a:xfrm>
            <a:off x="6339900" y="4695245"/>
            <a:ext cx="495000" cy="585000"/>
          </a:xfrm>
          <a:prstGeom prst="rect">
            <a:avLst/>
          </a:prstGeom>
          <a:noFill/>
          <a:ln w="57150">
            <a:solidFill>
              <a:schemeClr val="tx1">
                <a:lumMod val="5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0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r>
              <a:rPr lang="en-US" dirty="0"/>
              <a:t> </a:t>
            </a:r>
            <a:r>
              <a:rPr lang="bg-BG" dirty="0"/>
              <a:t>– 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67" y="1404000"/>
            <a:ext cx="9648665" cy="52178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000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bg-BG" dirty="0"/>
              <a:t>в новото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bg-BG" dirty="0"/>
              <a:t>може да задавате: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00" y="3500078"/>
            <a:ext cx="3205311" cy="1953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081000" y="2375078"/>
            <a:ext cx="2655000" cy="743891"/>
          </a:xfrm>
          <a:prstGeom prst="wedgeRoundRectCallout">
            <a:avLst>
              <a:gd name="adj1" fmla="val -482"/>
              <a:gd name="adj2" fmla="val 130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на шрифта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21000" y="4149000"/>
            <a:ext cx="2520000" cy="1080000"/>
          </a:xfrm>
          <a:prstGeom prst="wedgeRoundRectCallout">
            <a:avLst>
              <a:gd name="adj1" fmla="val 86045"/>
              <a:gd name="adj2" fmla="val 6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Големина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21000" y="3339000"/>
            <a:ext cx="3285000" cy="720000"/>
          </a:xfrm>
          <a:prstGeom prst="wedgeRoundRectCallout">
            <a:avLst>
              <a:gd name="adj1" fmla="val -62496"/>
              <a:gd name="adj2" fmla="val 127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8189" y="4329000"/>
            <a:ext cx="2102811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07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</a:t>
            </a:r>
            <a:r>
              <a:rPr lang="bg-BG" dirty="0"/>
              <a:t>се задава цвета на символите: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08" y="3960508"/>
            <a:ext cx="6272829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426000" y="2237073"/>
            <a:ext cx="3420000" cy="1125000"/>
          </a:xfrm>
          <a:prstGeom prst="wedgeRoundRectCallout">
            <a:avLst>
              <a:gd name="adj1" fmla="val 31304"/>
              <a:gd name="adj2" fmla="val 96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задава цвета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51000" y="2006557"/>
            <a:ext cx="4680000" cy="1155940"/>
          </a:xfrm>
          <a:prstGeom prst="wedgeRoundRectCallout">
            <a:avLst>
              <a:gd name="adj1" fmla="val -68055"/>
              <a:gd name="adj2" fmla="val 133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задава фона, на който изписвате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настройвате </a:t>
            </a:r>
            <a:r>
              <a:rPr lang="bg-BG" b="1" dirty="0"/>
              <a:t>фона </a:t>
            </a:r>
            <a:r>
              <a:rPr lang="bg-BG" dirty="0"/>
              <a:t>(текстовата кутия), като използвате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Opaque</a:t>
            </a:r>
            <a:r>
              <a:rPr lang="en-US" dirty="0"/>
              <a:t> – </a:t>
            </a:r>
            <a:r>
              <a:rPr lang="bg-BG" b="1" dirty="0"/>
              <a:t>текстът</a:t>
            </a:r>
            <a:r>
              <a:rPr lang="bg-BG" dirty="0"/>
              <a:t> и </a:t>
            </a:r>
            <a:r>
              <a:rPr lang="bg-BG" b="1" dirty="0"/>
              <a:t>фонът</a:t>
            </a:r>
            <a:r>
              <a:rPr lang="bg-BG" dirty="0"/>
              <a:t> са </a:t>
            </a:r>
            <a:r>
              <a:rPr lang="bg-BG" b="1" dirty="0"/>
              <a:t>цветовете</a:t>
            </a:r>
            <a:r>
              <a:rPr lang="bg-BG" dirty="0"/>
              <a:t>, които са зададени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bg-BG" b="1" dirty="0"/>
              <a:t> </a:t>
            </a:r>
            <a:r>
              <a:rPr lang="bg-BG" dirty="0"/>
              <a:t>(това, което е под тях, </a:t>
            </a:r>
            <a:r>
              <a:rPr lang="bg-BG" b="1" dirty="0"/>
              <a:t>не се вижда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Transparent</a:t>
            </a:r>
            <a:r>
              <a:rPr lang="en-US" dirty="0"/>
              <a:t> – </a:t>
            </a:r>
            <a:r>
              <a:rPr lang="bg-BG" b="1" dirty="0"/>
              <a:t>фонът</a:t>
            </a:r>
            <a:r>
              <a:rPr lang="bg-BG" dirty="0"/>
              <a:t> е </a:t>
            </a:r>
            <a:r>
              <a:rPr lang="bg-BG" b="1" dirty="0"/>
              <a:t>прозрачен</a:t>
            </a:r>
            <a:r>
              <a:rPr lang="bg-BG" dirty="0"/>
              <a:t> и се вижда </a:t>
            </a:r>
            <a:r>
              <a:rPr lang="bg-BG" b="1" dirty="0"/>
              <a:t>само текстът </a:t>
            </a:r>
            <a:r>
              <a:rPr lang="bg-BG" dirty="0"/>
              <a:t>с цвета, който е избран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4374000"/>
            <a:ext cx="1755000" cy="16803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2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bg-BG" dirty="0"/>
              <a:t>. Изчертайте фигурите: </a:t>
            </a:r>
            <a:r>
              <a:rPr lang="bg-BG" b="1" dirty="0"/>
              <a:t>триъгълник</a:t>
            </a:r>
            <a:r>
              <a:rPr lang="bg-BG" dirty="0"/>
              <a:t>, </a:t>
            </a:r>
            <a:r>
              <a:rPr lang="bg-BG" b="1" dirty="0"/>
              <a:t>квадрат</a:t>
            </a:r>
            <a:r>
              <a:rPr lang="bg-BG" dirty="0"/>
              <a:t>, </a:t>
            </a:r>
            <a:r>
              <a:rPr lang="bg-BG" b="1" dirty="0"/>
              <a:t>правоъгълник</a:t>
            </a:r>
            <a:r>
              <a:rPr lang="bg-BG" dirty="0"/>
              <a:t>, </a:t>
            </a:r>
            <a:r>
              <a:rPr lang="bg-BG" b="1" dirty="0"/>
              <a:t>окръжност</a:t>
            </a:r>
            <a:endParaRPr lang="en-US" dirty="0"/>
          </a:p>
          <a:p>
            <a:r>
              <a:rPr lang="bg-BG" dirty="0"/>
              <a:t>Всяка фигура трябва да е </a:t>
            </a:r>
            <a:r>
              <a:rPr lang="bg-BG" b="1" dirty="0"/>
              <a:t>запълнена</a:t>
            </a:r>
            <a:r>
              <a:rPr lang="bg-BG" dirty="0"/>
              <a:t> с </a:t>
            </a:r>
            <a:r>
              <a:rPr lang="bg-BG" b="1" dirty="0"/>
              <a:t>различен цвят</a:t>
            </a:r>
            <a:endParaRPr lang="en-US" dirty="0"/>
          </a:p>
          <a:p>
            <a:r>
              <a:rPr lang="bg-BG" dirty="0"/>
              <a:t>Добавете </a:t>
            </a:r>
            <a:r>
              <a:rPr lang="bg-BG" b="1" dirty="0"/>
              <a:t>името</a:t>
            </a:r>
            <a:r>
              <a:rPr lang="bg-BG" dirty="0"/>
              <a:t> на </a:t>
            </a:r>
            <a:r>
              <a:rPr lang="bg-BG" b="1" dirty="0"/>
              <a:t>всяка фигура </a:t>
            </a:r>
            <a:r>
              <a:rPr lang="bg-BG" dirty="0"/>
              <a:t>под нея, като </a:t>
            </a:r>
            <a:r>
              <a:rPr lang="bg-BG" b="1" dirty="0"/>
              <a:t>цветът</a:t>
            </a:r>
            <a:r>
              <a:rPr lang="bg-BG" dirty="0"/>
              <a:t> на </a:t>
            </a:r>
            <a:r>
              <a:rPr lang="bg-BG" b="1" dirty="0"/>
              <a:t>текста</a:t>
            </a:r>
            <a:r>
              <a:rPr lang="bg-BG" dirty="0"/>
              <a:t> съответства с този, с който е </a:t>
            </a:r>
            <a:r>
              <a:rPr lang="bg-BG" b="1" dirty="0"/>
              <a:t>запълнена фигурата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Фигури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19" y="4297391"/>
            <a:ext cx="2510763" cy="2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6129</TotalTime>
  <Words>792</Words>
  <Application>Microsoft Macintosh PowerPoint</Application>
  <PresentationFormat>Widescreen</PresentationFormat>
  <Paragraphs>128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Преобразуване и вмъкване на текст в графично изображение</vt:lpstr>
      <vt:lpstr>Съдържание</vt:lpstr>
      <vt:lpstr>Въвеждане на текст</vt:lpstr>
      <vt:lpstr>Въвеждане на текст</vt:lpstr>
      <vt:lpstr>Въвеждане на текст – пример</vt:lpstr>
      <vt:lpstr>Характеристики на текст (1)</vt:lpstr>
      <vt:lpstr>Характеристики на текст (2)</vt:lpstr>
      <vt:lpstr>Характеристики на текст (3)</vt:lpstr>
      <vt:lpstr>Задача: Фигури</vt:lpstr>
      <vt:lpstr>Задача: Пътен знак</vt:lpstr>
      <vt:lpstr>Пробразуване на графично изображение</vt:lpstr>
      <vt:lpstr>Завъртане и обръщане на изображение</vt:lpstr>
      <vt:lpstr>Задача: Важният избор </vt:lpstr>
      <vt:lpstr>Наклоняване на изображение</vt:lpstr>
      <vt:lpstr>Наклоняване на изображение</vt:lpstr>
      <vt:lpstr>Изрязване на изображение</vt:lpstr>
      <vt:lpstr>Задача: Без коса</vt:lpstr>
      <vt:lpstr>͏Отпечатване на изображение</vt:lpstr>
      <vt:lpstr>͏Отпечатване на изображение</vt:lpstr>
      <vt:lpstr>͏Отпечатване на изображение</vt:lpstr>
      <vt:lpstr>͏Отпечатване на изображение</vt:lpstr>
      <vt:lpstr>Print Preview</vt:lpstr>
      <vt:lpstr>Page Setup</vt:lpstr>
      <vt:lpstr>Print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Преобразуване и вмъкване на текст в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626</cp:revision>
  <dcterms:created xsi:type="dcterms:W3CDTF">2018-05-23T13:08:44Z</dcterms:created>
  <dcterms:modified xsi:type="dcterms:W3CDTF">2024-01-16T10:33:55Z</dcterms:modified>
  <cp:category/>
</cp:coreProperties>
</file>