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16" r:id="rId17"/>
    <p:sldId id="602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</p14:sldIdLst>
        </p14:section>
        <p14:section name="Изпращане на писмо" id="{9D32B2A4-8BF1-4EC5-AD53-45824721FD93}">
          <p14:sldIdLst>
            <p14:sldId id="61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28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10/15/2023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691000" y="5698189"/>
            <a:ext cx="5947382" cy="374236"/>
          </a:xfrm>
        </p:spPr>
        <p:txBody>
          <a:bodyPr>
            <a:noAutofit/>
          </a:bodyPr>
          <a:lstStyle/>
          <a:p>
            <a:r>
              <a:rPr lang="bg-BG" dirty="0"/>
              <a:t>Курс</a:t>
            </a:r>
            <a:r>
              <a:rPr lang="bg-BG" sz="1500" dirty="0"/>
              <a:t> </a:t>
            </a:r>
            <a:r>
              <a:rPr lang="bg-BG" sz="1500" dirty="0" smtClean="0"/>
              <a:t>„</a:t>
            </a:r>
            <a:r>
              <a:rPr lang="bg-BG" dirty="0"/>
              <a:t>Електронна поща</a:t>
            </a:r>
            <a:r>
              <a:rPr lang="bg-BG" sz="1500" dirty="0" smtClean="0"/>
              <a:t>"</a:t>
            </a:r>
            <a:endParaRPr lang="en-US" sz="15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0" y="1087625"/>
            <a:ext cx="12192000" cy="5806375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921000" y="2484000"/>
            <a:ext cx="3555000" cy="1440000"/>
          </a:xfrm>
          <a:prstGeom prst="wedgeRoundRectCallout">
            <a:avLst>
              <a:gd name="adj1" fmla="val 56097"/>
              <a:gd name="adj2" fmla="val 76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имейл адрес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626000" y="3339000"/>
            <a:ext cx="4397030" cy="1485000"/>
          </a:xfrm>
          <a:prstGeom prst="wedgeRoundRectCallout">
            <a:avLst>
              <a:gd name="adj1" fmla="val -57713"/>
              <a:gd name="adj2" fmla="val 710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0" y="1087625"/>
            <a:ext cx="12192000" cy="580637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86000" y="2484000"/>
            <a:ext cx="3690000" cy="1845000"/>
          </a:xfrm>
          <a:prstGeom prst="wedgeRoundRectCallout">
            <a:avLst>
              <a:gd name="adj1" fmla="val 54745"/>
              <a:gd name="adj2" fmla="val 71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парола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006000" y="1809000"/>
            <a:ext cx="5805000" cy="1530000"/>
          </a:xfrm>
          <a:prstGeom prst="wedgeRoundRectCallout">
            <a:avLst>
              <a:gd name="adj1" fmla="val -33308"/>
              <a:gd name="adj2" fmla="val 80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r>
              <a:rPr lang="bg-BG" sz="2800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35"/>
          <a:stretch/>
        </p:blipFill>
        <p:spPr>
          <a:xfrm>
            <a:off x="0" y="1087625"/>
            <a:ext cx="12192000" cy="5806376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90406" y="468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Отворете </a:t>
            </a:r>
            <a:r>
              <a:rPr lang="en-US" b="1" dirty="0" smtClean="0">
                <a:solidFill>
                  <a:schemeClr val="bg1"/>
                </a:solidFill>
              </a:rPr>
              <a:t>Gmail</a:t>
            </a:r>
            <a:r>
              <a:rPr lang="en-US" dirty="0" smtClean="0"/>
              <a:t> </a:t>
            </a:r>
            <a:r>
              <a:rPr lang="bg-BG" dirty="0" smtClean="0"/>
              <a:t>и създайте нов учебен акаунт. Не забравяйте да използвате</a:t>
            </a:r>
            <a:r>
              <a:rPr lang="bg-BG" b="1" dirty="0" smtClean="0"/>
              <a:t> сигурна </a:t>
            </a:r>
            <a:r>
              <a:rPr lang="bg-BG" dirty="0" smtClean="0"/>
              <a:t>и </a:t>
            </a:r>
            <a:r>
              <a:rPr lang="bg-BG" b="1" dirty="0" smtClean="0"/>
              <a:t>надеждна</a:t>
            </a:r>
            <a:r>
              <a:rPr lang="bg-BG" dirty="0" smtClean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ел. </a:t>
            </a:r>
            <a:r>
              <a:rPr lang="bg-BG" dirty="0" smtClean="0"/>
              <a:t>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b="1" dirty="0" smtClean="0"/>
              <a:t>Не отваряйте съобщения </a:t>
            </a:r>
            <a:r>
              <a:rPr lang="bg-BG" dirty="0" smtClean="0"/>
              <a:t>и прикачени към тях </a:t>
            </a:r>
            <a:r>
              <a:rPr lang="bg-BG" b="1" dirty="0" smtClean="0"/>
              <a:t>файлове</a:t>
            </a:r>
            <a:r>
              <a:rPr lang="bg-BG" dirty="0" smtClean="0"/>
              <a:t> от непознат потребител</a:t>
            </a:r>
          </a:p>
          <a:p>
            <a:r>
              <a:rPr lang="bg-BG" b="1" dirty="0" smtClean="0"/>
              <a:t>Проверявайте разширенията </a:t>
            </a:r>
            <a:r>
              <a:rPr lang="bg-BG" dirty="0" smtClean="0"/>
              <a:t>на прикачените файлове. Ако са ви непознати, </a:t>
            </a:r>
            <a:r>
              <a:rPr lang="bg-BG" b="1" dirty="0" smtClean="0"/>
              <a:t>се консултирайте </a:t>
            </a:r>
            <a:r>
              <a:rPr lang="bg-BG" dirty="0" smtClean="0"/>
              <a:t>с човек, който е запознат с тях</a:t>
            </a:r>
          </a:p>
          <a:p>
            <a:r>
              <a:rPr lang="bg-BG" b="1" dirty="0" smtClean="0"/>
              <a:t>Не отваряйте рекламни писма </a:t>
            </a:r>
            <a:r>
              <a:rPr lang="bg-BG" dirty="0" smtClean="0"/>
              <a:t>от непознат потребител</a:t>
            </a:r>
          </a:p>
          <a:p>
            <a:r>
              <a:rPr lang="bg-BG" b="1" dirty="0" smtClean="0"/>
              <a:t>Блокирайте адресите</a:t>
            </a:r>
            <a:r>
              <a:rPr lang="bg-BG" dirty="0" smtClean="0"/>
              <a:t>, от които ви се </a:t>
            </a:r>
            <a:r>
              <a:rPr lang="bg-BG" b="1" dirty="0" smtClean="0"/>
              <a:t>изпращат спам</a:t>
            </a:r>
          </a:p>
          <a:p>
            <a:r>
              <a:rPr lang="bg-BG" b="1" dirty="0" smtClean="0"/>
              <a:t>Не отваряйте </a:t>
            </a:r>
            <a:r>
              <a:rPr lang="bg-BG" dirty="0" smtClean="0"/>
              <a:t>и </a:t>
            </a:r>
            <a:r>
              <a:rPr lang="bg-BG" b="1" dirty="0" smtClean="0"/>
              <a:t>не препращайте</a:t>
            </a:r>
            <a:r>
              <a:rPr lang="bg-BG" dirty="0" smtClean="0"/>
              <a:t> </a:t>
            </a:r>
            <a:r>
              <a:rPr lang="bg-BG" b="1" dirty="0" smtClean="0"/>
              <a:t>верижни съобщения </a:t>
            </a:r>
            <a:r>
              <a:rPr lang="bg-BG" dirty="0" smtClean="0"/>
              <a:t>за вирус</a:t>
            </a:r>
          </a:p>
          <a:p>
            <a:r>
              <a:rPr lang="bg-BG" b="1" dirty="0" smtClean="0"/>
              <a:t>Внимавайте</a:t>
            </a:r>
            <a:r>
              <a:rPr lang="bg-BG" dirty="0" smtClean="0"/>
              <a:t> с писма, които ви </a:t>
            </a:r>
            <a:r>
              <a:rPr lang="bg-BG" b="1" dirty="0" smtClean="0"/>
              <a:t>насочват</a:t>
            </a:r>
            <a:r>
              <a:rPr lang="bg-BG" dirty="0" smtClean="0"/>
              <a:t> към някакъв </a:t>
            </a:r>
            <a:r>
              <a:rPr lang="bg-BG" b="1" dirty="0" smtClean="0"/>
              <a:t>уебсайт</a:t>
            </a:r>
            <a:r>
              <a:rPr lang="bg-BG" dirty="0" smtClean="0"/>
              <a:t>, тъй като може да се </a:t>
            </a:r>
            <a:r>
              <a:rPr lang="bg-BG" b="1" dirty="0" smtClean="0"/>
              <a:t>окаже</a:t>
            </a:r>
            <a:r>
              <a:rPr lang="bg-BG" dirty="0" smtClean="0"/>
              <a:t> </a:t>
            </a:r>
            <a:r>
              <a:rPr lang="bg-BG" b="1" dirty="0" smtClean="0"/>
              <a:t>друг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Правила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</a:t>
            </a:r>
            <a:r>
              <a:rPr lang="bg-BG" dirty="0" smtClean="0"/>
              <a:t>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</a:t>
            </a:r>
            <a:endParaRPr lang="bg-BG" sz="3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Електронна поща</a:t>
            </a:r>
          </a:p>
          <a:p>
            <a:r>
              <a:rPr lang="bg-BG" dirty="0" smtClean="0"/>
              <a:t>Регистрация на ел. поща</a:t>
            </a:r>
            <a:endParaRPr lang="en-US" dirty="0" smtClean="0"/>
          </a:p>
          <a:p>
            <a:r>
              <a:rPr lang="bg-BG" dirty="0" smtClean="0"/>
              <a:t>Правила за безопасно ползване на ел. поща</a:t>
            </a:r>
          </a:p>
          <a:p>
            <a:r>
              <a:rPr lang="bg-BG" dirty="0" smtClean="0"/>
              <a:t>Изпращане на писмо</a:t>
            </a:r>
          </a:p>
          <a:p>
            <a:r>
              <a:rPr lang="bg-BG" dirty="0" smtClean="0"/>
              <a:t>Получаване и отговаряне на писмо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Електронна 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687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Електронна поща </a:t>
            </a:r>
            <a:r>
              <a:rPr lang="bg-BG" dirty="0" smtClean="0"/>
              <a:t>се използва за </a:t>
            </a:r>
            <a:r>
              <a:rPr lang="bg-BG" b="1" dirty="0" smtClean="0"/>
              <a:t>обмен на информация </a:t>
            </a:r>
            <a:r>
              <a:rPr lang="bg-BG" dirty="0" smtClean="0"/>
              <a:t>между потребители (</a:t>
            </a:r>
            <a:r>
              <a:rPr lang="bg-BG" b="1" dirty="0" smtClean="0"/>
              <a:t>съобщения</a:t>
            </a:r>
            <a:r>
              <a:rPr lang="bg-BG" dirty="0" smtClean="0"/>
              <a:t>, </a:t>
            </a:r>
            <a:r>
              <a:rPr lang="bg-BG" b="1" dirty="0" smtClean="0"/>
              <a:t>снимки</a:t>
            </a:r>
            <a:r>
              <a:rPr lang="bg-BG" dirty="0" smtClean="0"/>
              <a:t>, </a:t>
            </a:r>
            <a:r>
              <a:rPr lang="bg-BG" b="1" dirty="0" smtClean="0"/>
              <a:t>файлове</a:t>
            </a:r>
            <a:r>
              <a:rPr lang="bg-BG" dirty="0" smtClean="0"/>
              <a:t>...)</a:t>
            </a:r>
          </a:p>
          <a:p>
            <a:r>
              <a:rPr lang="bg-BG" b="1" dirty="0" smtClean="0"/>
              <a:t>Съобщението</a:t>
            </a:r>
            <a:r>
              <a:rPr lang="bg-BG" dirty="0" smtClean="0"/>
              <a:t>, което се изпраща чрез ел. поща се нарича </a:t>
            </a:r>
            <a:r>
              <a:rPr lang="bg-BG" b="1" dirty="0" smtClean="0">
                <a:solidFill>
                  <a:schemeClr val="bg1"/>
                </a:solidFill>
              </a:rPr>
              <a:t>електронно писмо </a:t>
            </a:r>
            <a:r>
              <a:rPr lang="bg-BG" dirty="0" smtClean="0"/>
              <a:t>(</a:t>
            </a:r>
            <a:r>
              <a:rPr lang="en-US" b="1" dirty="0" smtClean="0"/>
              <a:t>e-mail</a:t>
            </a:r>
            <a:r>
              <a:rPr lang="bg-BG" dirty="0" smtClean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Имейл адрес </a:t>
            </a:r>
            <a:r>
              <a:rPr lang="en-US" dirty="0" smtClean="0"/>
              <a:t>–</a:t>
            </a:r>
            <a:r>
              <a:rPr lang="ru-RU" dirty="0" smtClean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</a:t>
            </a:r>
            <a:r>
              <a:rPr lang="ru-RU" dirty="0" smtClean="0"/>
              <a:t>комуникация</a:t>
            </a:r>
            <a:endParaRPr lang="en-US" dirty="0" smtClean="0"/>
          </a:p>
          <a:p>
            <a:r>
              <a:rPr lang="bg-BG" dirty="0" smtClean="0"/>
              <a:t>Състои се от два основни компонента:</a:t>
            </a:r>
          </a:p>
          <a:p>
            <a:pPr lvl="1"/>
            <a:r>
              <a:rPr lang="bg-BG" b="1" dirty="0" smtClean="0"/>
              <a:t>Потребителско име</a:t>
            </a:r>
            <a:r>
              <a:rPr lang="bg-BG" dirty="0" smtClean="0"/>
              <a:t>, последвано от </a:t>
            </a:r>
            <a:r>
              <a:rPr lang="bg-BG" b="1" dirty="0" smtClean="0"/>
              <a:t>символа</a:t>
            </a:r>
            <a:r>
              <a:rPr lang="bg-BG" dirty="0" smtClean="0"/>
              <a:t> "</a:t>
            </a:r>
            <a:r>
              <a:rPr lang="bg-BG" b="1" dirty="0" smtClean="0">
                <a:solidFill>
                  <a:schemeClr val="bg1"/>
                </a:solidFill>
              </a:rPr>
              <a:t>@</a:t>
            </a:r>
            <a:r>
              <a:rPr lang="bg-BG" dirty="0" smtClean="0"/>
              <a:t>"</a:t>
            </a:r>
          </a:p>
          <a:p>
            <a:pPr lvl="1"/>
            <a:r>
              <a:rPr lang="bg-BG" dirty="0" smtClean="0"/>
              <a:t>Адреса</a:t>
            </a:r>
            <a:r>
              <a:rPr lang="bg-BG" b="1" dirty="0" smtClean="0"/>
              <a:t> </a:t>
            </a:r>
            <a:r>
              <a:rPr lang="bg-BG" dirty="0" smtClean="0"/>
              <a:t>на</a:t>
            </a:r>
            <a:r>
              <a:rPr lang="bg-BG" b="1" dirty="0" smtClean="0"/>
              <a:t> пощенския сървър </a:t>
            </a:r>
            <a:r>
              <a:rPr lang="bg-BG" dirty="0" smtClean="0"/>
              <a:t>(</a:t>
            </a:r>
            <a:r>
              <a:rPr lang="bg-BG" b="1" dirty="0" smtClean="0">
                <a:solidFill>
                  <a:schemeClr val="bg1"/>
                </a:solidFill>
              </a:rPr>
              <a:t>домейн</a:t>
            </a:r>
            <a:r>
              <a:rPr lang="bg-BG" dirty="0" smtClean="0"/>
              <a:t>)</a:t>
            </a:r>
          </a:p>
          <a:p>
            <a:r>
              <a:rPr lang="bg-BG" dirty="0" smtClean="0"/>
              <a:t>Потребителското име може да съдържа само </a:t>
            </a:r>
            <a:r>
              <a:rPr lang="bg-BG" b="1" dirty="0" smtClean="0"/>
              <a:t>латински букви</a:t>
            </a:r>
            <a:r>
              <a:rPr lang="bg-BG" dirty="0" smtClean="0"/>
              <a:t>, </a:t>
            </a:r>
            <a:r>
              <a:rPr lang="bg-BG" b="1" dirty="0" smtClean="0"/>
              <a:t>цифри</a:t>
            </a:r>
            <a:r>
              <a:rPr lang="bg-BG" dirty="0" smtClean="0"/>
              <a:t> и </a:t>
            </a:r>
            <a:r>
              <a:rPr lang="bg-BG" b="1" dirty="0" smtClean="0"/>
              <a:t>символи</a:t>
            </a:r>
          </a:p>
          <a:p>
            <a:r>
              <a:rPr lang="bg-BG" dirty="0" smtClean="0"/>
              <a:t>Пример: </a:t>
            </a:r>
            <a:r>
              <a:rPr lang="en-US" b="1" dirty="0" smtClean="0">
                <a:solidFill>
                  <a:schemeClr val="bg1"/>
                </a:solidFill>
              </a:rPr>
              <a:t>eshumanova@gmail.com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15916"/>
            <a:ext cx="10961783" cy="768084"/>
          </a:xfrm>
        </p:spPr>
        <p:txBody>
          <a:bodyPr/>
          <a:lstStyle/>
          <a:p>
            <a:r>
              <a:rPr lang="bg-BG" dirty="0"/>
              <a:t>Регистрация на ел. </a:t>
            </a:r>
            <a:r>
              <a:rPr lang="bg-BG" dirty="0" smtClean="0"/>
              <a:t>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122" y="729000"/>
            <a:ext cx="5843755" cy="36907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Регистрация в </a:t>
            </a:r>
            <a:r>
              <a:rPr lang="en-US" dirty="0" smtClean="0"/>
              <a:t>Gmail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54"/>
          <a:stretch/>
        </p:blipFill>
        <p:spPr>
          <a:xfrm>
            <a:off x="0" y="1088999"/>
            <a:ext cx="12192000" cy="5760001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786000" y="2664000"/>
            <a:ext cx="3600000" cy="2025000"/>
          </a:xfrm>
          <a:prstGeom prst="wedgeRoundRectCallout">
            <a:avLst>
              <a:gd name="adj1" fmla="val 62294"/>
              <a:gd name="adj2" fmla="val 973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 smtClean="0">
                <a:solidFill>
                  <a:schemeClr val="accent3"/>
                </a:solidFill>
              </a:rPr>
              <a:t>G</a:t>
            </a:r>
            <a:r>
              <a:rPr lang="en-US" sz="2800" b="1" dirty="0" smtClean="0">
                <a:solidFill>
                  <a:srgbClr val="FF0000"/>
                </a:solidFill>
              </a:rPr>
              <a:t>o</a:t>
            </a:r>
            <a:r>
              <a:rPr lang="en-US" sz="2800" b="1" dirty="0" smtClean="0">
                <a:solidFill>
                  <a:schemeClr val="accent1"/>
                </a:solidFill>
              </a:rPr>
              <a:t>o</a:t>
            </a:r>
            <a:r>
              <a:rPr lang="en-US" sz="2800" b="1" dirty="0" smtClean="0">
                <a:solidFill>
                  <a:srgbClr val="00B0F0"/>
                </a:solidFill>
              </a:rPr>
              <a:t>g</a:t>
            </a:r>
            <a:r>
              <a:rPr lang="en-US" sz="2800" b="1" dirty="0" smtClean="0">
                <a:solidFill>
                  <a:schemeClr val="accent2"/>
                </a:solidFill>
              </a:rPr>
              <a:t>l</a:t>
            </a:r>
            <a:r>
              <a:rPr lang="en-US" sz="2800" b="1" dirty="0" smtClean="0">
                <a:solidFill>
                  <a:srgbClr val="FF0000"/>
                </a:solidFill>
              </a:rPr>
              <a:t>e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92"/>
          <a:stretch/>
        </p:blipFill>
        <p:spPr>
          <a:xfrm>
            <a:off x="0" y="1087626"/>
            <a:ext cx="12192000" cy="5823000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86000" y="2664000"/>
            <a:ext cx="3510000" cy="1575000"/>
          </a:xfrm>
          <a:prstGeom prst="wedgeRoundRectCallout">
            <a:avLst>
              <a:gd name="adj1" fmla="val 66557"/>
              <a:gd name="adj2" fmla="val 60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ще трябва да въведете име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90"/>
          <a:stretch/>
        </p:blipFill>
        <p:spPr>
          <a:xfrm>
            <a:off x="0" y="1087626"/>
            <a:ext cx="12192000" cy="5761374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786000" y="2664000"/>
            <a:ext cx="3735000" cy="1440000"/>
          </a:xfrm>
          <a:prstGeom prst="wedgeRoundRectCallout">
            <a:avLst>
              <a:gd name="adj1" fmla="val 56097"/>
              <a:gd name="adj2" fmla="val 766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дата на раждане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4916</TotalTime>
  <Words>567</Words>
  <Application>Microsoft Office PowerPoint</Application>
  <PresentationFormat>Widescreen</PresentationFormat>
  <Paragraphs>88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Електронна поща</vt:lpstr>
      <vt:lpstr>Електронна поща</vt:lpstr>
      <vt:lpstr>Имейл адрес</vt:lpstr>
      <vt:lpstr>Регистрация на ел.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ел. поща</vt:lpstr>
      <vt:lpstr>Правила</vt:lpstr>
      <vt:lpstr>Изпращане на писмо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251</cp:revision>
  <dcterms:created xsi:type="dcterms:W3CDTF">2018-05-23T13:08:44Z</dcterms:created>
  <dcterms:modified xsi:type="dcterms:W3CDTF">2023-10-15T15:31:02Z</dcterms:modified>
  <cp:category/>
</cp:coreProperties>
</file>