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65"/>
  </p:notesMasterIdLst>
  <p:handoutMasterIdLst>
    <p:handoutMasterId r:id="rId66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4" r:id="rId25"/>
    <p:sldId id="615" r:id="rId26"/>
    <p:sldId id="464" r:id="rId27"/>
    <p:sldId id="465" r:id="rId28"/>
    <p:sldId id="616" r:id="rId29"/>
    <p:sldId id="617" r:id="rId30"/>
    <p:sldId id="618" r:id="rId31"/>
    <p:sldId id="619" r:id="rId32"/>
    <p:sldId id="620" r:id="rId33"/>
    <p:sldId id="621" r:id="rId34"/>
    <p:sldId id="622" r:id="rId35"/>
    <p:sldId id="623" r:id="rId36"/>
    <p:sldId id="624" r:id="rId37"/>
    <p:sldId id="625" r:id="rId38"/>
    <p:sldId id="626" r:id="rId39"/>
    <p:sldId id="627" r:id="rId40"/>
    <p:sldId id="628" r:id="rId41"/>
    <p:sldId id="629" r:id="rId42"/>
    <p:sldId id="630" r:id="rId43"/>
    <p:sldId id="631" r:id="rId44"/>
    <p:sldId id="632" r:id="rId45"/>
    <p:sldId id="633" r:id="rId46"/>
    <p:sldId id="634" r:id="rId47"/>
    <p:sldId id="635" r:id="rId48"/>
    <p:sldId id="636" r:id="rId49"/>
    <p:sldId id="637" r:id="rId50"/>
    <p:sldId id="638" r:id="rId51"/>
    <p:sldId id="639" r:id="rId52"/>
    <p:sldId id="640" r:id="rId53"/>
    <p:sldId id="641" r:id="rId54"/>
    <p:sldId id="642" r:id="rId55"/>
    <p:sldId id="643" r:id="rId56"/>
    <p:sldId id="644" r:id="rId57"/>
    <p:sldId id="645" r:id="rId58"/>
    <p:sldId id="646" r:id="rId59"/>
    <p:sldId id="647" r:id="rId60"/>
    <p:sldId id="577" r:id="rId61"/>
    <p:sldId id="504" r:id="rId62"/>
    <p:sldId id="505" r:id="rId63"/>
    <p:sldId id="506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  <p14:sldId id="614"/>
            <p14:sldId id="615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31.8.2021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6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7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4" TargetMode="Externa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9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0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1" TargetMode="Externa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3" TargetMode="Externa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5#15" TargetMode="Externa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https://softuni.bg/" TargetMode="Externa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68" y="3460022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96938" y="2339099"/>
            <a:ext cx="2431851" cy="1055333"/>
          </a:xfrm>
          <a:prstGeom prst="wedgeRoundRectCallout">
            <a:avLst>
              <a:gd name="adj1" fmla="val 58384"/>
              <a:gd name="adj2" fmla="val 5763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</a:rPr>
              <a:t>Условие </a:t>
            </a:r>
            <a:r>
              <a:rPr lang="en-US" sz="2800" b="1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</a:t>
            </a:r>
            <a:r>
              <a:rPr lang="bg-BG" sz="2800" b="1">
                <a:solidFill>
                  <a:srgbClr val="FFFFFF"/>
                </a:solidFill>
              </a:rPr>
              <a:t>израз</a:t>
            </a:r>
            <a:r>
              <a:rPr lang="en-US" sz="2800" b="1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400" y="3328841"/>
            <a:ext cx="3951171" cy="1055333"/>
          </a:xfrm>
          <a:prstGeom prst="wedgeRoundRectCallout">
            <a:avLst>
              <a:gd name="adj1" fmla="val -55711"/>
              <a:gd name="adj2" fmla="val 5247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835142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875143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7150" y="504620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7134" y="5165936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923" y="5046200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7134" y="593961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466324" y="3274991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Прости проверки – </a:t>
            </a:r>
            <a:r>
              <a:rPr lang="en-US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невярност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/>
          <a:lstStyle/>
          <a:p>
            <a:r>
              <a:rPr lang="bg-BG" sz="3599" dirty="0"/>
              <a:t>Ако </a:t>
            </a:r>
            <a:r>
              <a:rPr lang="bg-BG" sz="3599" b="1" dirty="0">
                <a:solidFill>
                  <a:schemeClr val="bg1"/>
                </a:solidFill>
              </a:rPr>
              <a:t>махнем скобите</a:t>
            </a:r>
            <a:r>
              <a:rPr lang="bg-BG" sz="3599" dirty="0"/>
              <a:t>, се изпълнява съответния блок</a:t>
            </a:r>
            <a:endParaRPr lang="en-US" sz="3599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750549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не е част от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en-US" sz="2800" b="1">
                <a:solidFill>
                  <a:srgbClr val="FFFFFF"/>
                </a:solidFill>
              </a:rPr>
              <a:t>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По-голямото число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918" y="4193804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1218265" y="4588222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8054" y="4503902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2366" y="4193802"/>
            <a:ext cx="444486" cy="113847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4886713" y="4588221"/>
            <a:ext cx="444486" cy="34963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502" y="4503901"/>
            <a:ext cx="444486" cy="518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9" y="4868625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948" y="5015897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40" y="4868625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16" y="5812412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948" y="5973203"/>
            <a:ext cx="308757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036" y="5825931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10842" y="6381328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pPr marL="514196" indent="-514196"/>
            <a:r>
              <a:rPr lang="bg-BG" sz="3199" dirty="0"/>
              <a:t>Живот на променлива</a:t>
            </a:r>
            <a:endParaRPr lang="en-US" sz="3199" dirty="0"/>
          </a:p>
          <a:p>
            <a:r>
              <a:rPr lang="bg-BG" sz="3200" dirty="0"/>
              <a:t>Условна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</a:t>
            </a:r>
            <a:r>
              <a:rPr lang="en-US" sz="3200" dirty="0"/>
              <a:t> </a:t>
            </a:r>
            <a:r>
              <a:rPr lang="bg-BG" sz="3200" dirty="0"/>
              <a:t>условни конструкции</a:t>
            </a:r>
            <a:endParaRPr lang="en-US" sz="3200" dirty="0"/>
          </a:p>
          <a:p>
            <a:r>
              <a:rPr lang="bg-BG" sz="3200" dirty="0"/>
              <a:t>Логически оператори</a:t>
            </a:r>
            <a:r>
              <a:rPr lang="en-US" sz="3200" dirty="0"/>
              <a:t> </a:t>
            </a:r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&amp;&amp;</a:t>
            </a:r>
            <a:r>
              <a:rPr lang="bg-BG" sz="3200" dirty="0"/>
              <a:t>"</a:t>
            </a:r>
            <a:r>
              <a:rPr lang="en-US" sz="3200" dirty="0"/>
              <a:t>, "</a:t>
            </a:r>
            <a:r>
              <a:rPr lang="en-US" sz="3200" b="1" dirty="0">
                <a:solidFill>
                  <a:schemeClr val="bg1"/>
                </a:solidFill>
              </a:rPr>
              <a:t>||</a:t>
            </a:r>
            <a:r>
              <a:rPr lang="en-GB" sz="3200" dirty="0"/>
              <a:t>„</a:t>
            </a:r>
            <a:r>
              <a:rPr lang="bg-BG" sz="3200" dirty="0"/>
              <a:t> и</a:t>
            </a:r>
            <a:r>
              <a:rPr lang="en-GB" sz="3200" dirty="0"/>
              <a:t> "</a:t>
            </a:r>
            <a:r>
              <a:rPr lang="en-GB" sz="3200" b="1" dirty="0">
                <a:solidFill>
                  <a:schemeClr val="bg1"/>
                </a:solidFill>
              </a:rPr>
              <a:t>!</a:t>
            </a:r>
            <a:r>
              <a:rPr lang="en-GB" sz="3200" dirty="0"/>
              <a:t> "</a:t>
            </a:r>
            <a:endParaRPr lang="en-US" sz="3200" dirty="0"/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По-сложни условни конструкции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условие,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</a:t>
            </a:r>
            <a:r>
              <a:rPr lang="en-US" sz="2800" b="1">
                <a:solidFill>
                  <a:srgbClr val="FFFFFF"/>
                </a:solidFill>
              </a:rPr>
              <a:t>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75AD71-F8B3-41C1-B63C-7413A47B6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Прочита </a:t>
            </a:r>
            <a:r>
              <a:rPr lang="bg-BG" sz="3399" b="1" dirty="0">
                <a:solidFill>
                  <a:schemeClr val="bg1"/>
                </a:solidFill>
              </a:rPr>
              <a:t>вид</a:t>
            </a:r>
            <a:r>
              <a:rPr lang="bg-BG" sz="3399" dirty="0"/>
              <a:t> на </a:t>
            </a:r>
            <a:r>
              <a:rPr lang="bg-BG" sz="3399" b="1" dirty="0">
                <a:solidFill>
                  <a:schemeClr val="bg1"/>
                </a:solidFill>
              </a:rPr>
              <a:t>геометрична фигура</a:t>
            </a:r>
            <a:br>
              <a:rPr lang="en-US" sz="3399" dirty="0"/>
            </a:br>
            <a:r>
              <a:rPr lang="en-US" sz="3399" dirty="0"/>
              <a:t>("</a:t>
            </a:r>
            <a:r>
              <a:rPr lang="en-US" sz="3199" b="1" dirty="0">
                <a:latin typeface="Consolas" panose="020B0609020204030204" pitchFamily="49" charset="0"/>
              </a:rPr>
              <a:t>square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rectangle</a:t>
            </a:r>
            <a:r>
              <a:rPr lang="en-US" sz="3399" dirty="0"/>
              <a:t>"</a:t>
            </a:r>
            <a:r>
              <a:rPr lang="bg-BG" sz="3399" dirty="0"/>
              <a:t>,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circle</a:t>
            </a:r>
            <a:r>
              <a:rPr lang="en-US" sz="3399" dirty="0"/>
              <a:t>" </a:t>
            </a:r>
            <a:r>
              <a:rPr lang="bg-BG" sz="3399" dirty="0"/>
              <a:t>или </a:t>
            </a:r>
            <a:r>
              <a:rPr lang="en-US" sz="33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triangle</a:t>
            </a:r>
            <a:r>
              <a:rPr lang="en-US" sz="3399" dirty="0"/>
              <a:t>")</a:t>
            </a:r>
            <a:endParaRPr lang="bg-BG" sz="3399" dirty="0"/>
          </a:p>
          <a:p>
            <a:pPr lvl="1"/>
            <a:r>
              <a:rPr lang="bg-BG" sz="3399" dirty="0"/>
              <a:t>Пресмята </a:t>
            </a:r>
            <a:r>
              <a:rPr lang="bg-BG" sz="3399" b="1" dirty="0">
                <a:solidFill>
                  <a:schemeClr val="bg1"/>
                </a:solidFill>
              </a:rPr>
              <a:t>лицето</a:t>
            </a:r>
            <a:r>
              <a:rPr lang="bg-BG" sz="3399" dirty="0"/>
              <a:t> спрямо вида на фигурата</a:t>
            </a:r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EA0B10-4A8D-4400-8F1F-A19738CF3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Лица на фигури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D1E16B-E205-49C4-92AB-2E9E1D874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3" y="3988495"/>
            <a:ext cx="2034814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square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ED98D4F7-CBBA-4143-A1B3-38D2411D7411}"/>
              </a:ext>
            </a:extLst>
          </p:cNvPr>
          <p:cNvSpPr/>
          <p:nvPr/>
        </p:nvSpPr>
        <p:spPr>
          <a:xfrm>
            <a:off x="8324420" y="4351152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984A81-C0C2-44B3-90FF-76CEEC18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4203880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25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F24A24-C912-47F3-B788-5E29D8F587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0975" y="5148558"/>
            <a:ext cx="2034815" cy="13846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rectangle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7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latin typeface="Consolas" panose="020B0609020204030204" pitchFamily="49" charset="0"/>
              </a:rPr>
              <a:t>2.5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50A3F34F-F326-4D95-8EE0-5BC4B7D5EEC5}"/>
              </a:ext>
            </a:extLst>
          </p:cNvPr>
          <p:cNvSpPr/>
          <p:nvPr/>
        </p:nvSpPr>
        <p:spPr>
          <a:xfrm>
            <a:off x="8324420" y="5726604"/>
            <a:ext cx="380901" cy="2285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83B9EC-2D98-48C7-A659-C97E7FEFA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227" y="5579332"/>
            <a:ext cx="102843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17.5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9F12191-5FFE-44F3-BB7D-A343EADAC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49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5CC99-FB4F-4B8C-BE77-95F6D79D45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79641" y="1292684"/>
            <a:ext cx="8826360" cy="4791316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string shape = Console.ReadLine();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double area = 0;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if</a:t>
            </a:r>
            <a:r>
              <a:rPr lang="en-US" sz="2399" dirty="0"/>
              <a:t>(shape == "square")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 * side;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bg1"/>
                </a:solidFill>
              </a:rPr>
              <a:t>else if</a:t>
            </a:r>
            <a:r>
              <a:rPr lang="en-US" sz="2399" dirty="0"/>
              <a:t>(shape == "rectangle")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sideA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double sideB = double.Parse(Console.ReadLine());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  area = sideA * sideB;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>
                <a:solidFill>
                  <a:schemeClr val="accent2"/>
                </a:solidFill>
              </a:rPr>
              <a:t>//TODO: </a:t>
            </a:r>
            <a:r>
              <a:rPr lang="en-US" sz="2399" i="1" dirty="0">
                <a:solidFill>
                  <a:schemeClr val="accent2"/>
                </a:solidFill>
              </a:rPr>
              <a:t>add more conditions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sz="2399" dirty="0"/>
              <a:t>Console.WriteLine(area);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Лица на фигури – решение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E3D9AE-B892-4AD5-9F44-73128160B58E}"/>
              </a:ext>
            </a:extLst>
          </p:cNvPr>
          <p:cNvSpPr/>
          <p:nvPr/>
        </p:nvSpPr>
        <p:spPr>
          <a:xfrm>
            <a:off x="744516" y="635270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EF11F24-5E3C-4DED-898D-C3CF4CFA9A2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83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633" y="1400862"/>
            <a:ext cx="2592736" cy="247120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Диапазон на използване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180124"/>
            <a:ext cx="9578605" cy="35236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</a:t>
            </a:r>
            <a:r>
              <a:rPr lang="en-GB" sz="2599" dirty="0" err="1"/>
              <a:t>currentDay</a:t>
            </a:r>
            <a:r>
              <a:rPr lang="en-GB" sz="2599" dirty="0"/>
              <a:t> = "Monday";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</a:t>
            </a:r>
            <a:r>
              <a:rPr lang="en-GB" sz="2599" dirty="0" err="1"/>
              <a:t>currentDay</a:t>
            </a:r>
            <a:r>
              <a:rPr lang="en-GB" sz="2599" dirty="0"/>
              <a:t> == "Monday") 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</a:t>
            </a:r>
            <a:r>
              <a:rPr lang="en-GB" sz="2599" dirty="0" err="1"/>
              <a:t>double.Parse</a:t>
            </a:r>
            <a:r>
              <a:rPr lang="en-GB" sz="2599" dirty="0"/>
              <a:t>(</a:t>
            </a:r>
            <a:r>
              <a:rPr lang="en-GB" sz="2599" dirty="0" err="1"/>
              <a:t>Console.ReadLine</a:t>
            </a:r>
            <a:r>
              <a:rPr lang="en-GB" sz="2599" dirty="0"/>
              <a:t>());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lnSpc>
                <a:spcPct val="14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 err="1"/>
              <a:t>Console.WriteLine</a:t>
            </a:r>
            <a:r>
              <a:rPr lang="en-GB" sz="2599" dirty="0"/>
              <a:t>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/>
              <a:t>Обхват, в който може да бъде използвана</a:t>
            </a:r>
          </a:p>
          <a:p>
            <a:pPr marL="1370618" lvl="2" indent="-457063"/>
            <a:r>
              <a:rPr lang="en-US" sz="3399"/>
              <a:t>Пример: Променливата </a:t>
            </a:r>
            <a:r>
              <a:rPr lang="en-US" sz="3199" b="1">
                <a:latin typeface="Consolas" panose="020B0609020204030204" pitchFamily="49" charset="0"/>
              </a:rPr>
              <a:t>salary</a:t>
            </a:r>
            <a:r>
              <a:rPr lang="en-US" sz="3399"/>
              <a:t> съществува </a:t>
            </a:r>
            <a:r>
              <a:rPr lang="en-US" sz="3399" b="1">
                <a:solidFill>
                  <a:schemeClr val="bg1"/>
                </a:solidFill>
              </a:rPr>
              <a:t>само</a:t>
            </a:r>
            <a:r>
              <a:rPr lang="en-US" sz="3399"/>
              <a:t> в блока от код на </a:t>
            </a:r>
            <a:r>
              <a:rPr lang="en-US" sz="3199" b="1">
                <a:latin typeface="Consolas" panose="020B0609020204030204" pitchFamily="49" charset="0"/>
              </a:rPr>
              <a:t>if</a:t>
            </a:r>
            <a:r>
              <a:rPr lang="en-US" sz="3399"/>
              <a:t>-конструкцията</a:t>
            </a:r>
            <a:endParaRPr lang="en-US" sz="3399" dirty="0"/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GB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Условна конструкция </a:t>
            </a:r>
            <a:r>
              <a:rPr lang="en-GB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code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</a:t>
            </a:r>
            <a:r>
              <a:rPr lang="bg-BG" sz="2800" b="1">
                <a:solidFill>
                  <a:srgbClr val="FFFFFF"/>
                </a:solidFill>
              </a:rPr>
              <a:t>в </a:t>
            </a:r>
            <a:r>
              <a:rPr lang="en-US" sz="2800" b="1">
                <a:solidFill>
                  <a:srgbClr val="FFFFFF"/>
                </a:solidFill>
              </a:rPr>
              <a:t>switch</a:t>
            </a:r>
            <a:r>
              <a:rPr lang="bg-BG" sz="2800" b="1">
                <a:solidFill>
                  <a:srgbClr val="FFFFFF"/>
                </a:solidFill>
              </a:rPr>
              <a:t> </a:t>
            </a:r>
            <a:r>
              <a:rPr lang="en-US" sz="2800" b="1">
                <a:solidFill>
                  <a:srgbClr val="FFFFFF"/>
                </a:solidFill>
              </a:rPr>
              <a:t>case</a:t>
            </a:r>
            <a:r>
              <a:rPr lang="bg-BG" sz="2800" b="1">
                <a:solidFill>
                  <a:srgbClr val="FFFFFF"/>
                </a:solidFill>
              </a:rPr>
              <a:t> </a:t>
            </a:r>
            <a:r>
              <a:rPr lang="bg-BG" sz="2800" b="1" dirty="0">
                <a:solidFill>
                  <a:srgbClr val="FFFFFF"/>
                </a:solidFill>
              </a:rPr>
              <a:t>е 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>
                <a:solidFill>
                  <a:srgbClr val="FFFFFF"/>
                </a:solidFill>
              </a:rPr>
              <a:t>условия </a:t>
            </a:r>
            <a:r>
              <a:rPr lang="en-US" sz="2800" b="1">
                <a:solidFill>
                  <a:srgbClr val="FFFFFF"/>
                </a:solidFill>
              </a:rPr>
              <a:t>(</a:t>
            </a:r>
            <a:r>
              <a:rPr lang="bg-BG" sz="2800" b="1">
                <a:solidFill>
                  <a:srgbClr val="FFFFFF"/>
                </a:solidFill>
              </a:rPr>
              <a:t>стойности</a:t>
            </a:r>
            <a:r>
              <a:rPr lang="en-US" sz="2800" b="1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няма съвпадение 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Ден от седмицата – условие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64029" y="5131216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4775731" y="5107032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Оператори за сравнение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Ден от седмицата – решение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04938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the other days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9" y="630932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https://judge.softuni.bg/Contests/Practice/Index/3155#6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Множество случаи в </a:t>
            </a:r>
            <a:r>
              <a:rPr lang="en-US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79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code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 ако някое от трите условия в серията е 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Почивен или работен ден – условие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673304" y="5559089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057911" y="5559089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Почивен или работен ден – решение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Плод или зеленчук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559853" y="5726771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404273" y="5661248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886776" y="5693613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Плод или зеленчук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54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fruits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 for all the vegetables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94505"/>
            <a:ext cx="5083676" cy="2498756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условни конструкции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99" dirty="0"/>
              <a:t>Само при изпълнение на първото условие се преминава към </a:t>
            </a:r>
            <a:br>
              <a:rPr lang="en-US" sz="3199" dirty="0"/>
            </a:br>
            <a:r>
              <a:rPr lang="bg-BG" sz="3199" dirty="0"/>
              <a:t>вложената проверка</a:t>
            </a:r>
            <a:endParaRPr lang="en-US" sz="3199" dirty="0"/>
          </a:p>
          <a:p>
            <a:pPr>
              <a:lnSpc>
                <a:spcPct val="110000"/>
              </a:lnSpc>
            </a:pPr>
            <a:endParaRPr lang="bg-BG" sz="3199" dirty="0"/>
          </a:p>
          <a:p>
            <a:pPr>
              <a:lnSpc>
                <a:spcPct val="110000"/>
              </a:lnSpc>
            </a:pPr>
            <a:endParaRPr lang="bg-BG" sz="2999" dirty="0"/>
          </a:p>
          <a:p>
            <a:pPr lvl="2">
              <a:lnSpc>
                <a:spcPct val="110000"/>
              </a:lnSpc>
            </a:pPr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</a:rPr>
              <a:t>Вложена </a:t>
            </a:r>
            <a:r>
              <a:rPr lang="en-US" sz="2800" b="1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 fontScale="90000"/>
          </a:bodyPr>
          <a:lstStyle/>
          <a:p>
            <a:r>
              <a:rPr lang="ru-RU" dirty="0"/>
              <a:t>Обръщение според възраст и пол</a:t>
            </a:r>
            <a:r>
              <a:rPr lang="en-US" dirty="0"/>
              <a:t> – </a:t>
            </a:r>
            <a:r>
              <a:rPr lang="bg-BG" dirty="0"/>
              <a:t>условие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558613" y="4598397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3712242" y="4598397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/>
              <a:t>Обръщение според възраст и пол – решение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0696" y="1175471"/>
            <a:ext cx="8045497" cy="51692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en-US" sz="2199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check others titles – "Mr.", "Master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9" y="63892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33789"/>
              </p:ext>
            </p:extLst>
          </p:nvPr>
        </p:nvGraphicFramePr>
        <p:xfrm>
          <a:off x="1551892" y="436826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4594" y="1604736"/>
            <a:ext cx="2355494" cy="2355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/>
                <a:t>true</a:t>
              </a:r>
              <a:endParaRPr lang="en-US" sz="2400" dirty="0"/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/>
              <a:t>Квартално магазинче – решение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finish the checks for all the products…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check other two towns…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https://judge.softuni.bg/Contests/Practice/Index/3155#10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81839" y="167685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if ()</a:t>
            </a:r>
            <a:b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</a:br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 if()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Логически оператори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1157215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2141547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721500" y="257175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2171774" y="423887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24265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57175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622742" y="319936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044069" y="261423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763390" y="532420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302323" y="5229200"/>
            <a:ext cx="3195364" cy="120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</a:t>
            </a:r>
          </a:p>
          <a:p>
            <a:pPr algn="ctr"/>
            <a:r>
              <a:rPr lang="bg-BG" sz="2399" dirty="0"/>
              <a:t>едното или на другото </a:t>
            </a:r>
          </a:p>
          <a:p>
            <a:pPr algn="ctr"/>
            <a:r>
              <a:rPr lang="bg-BG" sz="2399" dirty="0"/>
              <a:t>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7982809" y="530847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2685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360222" y="420176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356910" y="319936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356909" y="326141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и </a:t>
            </a:r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  <a:p>
            <a:pPr lvl="1"/>
            <a:r>
              <a:rPr lang="bg-BG" sz="3599" b="1" dirty="0"/>
              <a:t>Четно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12104" y="4876425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% 2 == 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638497" y="2914202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981" y="1875996"/>
            <a:ext cx="4574109" cy="356927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(a % 2 == 0){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4210" y="1944564"/>
            <a:ext cx="4203624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% 2 == 0)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Проверява дали въведеното число от потребителя е в </a:t>
            </a:r>
            <a:br>
              <a:rPr lang="bg-BG" sz="3199" dirty="0"/>
            </a:br>
            <a:r>
              <a:rPr lang="bg-BG" sz="3199" dirty="0"/>
              <a:t>интервала </a:t>
            </a:r>
            <a:r>
              <a:rPr lang="en-US" sz="3199" dirty="0"/>
              <a:t>[</a:t>
            </a:r>
            <a:r>
              <a:rPr lang="bg-BG" sz="3199" b="1" dirty="0">
                <a:solidFill>
                  <a:schemeClr val="bg1"/>
                </a:solidFill>
              </a:rPr>
              <a:t>-100</a:t>
            </a:r>
            <a:r>
              <a:rPr lang="en-US" sz="3199" dirty="0"/>
              <a:t>,</a:t>
            </a:r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100</a:t>
            </a:r>
            <a:r>
              <a:rPr lang="en-US" sz="3199" dirty="0"/>
              <a:t>] </a:t>
            </a:r>
            <a:r>
              <a:rPr lang="bg-BG" sz="3199" dirty="0"/>
              <a:t>и е различно от </a:t>
            </a:r>
            <a:r>
              <a:rPr lang="bg-BG" sz="31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199" dirty="0"/>
              <a:t>Извежда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Yes</a:t>
            </a:r>
            <a:r>
              <a:rPr lang="en-US" sz="3199" dirty="0"/>
              <a:t>"</a:t>
            </a:r>
            <a:r>
              <a:rPr lang="bg-BG" sz="3199" dirty="0"/>
              <a:t>,</a:t>
            </a:r>
            <a:r>
              <a:rPr lang="en-US" sz="3199" dirty="0"/>
              <a:t> </a:t>
            </a:r>
            <a:r>
              <a:rPr lang="bg-BG" sz="3199" dirty="0"/>
              <a:t>ако е в интервала и различно от 0, или </a:t>
            </a:r>
            <a:r>
              <a:rPr lang="en-US" sz="3199" dirty="0"/>
              <a:t>"</a:t>
            </a:r>
            <a:r>
              <a:rPr lang="en-US" sz="3199" b="1" dirty="0">
                <a:latin typeface="Consolas" panose="020B0609020204030204" pitchFamily="49" charset="0"/>
              </a:rPr>
              <a:t>No</a:t>
            </a:r>
            <a:r>
              <a:rPr lang="en-US" sz="3199" dirty="0"/>
              <a:t>" </a:t>
            </a:r>
            <a:br>
              <a:rPr lang="bg-BG" sz="3199" dirty="0"/>
            </a:br>
            <a:r>
              <a:rPr lang="bg-BG" sz="3199" dirty="0"/>
              <a:t>ако е извън тях.</a:t>
            </a:r>
          </a:p>
          <a:p>
            <a:pPr>
              <a:spcBef>
                <a:spcPts val="1000"/>
              </a:spcBef>
            </a:pPr>
            <a:r>
              <a:rPr lang="bg-BG" sz="3599" dirty="0"/>
              <a:t>Примерен вход и изход: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Число в интервала – условие</a:t>
            </a:r>
            <a:endParaRPr lang="en-US" dirty="0"/>
          </a:p>
        </p:txBody>
      </p:sp>
      <p:grpSp>
        <p:nvGrpSpPr>
          <p:cNvPr id="19" name="Group 5">
            <a:extLst>
              <a:ext uri="{FF2B5EF4-FFF2-40B4-BE49-F238E27FC236}">
                <a16:creationId xmlns:a16="http://schemas.microsoft.com/office/drawing/2014/main" id="{06252BF0-6C25-47DB-8706-9A261444E90C}"/>
              </a:ext>
            </a:extLst>
          </p:cNvPr>
          <p:cNvGrpSpPr/>
          <p:nvPr/>
        </p:nvGrpSpPr>
        <p:grpSpPr>
          <a:xfrm>
            <a:off x="1210232" y="5157192"/>
            <a:ext cx="2202255" cy="553998"/>
            <a:chOff x="650909" y="5821489"/>
            <a:chExt cx="2202255" cy="553998"/>
          </a:xfrm>
        </p:grpSpPr>
        <p:sp>
          <p:nvSpPr>
            <p:cNvPr id="21" name="Rectangle 6">
              <a:extLst>
                <a:ext uri="{FF2B5EF4-FFF2-40B4-BE49-F238E27FC236}">
                  <a16:creationId xmlns:a16="http://schemas.microsoft.com/office/drawing/2014/main" id="{20053DF5-03AB-4011-AEE1-78786F397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909" y="5821489"/>
              <a:ext cx="839217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3000" b="1" noProof="1">
                  <a:latin typeface="Consolas" pitchFamily="49" charset="0"/>
                  <a:cs typeface="Consolas" pitchFamily="49" charset="0"/>
                </a:rPr>
                <a:t>-25</a:t>
              </a:r>
              <a:endParaRPr lang="en-US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586FFA88-0FBF-4C6C-A844-B26241E501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3947" y="5821489"/>
              <a:ext cx="839217" cy="55399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Right Arrow 4">
              <a:extLst>
                <a:ext uri="{FF2B5EF4-FFF2-40B4-BE49-F238E27FC236}">
                  <a16:creationId xmlns:a16="http://schemas.microsoft.com/office/drawing/2014/main" id="{8523CAA6-86D3-4B09-82C2-C5F8FF7D48C0}"/>
                </a:ext>
              </a:extLst>
            </p:cNvPr>
            <p:cNvSpPr/>
            <p:nvPr/>
          </p:nvSpPr>
          <p:spPr>
            <a:xfrm>
              <a:off x="1595657" y="5975376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4" name="Group 9">
            <a:extLst>
              <a:ext uri="{FF2B5EF4-FFF2-40B4-BE49-F238E27FC236}">
                <a16:creationId xmlns:a16="http://schemas.microsoft.com/office/drawing/2014/main" id="{F6FDD7CB-0617-4289-BE2B-CBDB3AD14A8B}"/>
              </a:ext>
            </a:extLst>
          </p:cNvPr>
          <p:cNvGrpSpPr/>
          <p:nvPr/>
        </p:nvGrpSpPr>
        <p:grpSpPr>
          <a:xfrm>
            <a:off x="5768034" y="5157192"/>
            <a:ext cx="2128166" cy="553998"/>
            <a:chOff x="8902663" y="5766487"/>
            <a:chExt cx="2128166" cy="553998"/>
          </a:xfrm>
        </p:grpSpPr>
        <p:sp>
          <p:nvSpPr>
            <p:cNvPr id="25" name="Rectangle 11">
              <a:extLst>
                <a:ext uri="{FF2B5EF4-FFF2-40B4-BE49-F238E27FC236}">
                  <a16:creationId xmlns:a16="http://schemas.microsoft.com/office/drawing/2014/main" id="{2125608C-E757-4F6B-AF84-70BF13F12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2663" y="5766487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25</a:t>
              </a:r>
            </a:p>
          </p:txBody>
        </p:sp>
        <p:sp>
          <p:nvSpPr>
            <p:cNvPr id="26" name="Rectangle 12">
              <a:extLst>
                <a:ext uri="{FF2B5EF4-FFF2-40B4-BE49-F238E27FC236}">
                  <a16:creationId xmlns:a16="http://schemas.microsoft.com/office/drawing/2014/main" id="{28964611-2F99-4039-894F-F4334E23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0316" y="5766488"/>
              <a:ext cx="830513" cy="553996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Yes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Right Arrow 13">
              <a:extLst>
                <a:ext uri="{FF2B5EF4-FFF2-40B4-BE49-F238E27FC236}">
                  <a16:creationId xmlns:a16="http://schemas.microsoft.com/office/drawing/2014/main" id="{BB2BEA64-1563-4EBA-A84D-BB468F327191}"/>
                </a:ext>
              </a:extLst>
            </p:cNvPr>
            <p:cNvSpPr/>
            <p:nvPr/>
          </p:nvSpPr>
          <p:spPr>
            <a:xfrm>
              <a:off x="9717096" y="5920374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grpSp>
        <p:nvGrpSpPr>
          <p:cNvPr id="28" name="Group 8">
            <a:extLst>
              <a:ext uri="{FF2B5EF4-FFF2-40B4-BE49-F238E27FC236}">
                <a16:creationId xmlns:a16="http://schemas.microsoft.com/office/drawing/2014/main" id="{2B43E1CC-BF50-4C14-8AF2-B965FE33269C}"/>
              </a:ext>
            </a:extLst>
          </p:cNvPr>
          <p:cNvGrpSpPr/>
          <p:nvPr/>
        </p:nvGrpSpPr>
        <p:grpSpPr>
          <a:xfrm>
            <a:off x="3881607" y="5157192"/>
            <a:ext cx="1587833" cy="553998"/>
            <a:chOff x="5037444" y="5798858"/>
            <a:chExt cx="1587833" cy="553998"/>
          </a:xfrm>
        </p:grpSpPr>
        <p:sp>
          <p:nvSpPr>
            <p:cNvPr id="29" name="Rectangle 15">
              <a:extLst>
                <a:ext uri="{FF2B5EF4-FFF2-40B4-BE49-F238E27FC236}">
                  <a16:creationId xmlns:a16="http://schemas.microsoft.com/office/drawing/2014/main" id="{3EFE6DEF-964B-42E0-9387-42FCC3FB2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37444" y="5798858"/>
              <a:ext cx="386432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D59891EE-1423-4281-801C-1B67BDC52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9264" y="5798858"/>
              <a:ext cx="636013" cy="55399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noProof="1">
                  <a:latin typeface="Consolas" pitchFamily="49" charset="0"/>
                  <a:cs typeface="Consolas" pitchFamily="49" charset="0"/>
                </a:rPr>
                <a:t>No</a:t>
              </a:r>
              <a:endParaRPr lang="bg-BG" sz="3000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1" name="Right Arrow 4">
              <a:extLst>
                <a:ext uri="{FF2B5EF4-FFF2-40B4-BE49-F238E27FC236}">
                  <a16:creationId xmlns:a16="http://schemas.microsoft.com/office/drawing/2014/main" id="{E53C097B-FBC5-4CD2-8F05-80FAAFE4927F}"/>
                </a:ext>
              </a:extLst>
            </p:cNvPr>
            <p:cNvSpPr/>
            <p:nvPr/>
          </p:nvSpPr>
          <p:spPr>
            <a:xfrm>
              <a:off x="5554170" y="595274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</p:grpSp>
      <p:sp>
        <p:nvSpPr>
          <p:cNvPr id="17" name="Slide Number">
            <a:extLst>
              <a:ext uri="{FF2B5EF4-FFF2-40B4-BE49-F238E27FC236}">
                <a16:creationId xmlns:a16="http://schemas.microsoft.com/office/drawing/2014/main" id="{42D6A1A3-7D8A-45DD-AB5C-87E5A2DC28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01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85064" y="3752449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85064" y="4243498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85063" y="522559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85063" y="4734547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85063" y="571664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85063" y="620769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/>
              <a:t>В програмирането можем да сравняваме стойности</a:t>
            </a:r>
          </a:p>
          <a:p>
            <a:pPr marL="1066099" lvl="1" indent="-457063"/>
            <a:r>
              <a:rPr lang="en-US" sz="3399"/>
              <a:t>Резултатът от логическите изрази е </a:t>
            </a:r>
            <a:r>
              <a:rPr lang="en-US" sz="3399" b="1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/>
              <a:t> или </a:t>
            </a:r>
            <a:r>
              <a:rPr lang="en-US" sz="3399" b="1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3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1016735" y="2559273"/>
            <a:ext cx="5266740" cy="417727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/>
              <a:t>int a = 5;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/>
              <a:t>int b = 10;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/>
              <a:t>Console.WriteLine(a &lt; b);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/>
              <a:t>Console.WriteLine(a &gt; 0);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/>
              <a:t>Console.WriteLine(a &gt; 100);    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/>
              <a:t>Console.WriteLine(a &lt; a);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/>
              <a:t>Console.WriteLine(a &lt;= 5); </a:t>
            </a:r>
          </a:p>
          <a:p>
            <a:pPr eaLnBrk="0" hangingPunct="0">
              <a:lnSpc>
                <a:spcPct val="10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/>
              <a:t>Console.WriteLine(b == 2 * a);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24" grpId="0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Число в интервала – решение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BB561F6-A015-4BA8-8EA8-DBA18CBFD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586" y="1412777"/>
            <a:ext cx="11010827" cy="472366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if (number &gt;= -100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&lt;= 100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 number != 0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Yes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Console.WriteLine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No</a:t>
            </a:r>
            <a:r>
              <a:rPr lang="en-US" sz="3000" noProof="1">
                <a:latin typeface="Consolas" pitchFamily="49" charset="0"/>
                <a:cs typeface="Consolas" pitchFamily="49" charset="0"/>
              </a:rPr>
              <a:t>");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0923C16-B726-4D3F-BDA5-5F6A82B8CA48}"/>
              </a:ext>
            </a:extLst>
          </p:cNvPr>
          <p:cNvSpPr/>
          <p:nvPr/>
        </p:nvSpPr>
        <p:spPr>
          <a:xfrm>
            <a:off x="346646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7930EF2-9DA2-4AC5-9930-9004F5152E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609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60585" y="5352581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38527" y="5395670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Билет за кино – решение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 for Saturday and Sunday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9" y="6313139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/>
              <a:t>Невалидно число – условие</a:t>
            </a:r>
            <a:endParaRPr lang="bg-BG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657045" y="5408332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663326" y="5408484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Невалидно число – решение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4" y="1628796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7" y="616530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https://judge.softuni.bg/Contests/Practice/Index/3155#15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No output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85662" y="1624965"/>
            <a:ext cx="11053929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Живот на променливата –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{}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Условна конструкция –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Вложени условни конструкции</a:t>
            </a:r>
            <a:endParaRPr lang="bg-BG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Логически оператори –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sz="3600" dirty="0">
                <a:solidFill>
                  <a:schemeClr val="bg2"/>
                </a:solidFill>
              </a:rPr>
              <a:t>,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||</a:t>
            </a:r>
            <a:r>
              <a:rPr lang="en-US" sz="3600" dirty="0">
                <a:solidFill>
                  <a:schemeClr val="bg2"/>
                </a:solidFill>
              </a:rPr>
              <a:t>,</a:t>
            </a:r>
            <a:r>
              <a:rPr lang="bg-BG" sz="3600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  <a:endParaRPr lang="bg-BG" sz="3600" dirty="0">
              <a:solidFill>
                <a:schemeClr val="bg2"/>
              </a:solidFill>
            </a:endParaRPr>
          </a:p>
          <a:p>
            <a:pPr latinLnBrk="0"/>
            <a:r>
              <a:rPr lang="bg-BG" sz="3600" dirty="0">
                <a:solidFill>
                  <a:schemeClr val="bg2"/>
                </a:solidFill>
              </a:rPr>
              <a:t>Приоритет на условия –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/>
              <a:t>Сравняване на текст чрез оператор за равенство (</a:t>
            </a:r>
            <a:r>
              <a:rPr lang="en-US" sz="3599" b="1">
                <a:solidFill>
                  <a:schemeClr val="bg1"/>
                </a:solidFill>
              </a:rPr>
              <a:t>==</a:t>
            </a:r>
            <a:r>
              <a:rPr lang="en-US" sz="3599"/>
              <a:t>) </a:t>
            </a:r>
            <a:endParaRPr lang="en-US" sz="3599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501678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9211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/>
              <a:t>Console.WriteLine(a </a:t>
            </a:r>
            <a:r>
              <a:rPr lang="en-GB" sz="2799">
                <a:solidFill>
                  <a:schemeClr val="bg1"/>
                </a:solidFill>
              </a:rPr>
              <a:t>==</a:t>
            </a:r>
            <a:r>
              <a:rPr lang="en-GB" sz="2799"/>
              <a:t> b); </a:t>
            </a:r>
            <a:endParaRPr lang="en-GB" sz="2799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0" y="3439608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924" y="4463731"/>
            <a:ext cx="3057387" cy="1055333"/>
          </a:xfrm>
          <a:prstGeom prst="wedgeRoundRectCallout">
            <a:avLst>
              <a:gd name="adj1" fmla="val -57003"/>
              <a:gd name="adj2" fmla="val 4258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 err="1">
                <a:solidFill>
                  <a:srgbClr val="234465"/>
                </a:solidFill>
              </a:rPr>
              <a:t>ключова</a:t>
            </a:r>
            <a:r>
              <a:rPr lang="en-US" dirty="0"/>
              <a:t> </a:t>
            </a:r>
            <a:r>
              <a:rPr lang="en-US" dirty="0" err="1"/>
              <a:t>дума</a:t>
            </a:r>
            <a:r>
              <a:rPr lang="en-US" dirty="0"/>
              <a:t>, с </a:t>
            </a:r>
            <a:r>
              <a:rPr lang="en-US" dirty="0" err="1"/>
              <a:t>която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инициализира</a:t>
            </a:r>
            <a:r>
              <a:rPr lang="en-US" dirty="0"/>
              <a:t> </a:t>
            </a:r>
            <a:r>
              <a:rPr lang="en-US" dirty="0" err="1"/>
              <a:t>булева</a:t>
            </a:r>
            <a:r>
              <a:rPr lang="en-US" dirty="0"/>
              <a:t> </a:t>
            </a:r>
            <a:r>
              <a:rPr lang="en-US" dirty="0" err="1"/>
              <a:t>променлива</a:t>
            </a:r>
            <a:r>
              <a:rPr lang="en-US" dirty="0"/>
              <a:t> </a:t>
            </a:r>
          </a:p>
          <a:p>
            <a:pPr marL="457063" indent="-457063"/>
            <a:r>
              <a:rPr lang="en-US" dirty="0" err="1"/>
              <a:t>Има</a:t>
            </a:r>
            <a:r>
              <a:rPr lang="en-US" dirty="0"/>
              <a:t> </a:t>
            </a:r>
            <a:r>
              <a:rPr lang="en-US" dirty="0" err="1"/>
              <a:t>само</a:t>
            </a:r>
            <a:r>
              <a:rPr lang="en-US" dirty="0"/>
              <a:t> </a:t>
            </a:r>
            <a:r>
              <a:rPr lang="en-US" dirty="0" err="1"/>
              <a:t>следните</a:t>
            </a:r>
            <a:r>
              <a:rPr lang="en-US" dirty="0"/>
              <a:t> </a:t>
            </a:r>
            <a:r>
              <a:rPr lang="en-US" dirty="0" err="1"/>
              <a:t>две</a:t>
            </a:r>
            <a:r>
              <a:rPr lang="en-US" dirty="0"/>
              <a:t> </a:t>
            </a:r>
            <a:r>
              <a:rPr lang="en-US" dirty="0" err="1"/>
              <a:t>стойности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</a:t>
            </a:r>
            <a:r>
              <a:rPr lang="en-US" dirty="0" err="1"/>
              <a:t>вярно</a:t>
            </a:r>
            <a:r>
              <a:rPr lang="en-US" dirty="0"/>
              <a:t>) </a:t>
            </a:r>
            <a:r>
              <a:rPr lang="en-US" dirty="0" err="1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</a:t>
            </a:r>
            <a:r>
              <a:rPr lang="en-US" dirty="0" err="1"/>
              <a:t>грешно</a:t>
            </a:r>
            <a:r>
              <a:rPr lang="en-US" dirty="0"/>
              <a:t>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 err="1"/>
              <a:t>Може</a:t>
            </a:r>
            <a:r>
              <a:rPr lang="en-US" dirty="0"/>
              <a:t> </a:t>
            </a:r>
            <a:r>
              <a:rPr lang="en-US" dirty="0" err="1"/>
              <a:t>да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създаде</a:t>
            </a:r>
            <a:r>
              <a:rPr lang="en-US" dirty="0"/>
              <a:t> и с </a:t>
            </a:r>
            <a:r>
              <a:rPr lang="en-US" dirty="0" err="1"/>
              <a:t>условие</a:t>
            </a:r>
            <a:r>
              <a:rPr lang="en-US" dirty="0"/>
              <a:t>, </a:t>
            </a:r>
            <a:r>
              <a:rPr lang="en-US" dirty="0" err="1"/>
              <a:t>което</a:t>
            </a:r>
            <a:r>
              <a:rPr lang="en-US" dirty="0"/>
              <a:t> </a:t>
            </a:r>
            <a:r>
              <a:rPr lang="en-US" dirty="0" err="1"/>
              <a:t>се</a:t>
            </a:r>
            <a:r>
              <a:rPr lang="en-US" dirty="0"/>
              <a:t> </a:t>
            </a:r>
            <a:r>
              <a:rPr lang="en-US" dirty="0" err="1"/>
              <a:t>свежда</a:t>
            </a:r>
            <a:r>
              <a:rPr lang="en-US" dirty="0"/>
              <a:t> </a:t>
            </a:r>
            <a:r>
              <a:rPr lang="en-US" dirty="0" err="1"/>
              <a:t>до</a:t>
            </a:r>
            <a:r>
              <a:rPr lang="en-US" dirty="0"/>
              <a:t> true </a:t>
            </a:r>
            <a:r>
              <a:rPr lang="en-US" dirty="0" err="1"/>
              <a:t>или</a:t>
            </a:r>
            <a:r>
              <a:rPr lang="en-US" dirty="0"/>
              <a:t> 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991209" y="3429000"/>
            <a:ext cx="4206407" cy="5768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/>
              <a:t>bool isValid = </a:t>
            </a:r>
            <a:r>
              <a:rPr lang="en-GB" sz="2799">
                <a:solidFill>
                  <a:schemeClr val="bg1"/>
                </a:solidFill>
              </a:rPr>
              <a:t>true</a:t>
            </a:r>
            <a:r>
              <a:rPr lang="en-GB" sz="2799"/>
              <a:t>;</a:t>
            </a:r>
            <a:endParaRPr lang="en-GB" sz="2799" dirty="0"/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/>
              <a:t>Булева променлива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Прости проверки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3396</Words>
  <Application>Microsoft Office PowerPoint</Application>
  <PresentationFormat>Widescreen</PresentationFormat>
  <Paragraphs>734</Paragraphs>
  <Slides>62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Отлична оценка – условие</vt:lpstr>
      <vt:lpstr>PowerPoint Presentation</vt:lpstr>
      <vt:lpstr>Прости проверки – If-else</vt:lpstr>
      <vt:lpstr>Блок от код (1)</vt:lpstr>
      <vt:lpstr>Блок от код (2)</vt:lpstr>
      <vt:lpstr>По-голямото число – условие</vt:lpstr>
      <vt:lpstr>PowerPoint Presentation</vt:lpstr>
      <vt:lpstr>Четно или нечетно число – условие</vt:lpstr>
      <vt:lpstr>Четно или нечетно – решение</vt:lpstr>
      <vt:lpstr>По-сложни условни конструкции</vt:lpstr>
      <vt:lpstr>Серии от проверки</vt:lpstr>
      <vt:lpstr>Серия от проверки – пример</vt:lpstr>
      <vt:lpstr>Лица на фигури – условие</vt:lpstr>
      <vt:lpstr>Лица на фигури – решение</vt:lpstr>
      <vt:lpstr>Диапазон на използване</vt:lpstr>
      <vt:lpstr>Живот на променлива</vt:lpstr>
      <vt:lpstr>Условна конструкция Switch-case</vt:lpstr>
      <vt:lpstr>Условна конструкция Switch-case</vt:lpstr>
      <vt:lpstr>Ден от седмицата – условие</vt:lpstr>
      <vt:lpstr>Ден от седмицата – решение</vt:lpstr>
      <vt:lpstr>Множество случаи в Switch-case</vt:lpstr>
      <vt:lpstr>Почивен или работен ден – условие</vt:lpstr>
      <vt:lpstr>Почивен или работен ден – решение</vt:lpstr>
      <vt:lpstr>Плод или зеленчук – условие</vt:lpstr>
      <vt:lpstr>Плод или зеленчук – решение</vt:lpstr>
      <vt:lpstr>Вложени условни конструкции</vt:lpstr>
      <vt:lpstr>Вложени проверки</vt:lpstr>
      <vt:lpstr>Обръщение според възраст и пол – условие</vt:lpstr>
      <vt:lpstr>PowerPoint Presentation</vt:lpstr>
      <vt:lpstr>Обръщение според възраст и пол – решение</vt:lpstr>
      <vt:lpstr>Квартално магазинче – условие (1)</vt:lpstr>
      <vt:lpstr>Квартално магазинче – условие (2)</vt:lpstr>
      <vt:lpstr>PowerPoint Presentation</vt:lpstr>
      <vt:lpstr>Квартално магазинче – решение</vt:lpstr>
      <vt:lpstr>Логически оператори</vt:lpstr>
      <vt:lpstr>Логически оператори</vt:lpstr>
      <vt:lpstr>Логическо "И"</vt:lpstr>
      <vt:lpstr>Сравнение</vt:lpstr>
      <vt:lpstr>Число в интервала – условие</vt:lpstr>
      <vt:lpstr>Число в интервала – решение</vt:lpstr>
      <vt:lpstr>Логическо "ИЛИ"</vt:lpstr>
      <vt:lpstr>Сравнение</vt:lpstr>
      <vt:lpstr>Билет за кино – условие</vt:lpstr>
      <vt:lpstr>Билет за кино – решение</vt:lpstr>
      <vt:lpstr>Логическо отрицание</vt:lpstr>
      <vt:lpstr>Невалидно число – условие</vt:lpstr>
      <vt:lpstr>Невалидно число – решение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2021-08-31T18:24:12Z</dcterms:modified>
  <cp:category>computer programming;programming;C#;програмиране;кодиране</cp:category>
</cp:coreProperties>
</file>