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6" r:id="rId19"/>
    <p:sldId id="527" r:id="rId20"/>
    <p:sldId id="528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7" r:id="rId36"/>
    <p:sldId id="548" r:id="rId37"/>
    <p:sldId id="549" r:id="rId38"/>
    <p:sldId id="343" r:id="rId39"/>
    <p:sldId id="401" r:id="rId40"/>
    <p:sldId id="49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700BDB4-EB25-4458-9C38-D57E5CC4D9AF}">
          <p14:sldIdLst>
            <p14:sldId id="297"/>
            <p14:sldId id="298"/>
          </p14:sldIdLst>
        </p14:section>
        <p14:section name="Objects and Classes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Defining Simple Classes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6"/>
            <p14:sldId id="527"/>
            <p14:sldId id="528"/>
          </p14:sldIdLst>
        </p14:section>
        <p14:section name="Fields and Properties" id="{C5FEB6CC-9B88-4B14-B608-B2501AAE3671}">
          <p14:sldIdLst>
            <p14:sldId id="533"/>
            <p14:sldId id="534"/>
            <p14:sldId id="535"/>
            <p14:sldId id="536"/>
            <p14:sldId id="537"/>
          </p14:sldIdLst>
        </p14:section>
        <p14:section name="Methods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Constructors" id="{7A74B0D9-9C31-449B-9E49-BCC3FCFBDC8B}">
          <p14:sldIdLst>
            <p14:sldId id="544"/>
            <p14:sldId id="545"/>
            <p14:sldId id="546"/>
            <p14:sldId id="547"/>
            <p14:sldId id="548"/>
            <p14:sldId id="549"/>
          </p14:sldIdLst>
        </p14:section>
        <p14:section name="Conclusion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is the concept of using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bg-BG" dirty="0"/>
              <a:t> </a:t>
            </a:r>
            <a:r>
              <a:rPr lang="en-US" dirty="0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are sets of </a:t>
            </a:r>
            <a:r>
              <a:rPr lang="en-US" b="1" dirty="0"/>
              <a:t>data fields</a:t>
            </a:r>
            <a:r>
              <a:rPr lang="en-US" dirty="0"/>
              <a:t>, together with </a:t>
            </a:r>
            <a:r>
              <a:rPr lang="en-US" b="1" dirty="0"/>
              <a:t>methods </a:t>
            </a:r>
            <a:r>
              <a:rPr lang="en-US" dirty="0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define the </a:t>
            </a:r>
            <a:r>
              <a:rPr lang="en-US" b="1" dirty="0"/>
              <a:t>structure of information objects</a:t>
            </a:r>
            <a:r>
              <a:rPr lang="en-US" dirty="0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Objects </a:t>
            </a:r>
            <a:r>
              <a:rPr lang="en-US" dirty="0"/>
              <a:t>are </a:t>
            </a:r>
            <a:r>
              <a:rPr lang="en-US" b="1" dirty="0"/>
              <a:t>instances of the </a:t>
            </a:r>
            <a:r>
              <a:rPr lang="en-US" dirty="0"/>
              <a:t>classes</a:t>
            </a:r>
            <a:r>
              <a:rPr lang="bg-BG" dirty="0"/>
              <a:t>, </a:t>
            </a:r>
            <a:r>
              <a:rPr lang="en-US" dirty="0"/>
              <a:t>holding certain values in their data fields.</a:t>
            </a:r>
          </a:p>
          <a:p>
            <a:endParaRPr lang="en-US" dirty="0"/>
          </a:p>
          <a:p>
            <a:r>
              <a:rPr lang="en-US" dirty="0"/>
              <a:t>At the </a:t>
            </a:r>
            <a:r>
              <a:rPr lang="en-US" b="1" dirty="0"/>
              <a:t>example </a:t>
            </a:r>
            <a:r>
              <a:rPr lang="en-US" dirty="0"/>
              <a:t>we have a definition of the </a:t>
            </a:r>
            <a:r>
              <a:rPr lang="en-US" b="1" dirty="0"/>
              <a:t>class</a:t>
            </a:r>
            <a:r>
              <a:rPr lang="en-US" dirty="0"/>
              <a:t>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holds two </a:t>
            </a:r>
            <a:r>
              <a:rPr lang="en-US" b="1" dirty="0"/>
              <a:t>data fields</a:t>
            </a:r>
            <a:r>
              <a:rPr lang="en-US" dirty="0"/>
              <a:t>: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defines a </a:t>
            </a:r>
            <a:r>
              <a:rPr lang="en-US" b="1" dirty="0"/>
              <a:t>method</a:t>
            </a:r>
            <a:r>
              <a:rPr lang="en-US" dirty="0"/>
              <a:t>, holding the code to </a:t>
            </a:r>
            <a:r>
              <a:rPr lang="en-US" b="1" dirty="0"/>
              <a:t>calculate the area</a:t>
            </a:r>
            <a:r>
              <a:rPr lang="en-US" dirty="0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class definition</a:t>
            </a:r>
            <a:r>
              <a:rPr lang="en-US" dirty="0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definitions of the </a:t>
            </a:r>
            <a:r>
              <a:rPr lang="en-US" b="1" dirty="0"/>
              <a:t>data fields</a:t>
            </a:r>
            <a:r>
              <a:rPr lang="en-US" dirty="0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methods </a:t>
            </a:r>
            <a:r>
              <a:rPr lang="en-US" dirty="0"/>
              <a:t>of the class: the </a:t>
            </a:r>
            <a:r>
              <a:rPr lang="en-US" b="1" dirty="0"/>
              <a:t>operations</a:t>
            </a:r>
            <a:r>
              <a:rPr lang="en-US" dirty="0"/>
              <a:t> or </a:t>
            </a:r>
            <a:r>
              <a:rPr lang="en-US" b="1" dirty="0"/>
              <a:t>actions</a:t>
            </a:r>
            <a:r>
              <a:rPr lang="en-US" dirty="0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now we have </a:t>
            </a:r>
            <a:r>
              <a:rPr lang="en-US" b="1" dirty="0"/>
              <a:t>several objects </a:t>
            </a:r>
            <a:r>
              <a:rPr lang="en-US" dirty="0"/>
              <a:t>of this class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first object</a:t>
            </a:r>
            <a:r>
              <a:rPr lang="en-US" dirty="0"/>
              <a:t> is a rectangle of </a:t>
            </a:r>
            <a:r>
              <a:rPr lang="en-US" b="1" dirty="0"/>
              <a:t>width 5 </a:t>
            </a:r>
            <a:r>
              <a:rPr lang="en-US" dirty="0"/>
              <a:t>and </a:t>
            </a:r>
            <a:r>
              <a:rPr lang="en-US" b="1" dirty="0"/>
              <a:t>height 6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6 </a:t>
            </a:r>
            <a:r>
              <a:rPr lang="en-US" dirty="0"/>
              <a:t>and </a:t>
            </a:r>
            <a:r>
              <a:rPr lang="en-US" b="1" dirty="0"/>
              <a:t>height 4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7 </a:t>
            </a:r>
            <a:r>
              <a:rPr lang="en-US" dirty="0"/>
              <a:t>and </a:t>
            </a:r>
            <a:r>
              <a:rPr lang="en-US" b="1" dirty="0"/>
              <a:t>height 3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one </a:t>
            </a:r>
            <a:r>
              <a:rPr lang="en-US" b="1" dirty="0"/>
              <a:t>class "Rectangle" </a:t>
            </a:r>
            <a:r>
              <a:rPr lang="en-US" dirty="0"/>
              <a:t>and </a:t>
            </a:r>
            <a:r>
              <a:rPr lang="en-US" b="1" dirty="0"/>
              <a:t>3 objects </a:t>
            </a:r>
            <a:r>
              <a:rPr lang="en-US" dirty="0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class </a:t>
            </a:r>
            <a:r>
              <a:rPr lang="en-US" dirty="0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defines the </a:t>
            </a:r>
            <a:r>
              <a:rPr lang="en-US" b="1" dirty="0"/>
              <a:t>data fields </a:t>
            </a:r>
            <a:r>
              <a:rPr lang="en-US" dirty="0"/>
              <a:t>and </a:t>
            </a:r>
            <a:r>
              <a:rPr lang="en-US" b="1" dirty="0"/>
              <a:t>methods</a:t>
            </a:r>
            <a:r>
              <a:rPr lang="bg-BG" dirty="0"/>
              <a:t> </a:t>
            </a:r>
            <a:r>
              <a:rPr lang="en-US" dirty="0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Classes don't hold data. They hold </a:t>
            </a:r>
            <a:r>
              <a:rPr lang="en-US" b="1" dirty="0"/>
              <a:t>data definitions</a:t>
            </a:r>
            <a:r>
              <a:rPr lang="en-US" b="0" dirty="0"/>
              <a:t> and </a:t>
            </a:r>
            <a:r>
              <a:rPr lang="en-US" b="1" dirty="0"/>
              <a:t>operation definitions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Objects hold values </a:t>
            </a:r>
            <a:r>
              <a:rPr lang="en-US" dirty="0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of class "Rectangle" </a:t>
            </a:r>
            <a:r>
              <a:rPr lang="en-US" b="1" dirty="0"/>
              <a:t>hold data </a:t>
            </a:r>
            <a:r>
              <a:rPr lang="en-US" dirty="0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are </a:t>
            </a:r>
            <a:r>
              <a:rPr lang="en-US" b="1" dirty="0"/>
              <a:t>information structures</a:t>
            </a:r>
            <a:r>
              <a:rPr lang="en-US" dirty="0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Classes and objects </a:t>
            </a:r>
            <a:r>
              <a:rPr lang="en-US" b="0" dirty="0"/>
              <a:t>are the building blocks of the </a:t>
            </a: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Objects, Classes and Class Members</a:t>
            </a: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008" y="1899000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71997" y="1248063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Class is a </a:t>
            </a:r>
            <a:r>
              <a:rPr lang="en-US" b="1" dirty="0">
                <a:solidFill>
                  <a:schemeClr val="bg1"/>
                </a:solidFill>
              </a:rPr>
              <a:t>concrete implementation </a:t>
            </a:r>
            <a:r>
              <a:rPr lang="en-US" dirty="0"/>
              <a:t>of an ADT (abstract data type)</a:t>
            </a:r>
          </a:p>
          <a:p>
            <a:pPr>
              <a:buClr>
                <a:srgbClr val="234465"/>
              </a:buClr>
            </a:pPr>
            <a:r>
              <a:rPr lang="en-US" dirty="0"/>
              <a:t>Classes provide </a:t>
            </a:r>
            <a:r>
              <a:rPr lang="en-US" b="1" dirty="0">
                <a:solidFill>
                  <a:schemeClr val="bg1"/>
                </a:solidFill>
              </a:rPr>
              <a:t>structure </a:t>
            </a:r>
            <a:r>
              <a:rPr lang="en-US" dirty="0"/>
              <a:t>for</a:t>
            </a:r>
            <a:r>
              <a:rPr lang="en-US" b="1" dirty="0">
                <a:solidFill>
                  <a:schemeClr val="bg1"/>
                </a:solidFill>
              </a:rPr>
              <a:t> describing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creating </a:t>
            </a:r>
            <a:r>
              <a:rPr lang="en-US" dirty="0"/>
              <a:t>objects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</a:t>
            </a:r>
            <a:endParaRPr lang="bg-BG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29"/>
            <a:ext cx="1904504" cy="510645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name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3" y="5155533"/>
            <a:ext cx="1904504" cy="510645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body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923836" y="3813893"/>
            <a:ext cx="1904504" cy="510645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Create a file for this class</a:t>
            </a:r>
            <a:r>
              <a:rPr lang="bg-BG" sz="3200" dirty="0"/>
              <a:t>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or</a:t>
            </a:r>
            <a:r>
              <a:rPr lang="bg-BG" sz="3200" dirty="0">
                <a:sym typeface="Wingdings" panose="05000000000000000000" pitchFamily="2" charset="2"/>
              </a:rPr>
              <a:t>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en-US" sz="3200" dirty="0">
                <a:sym typeface="Wingdings" panose="05000000000000000000" pitchFamily="2" charset="2"/>
              </a:rPr>
              <a:t>right click on the project</a:t>
            </a:r>
            <a:r>
              <a:rPr lang="bg-BG" sz="3200" dirty="0">
                <a:sym typeface="Wingdings" panose="05000000000000000000" pitchFamily="2" charset="2"/>
              </a:rPr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Simple Classes 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675"/>
            <a:ext cx="2249414" cy="919162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stays in a separate file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GB" sz="3600" dirty="0"/>
              <a:t>Name classes with nouns using </a:t>
            </a:r>
            <a:r>
              <a:rPr lang="en-GB" sz="3600" b="1" noProof="1">
                <a:solidFill>
                  <a:schemeClr val="bg1"/>
                </a:solidFill>
              </a:rPr>
              <a:t>PascalCasing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Use</a:t>
            </a:r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descriptive nouns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Avoid abbreviations </a:t>
            </a:r>
            <a:r>
              <a:rPr lang="en-US" sz="3600" dirty="0"/>
              <a:t>(except widely known, </a:t>
            </a:r>
            <a:br>
              <a:rPr lang="en-US" sz="3600" dirty="0"/>
            </a:br>
            <a:r>
              <a:rPr lang="en-US" sz="3600" dirty="0"/>
              <a:t>e.g.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Classes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95601" y="3764636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95600" y="4999433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69" y="3897523"/>
            <a:ext cx="836139" cy="83613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67" y="5323245"/>
            <a:ext cx="850041" cy="850041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Members</a:t>
            </a:r>
            <a:r>
              <a:rPr lang="en-US" sz="3599" dirty="0"/>
              <a:t> are </a:t>
            </a:r>
            <a:r>
              <a:rPr lang="en-US" sz="3599" b="1" dirty="0">
                <a:solidFill>
                  <a:schemeClr val="bg1"/>
                </a:solidFill>
              </a:rPr>
              <a:t>declared</a:t>
            </a:r>
            <a:r>
              <a:rPr lang="en-US" sz="3599" dirty="0"/>
              <a:t> inside the class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en-GB" sz="3599" dirty="0"/>
              <a:t>Members can be:</a:t>
            </a:r>
          </a:p>
          <a:p>
            <a:pPr lvl="1"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Fields</a:t>
            </a:r>
            <a:r>
              <a:rPr lang="en-GB" sz="3399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Properties</a:t>
            </a:r>
            <a:br>
              <a:rPr lang="en-GB" sz="3399" dirty="0"/>
            </a:br>
            <a:r>
              <a:rPr lang="en-GB" sz="3399" dirty="0"/>
              <a:t>(data + logic)</a:t>
            </a:r>
          </a:p>
          <a:p>
            <a:pPr lvl="1"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Methods</a:t>
            </a:r>
            <a:r>
              <a:rPr lang="en-GB" sz="3399" dirty="0"/>
              <a:t> (actions)</a:t>
            </a:r>
          </a:p>
          <a:p>
            <a:pPr lvl="1">
              <a:buClr>
                <a:schemeClr val="tx1"/>
              </a:buClr>
            </a:pPr>
            <a:r>
              <a:rPr lang="en-GB" sz="3399" b="1" dirty="0">
                <a:solidFill>
                  <a:schemeClr val="bg1"/>
                </a:solidFill>
              </a:rPr>
              <a:t>Constructors</a:t>
            </a:r>
          </a:p>
          <a:p>
            <a:pPr lvl="1">
              <a:buClr>
                <a:schemeClr val="tx1"/>
              </a:buClr>
            </a:pPr>
            <a:r>
              <a:rPr lang="en-GB" sz="3399" dirty="0"/>
              <a:t>Others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 dirty="0"/>
              <a:t>Class Members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285049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72"/>
            <a:ext cx="1422767" cy="510645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holds properties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Rectangle – Example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4007179"/>
            <a:chOff x="838380" y="1952550"/>
            <a:chExt cx="10515241" cy="4008223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329677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string Color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class can have </a:t>
            </a:r>
            <a:r>
              <a:rPr lang="en-US" b="1" dirty="0">
                <a:solidFill>
                  <a:schemeClr val="bg1"/>
                </a:solidFill>
              </a:rPr>
              <a:t>many instances </a:t>
            </a:r>
            <a:r>
              <a:rPr lang="en-US" dirty="0"/>
              <a:t>(objects)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Object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57"/>
            <a:ext cx="2969227" cy="919162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A variable stores an object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reference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39"/>
            <a:ext cx="3122187" cy="919162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Use the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chemeClr val="bg2"/>
                </a:solidFill>
              </a:rPr>
              <a:t> keyword to create an object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9F4352-EA21-48E7-8588-D1D1315F1F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040" y="2169329"/>
            <a:ext cx="1760657" cy="1760657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537" y="1121144"/>
            <a:ext cx="10123853" cy="5276048"/>
          </a:xfrm>
        </p:spPr>
        <p:txBody>
          <a:bodyPr>
            <a:normAutofit/>
          </a:bodyPr>
          <a:lstStyle/>
          <a:p>
            <a:pPr marL="0"/>
            <a:r>
              <a:rPr lang="en-GB" sz="3600" dirty="0"/>
              <a:t>Declaring a variable creates a </a:t>
            </a:r>
            <a:r>
              <a:rPr lang="en-GB" sz="3600" b="1" dirty="0">
                <a:solidFill>
                  <a:schemeClr val="bg1"/>
                </a:solidFill>
              </a:rPr>
              <a:t>reference</a:t>
            </a:r>
            <a:r>
              <a:rPr lang="en-GB" sz="3600" dirty="0"/>
              <a:t> in the stack</a:t>
            </a:r>
          </a:p>
          <a:p>
            <a:pPr marL="0"/>
            <a:r>
              <a:rPr lang="en-GB" sz="3600" dirty="0"/>
              <a:t>The </a:t>
            </a:r>
            <a:r>
              <a:rPr lang="en-GB" sz="3600" b="1" dirty="0">
                <a:solidFill>
                  <a:schemeClr val="bg1"/>
                </a:solidFill>
              </a:rPr>
              <a:t>new</a:t>
            </a:r>
            <a:r>
              <a:rPr lang="en-GB" sz="3600" dirty="0"/>
              <a:t> keyword allocates memory on the heap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Reference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667894" y="2664200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697309" y="3766639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Simple Method in a Class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39"/>
            <a:ext cx="3073588" cy="919162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Methods define actions in the classes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–&gt; Object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3538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56509"/>
            <a:r>
              <a:rPr lang="en-US" sz="3397" dirty="0"/>
              <a:t>Classes provide </a:t>
            </a:r>
            <a:r>
              <a:rPr lang="en-US" sz="3397" b="1" dirty="0">
                <a:solidFill>
                  <a:schemeClr val="bg1"/>
                </a:solidFill>
              </a:rPr>
              <a:t>structure</a:t>
            </a:r>
            <a:r>
              <a:rPr lang="en-US" sz="3397" dirty="0"/>
              <a:t> for describing and creating objects</a:t>
            </a:r>
          </a:p>
          <a:p>
            <a:pPr marL="0" indent="-356509"/>
            <a:r>
              <a:rPr lang="en-US" sz="3397" dirty="0"/>
              <a:t>An </a:t>
            </a:r>
            <a:r>
              <a:rPr lang="en-US" sz="3397" b="1" dirty="0">
                <a:solidFill>
                  <a:schemeClr val="bg1"/>
                </a:solidFill>
              </a:rPr>
              <a:t>object</a:t>
            </a:r>
            <a:r>
              <a:rPr lang="en-US" sz="3397" dirty="0"/>
              <a:t> is a </a:t>
            </a:r>
            <a:r>
              <a:rPr lang="en-US" sz="3397" b="1" dirty="0">
                <a:solidFill>
                  <a:schemeClr val="bg1"/>
                </a:solidFill>
              </a:rPr>
              <a:t>single instance of a class</a:t>
            </a:r>
          </a:p>
        </p:txBody>
      </p:sp>
      <p:sp>
        <p:nvSpPr>
          <p:cNvPr id="9" name="Arrow: Right 20"/>
          <p:cNvSpPr/>
          <p:nvPr/>
        </p:nvSpPr>
        <p:spPr>
          <a:xfrm>
            <a:off x="7543424" y="5482198"/>
            <a:ext cx="685621" cy="6595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22"/>
          <p:cNvSpPr/>
          <p:nvPr/>
        </p:nvSpPr>
        <p:spPr>
          <a:xfrm>
            <a:off x="4751175" y="5270684"/>
            <a:ext cx="2384931" cy="1082554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799" b="1" dirty="0">
                <a:solidFill>
                  <a:schemeClr val="bg2"/>
                </a:solidFill>
              </a:rPr>
              <a:t>Rectangle (Class)</a:t>
            </a:r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1" name="Rectangle: Rounded Corners 23"/>
          <p:cNvSpPr/>
          <p:nvPr/>
        </p:nvSpPr>
        <p:spPr>
          <a:xfrm>
            <a:off x="8609946" y="5270684"/>
            <a:ext cx="2437765" cy="1082554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799" b="1" noProof="1">
                <a:solidFill>
                  <a:schemeClr val="bg2"/>
                </a:solidFill>
              </a:rPr>
              <a:t>firstRect</a:t>
            </a:r>
          </a:p>
          <a:p>
            <a:pPr algn="ctr"/>
            <a:r>
              <a:rPr lang="en-GB" sz="2799" b="1" dirty="0">
                <a:solidFill>
                  <a:schemeClr val="bg2"/>
                </a:solidFill>
              </a:rPr>
              <a:t>(Object)</a:t>
            </a:r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78093" y="2819558"/>
            <a:ext cx="2080210" cy="20802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2799" b="1" dirty="0">
                <a:solidFill>
                  <a:schemeClr val="bg2"/>
                </a:solidFill>
                <a:latin typeface="Consolas" panose="020B0609020204030204" pitchFamily="49" charset="0"/>
              </a:rPr>
              <a:t>Rectangle</a:t>
            </a:r>
          </a:p>
          <a:p>
            <a:pPr algn="ctr"/>
            <a:r>
              <a:rPr lang="en-GB" sz="2799" b="1" dirty="0">
                <a:solidFill>
                  <a:schemeClr val="bg2"/>
                </a:solidFill>
                <a:latin typeface="Consolas" panose="020B0609020204030204" pitchFamily="49" charset="0"/>
              </a:rPr>
              <a:t>is…</a:t>
            </a:r>
          </a:p>
        </p:txBody>
      </p:sp>
      <p:sp>
        <p:nvSpPr>
          <p:cNvPr id="13" name="Rectangle: Rounded Corners 31"/>
          <p:cNvSpPr/>
          <p:nvPr/>
        </p:nvSpPr>
        <p:spPr>
          <a:xfrm>
            <a:off x="925734" y="5270684"/>
            <a:ext cx="2384931" cy="1082554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799" b="1" dirty="0">
                <a:solidFill>
                  <a:schemeClr val="bg2"/>
                </a:solidFill>
              </a:rPr>
              <a:t>Rectangle ADT</a:t>
            </a:r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4" name="Arrow: Right 32"/>
          <p:cNvSpPr/>
          <p:nvPr/>
        </p:nvSpPr>
        <p:spPr>
          <a:xfrm>
            <a:off x="3721945" y="5482198"/>
            <a:ext cx="685621" cy="65952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53772" y="2819559"/>
            <a:ext cx="2080210" cy="208021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9" name="Oval 18"/>
          <p:cNvSpPr/>
          <p:nvPr/>
        </p:nvSpPr>
        <p:spPr>
          <a:xfrm>
            <a:off x="8762305" y="2845935"/>
            <a:ext cx="2027458" cy="202745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576272" y="3114083"/>
            <a:ext cx="482658" cy="35614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313144" y="3262195"/>
            <a:ext cx="187751" cy="80978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165919" y="3583092"/>
            <a:ext cx="750129" cy="543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33362" y="4300147"/>
            <a:ext cx="807575" cy="34390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400971" y="3583092"/>
            <a:ext cx="750129" cy="54314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C0B2859-2C04-4D53-9AD5-E74EB6E4F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1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9" grpId="0" animBg="1"/>
      <p:bldP spid="2" grpId="0"/>
      <p:bldP spid="5" grpId="0"/>
      <p:bldP spid="6" grpId="0"/>
      <p:bldP spid="7" grpId="0"/>
      <p:bldP spid="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r>
              <a:rPr lang="en-US" sz="3600" dirty="0"/>
              <a:t> is a single</a:t>
            </a:r>
            <a:br>
              <a:rPr lang="bg-BG" sz="3600" dirty="0"/>
            </a:br>
            <a:r>
              <a:rPr lang="en-US" sz="3600" b="1" dirty="0">
                <a:solidFill>
                  <a:schemeClr val="bg1"/>
                </a:solidFill>
              </a:rPr>
              <a:t>instance</a:t>
            </a:r>
            <a:r>
              <a:rPr lang="en-US" sz="3600" dirty="0"/>
              <a:t>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Classes provide </a:t>
            </a:r>
            <a:r>
              <a:rPr lang="en-US" sz="3600" b="1" dirty="0">
                <a:solidFill>
                  <a:schemeClr val="bg1"/>
                </a:solidFill>
              </a:rPr>
              <a:t>structure</a:t>
            </a:r>
            <a:r>
              <a:rPr lang="en-US" sz="3600" dirty="0"/>
              <a:t> for creating</a:t>
            </a:r>
            <a:r>
              <a:rPr lang="en-GB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vs. Objects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807865"/>
            <a:ext cx="2085827" cy="510645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Class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actions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Class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920183"/>
            <a:ext cx="2056864" cy="510645"/>
          </a:xfrm>
          <a:prstGeom prst="wedgeRoundRectCallout">
            <a:avLst>
              <a:gd name="adj1" fmla="val -56061"/>
              <a:gd name="adj2" fmla="val 223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Class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6997"/>
            <a:ext cx="1352148" cy="919162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Object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name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471"/>
            <a:ext cx="1523604" cy="919162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Object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en-GB" sz="4000" dirty="0"/>
              <a:t>Objects and Classes</a:t>
            </a:r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en-US" sz="4000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GB" sz="4000" dirty="0"/>
              <a:t>Fields and Properties</a:t>
            </a:r>
          </a:p>
          <a:p>
            <a:pPr>
              <a:buClr>
                <a:schemeClr val="tx1"/>
              </a:buClr>
            </a:pPr>
            <a:r>
              <a:rPr lang="en-GB" sz="4000" dirty="0"/>
              <a:t>Methods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en-US" sz="4000" dirty="0"/>
              <a:t>Constructors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 Programming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b="1" dirty="0">
                <a:solidFill>
                  <a:schemeClr val="bg1"/>
                </a:solidFill>
              </a:rPr>
              <a:t>OOP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is the concept of using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bg-BG" dirty="0"/>
              <a:t> (</a:t>
            </a:r>
            <a:r>
              <a:rPr lang="en-US" dirty="0"/>
              <a:t>class instances)</a:t>
            </a:r>
            <a:r>
              <a:rPr lang="bg-BG" dirty="0"/>
              <a:t> </a:t>
            </a:r>
            <a:r>
              <a:rPr lang="en-US" dirty="0"/>
              <a:t>to model the real world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class</a:t>
            </a:r>
            <a:r>
              <a:rPr lang="en-US" sz="2399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CalcArea() {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632" y="2484247"/>
            <a:ext cx="2641550" cy="578731"/>
          </a:xfrm>
          <a:prstGeom prst="wedgeRoundRectCallout">
            <a:avLst>
              <a:gd name="adj1" fmla="val -66560"/>
              <a:gd name="adj2" fmla="val 42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Class definition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Objects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6497" y="4340717"/>
            <a:ext cx="1912591" cy="1055333"/>
          </a:xfrm>
          <a:prstGeom prst="wedgeRoundRectCallout">
            <a:avLst>
              <a:gd name="adj1" fmla="val -71170"/>
              <a:gd name="adj2" fmla="val -554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Properties (data)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243249"/>
            <a:ext cx="1758859" cy="1055333"/>
          </a:xfrm>
          <a:prstGeom prst="wedgeRoundRectCallout">
            <a:avLst>
              <a:gd name="adj1" fmla="val -84823"/>
              <a:gd name="adj2" fmla="val -501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Methods</a:t>
            </a:r>
            <a:br>
              <a:rPr lang="en-US" sz="2799" b="1" noProof="1">
                <a:solidFill>
                  <a:srgbClr val="FFFFFF"/>
                </a:solidFill>
              </a:rPr>
            </a:br>
            <a:r>
              <a:rPr lang="en-US" sz="2799" b="1" noProof="1">
                <a:solidFill>
                  <a:srgbClr val="FFFFFF"/>
                </a:solidFill>
              </a:rPr>
              <a:t>(actions)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Storing Data Inside a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Fields and Modifiers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3799231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 dirty="0">
                <a:solidFill>
                  <a:schemeClr val="bg1"/>
                </a:solidFill>
              </a:rPr>
              <a:t>CalcArea</a:t>
            </a:r>
            <a:r>
              <a:rPr lang="en-US" sz="2599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1379638" y="4894161"/>
            <a:ext cx="2024018" cy="919162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Fields can be of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any type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378286" y="2780732"/>
            <a:ext cx="2114449" cy="510645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Class modifier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01245" y="3634546"/>
            <a:ext cx="2602410" cy="919162"/>
          </a:xfrm>
          <a:prstGeom prst="wedgeRoundRectCallout">
            <a:avLst>
              <a:gd name="adj1" fmla="val 63322"/>
              <a:gd name="adj2" fmla="val 422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dirty="0">
                <a:solidFill>
                  <a:schemeClr val="bg2"/>
                </a:solidFill>
              </a:rPr>
              <a:t>Fields should </a:t>
            </a:r>
            <a:br>
              <a:rPr lang="en-US" sz="2399" b="1" dirty="0">
                <a:solidFill>
                  <a:schemeClr val="bg2"/>
                </a:solidFill>
              </a:rPr>
            </a:br>
            <a:r>
              <a:rPr lang="en-US" sz="2399" b="1" dirty="0">
                <a:solidFill>
                  <a:schemeClr val="bg2"/>
                </a:solidFill>
              </a:rPr>
              <a:t>always be private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en-US" sz="3397" dirty="0"/>
              <a:t>Class fields have </a:t>
            </a:r>
            <a:r>
              <a:rPr lang="en-US" sz="3397" b="1" dirty="0">
                <a:solidFill>
                  <a:schemeClr val="bg1"/>
                </a:solidFill>
              </a:rPr>
              <a:t>type</a:t>
            </a:r>
            <a:r>
              <a:rPr lang="en-US" sz="3397" dirty="0"/>
              <a:t> and </a:t>
            </a:r>
            <a:r>
              <a:rPr lang="en-US" sz="3397" b="1" dirty="0">
                <a:solidFill>
                  <a:schemeClr val="bg1"/>
                </a:solidFill>
              </a:rPr>
              <a:t>name</a:t>
            </a:r>
          </a:p>
          <a:p>
            <a:pPr indent="-356509"/>
            <a:r>
              <a:rPr lang="en-US" sz="3397" dirty="0"/>
              <a:t>Modifiers define accessibility</a:t>
            </a:r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714767" y="2133419"/>
            <a:ext cx="6845330" cy="35411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public </a:t>
            </a:r>
            <a:r>
              <a:rPr lang="en-US" sz="2399" dirty="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public </a:t>
            </a:r>
            <a:r>
              <a:rPr lang="en-US" sz="2399" dirty="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672097" y="3204059"/>
            <a:ext cx="1709554" cy="919162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The field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GB" sz="2399" b="1" noProof="1">
                <a:solidFill>
                  <a:schemeClr val="bg2"/>
                </a:solidFill>
              </a:rPr>
              <a:t>is hidden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20942" y="3067207"/>
            <a:ext cx="2759514" cy="919162"/>
          </a:xfrm>
          <a:prstGeom prst="wedgeRoundRectCallout">
            <a:avLst>
              <a:gd name="adj1" fmla="val -87460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The getter provides access to the field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5943320" y="5074171"/>
            <a:ext cx="2759514" cy="919162"/>
          </a:xfrm>
          <a:prstGeom prst="wedgeRoundRectCallout">
            <a:avLst>
              <a:gd name="adj1" fmla="val -79639"/>
              <a:gd name="adj2" fmla="val -716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The setter provides field change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Used to create </a:t>
            </a:r>
            <a:r>
              <a:rPr lang="en-US" sz="3600" b="1" dirty="0">
                <a:solidFill>
                  <a:schemeClr val="bg1"/>
                </a:solidFill>
              </a:rPr>
              <a:t>accessors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mutators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setters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3962958" y="3748984"/>
            <a:ext cx="644787" cy="56170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81886" y="2185047"/>
            <a:ext cx="7267405" cy="36895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// TODO: </a:t>
            </a:r>
            <a:r>
              <a:rPr lang="en-GB" sz="2399" i="1" dirty="0">
                <a:solidFill>
                  <a:schemeClr val="accent2"/>
                </a:solidFill>
              </a:rPr>
              <a:t>Balance and Year Getter &amp; Setter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u="sng" dirty="0">
                <a:hlinkClick r:id="rId3"/>
              </a:rPr>
              <a:t>https://judge.softuni.bg/Contests/Practice/Index/3161#0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/>
              <a:t>Create a class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31FF1A-FF1B-4C69-8AC5-9153DF18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Properties in C#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37944F8-BBBD-456E-9A9A-2A46F712D36A}"/>
              </a:ext>
            </a:extLst>
          </p:cNvPr>
          <p:cNvSpPr txBox="1">
            <a:spLocks/>
          </p:cNvSpPr>
          <p:nvPr/>
        </p:nvSpPr>
        <p:spPr>
          <a:xfrm>
            <a:off x="1689830" y="1862623"/>
            <a:ext cx="8812342" cy="3815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public string Brand { get; private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7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public string Make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7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public string BrandAndMake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get =&gt; Brand + " " +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}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CF2C9F-C568-4A00-B861-B268E1FAC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7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Defining a Class Behaviour</a:t>
            </a:r>
            <a:endParaRPr lang="bg-B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432871"/>
            <a:ext cx="2984748" cy="1055333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points to the current instance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Store </a:t>
            </a:r>
            <a:r>
              <a:rPr lang="en-US" sz="3600" b="1" dirty="0">
                <a:solidFill>
                  <a:schemeClr val="bg1"/>
                </a:solidFill>
              </a:rPr>
              <a:t>executable code </a:t>
            </a:r>
            <a:r>
              <a:rPr lang="en-US" sz="3600" dirty="0"/>
              <a:t>(an algorithm)</a:t>
            </a:r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Car Extension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/>
              <a:t>Create a class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What is an Object? What is a Class?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Car Extension (3)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string WhoAmI</a:t>
            </a:r>
            <a:r>
              <a:rPr lang="en-US" sz="2399" dirty="0"/>
              <a:t>()</a:t>
            </a:r>
          </a:p>
          <a:p>
            <a:r>
              <a:rPr lang="en-US" sz="2399" dirty="0"/>
              <a:t>{</a:t>
            </a:r>
          </a:p>
          <a:p>
            <a:r>
              <a:rPr lang="en-US" sz="2399" dirty="0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return sb.ToString();</a:t>
            </a:r>
          </a:p>
          <a:p>
            <a:r>
              <a:rPr lang="en-US" sz="2399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</a:t>
            </a:r>
            <a:r>
              <a:rPr lang="bg-BG" sz="1799" dirty="0"/>
              <a:t> </a:t>
            </a:r>
            <a:r>
              <a:rPr lang="en-US" sz="1799" dirty="0">
                <a:hlinkClick r:id="rId2"/>
              </a:rPr>
              <a:t>https://judge.softuni.bg/Contests/Practice/Index/3161#1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Object 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47056" y="1109516"/>
            <a:ext cx="9991631" cy="5545145"/>
          </a:xfrm>
        </p:spPr>
        <p:txBody>
          <a:bodyPr/>
          <a:lstStyle/>
          <a:p>
            <a:r>
              <a:rPr lang="en-GB" dirty="0"/>
              <a:t>When a constructor is invoked, it creates an instance of its class and usually initializes its members</a:t>
            </a:r>
          </a:p>
          <a:p>
            <a:r>
              <a:rPr lang="en-GB" dirty="0"/>
              <a:t>Classes in C# are instantiated with the </a:t>
            </a:r>
            <a:r>
              <a:rPr lang="en-GB" b="1" dirty="0">
                <a:solidFill>
                  <a:schemeClr val="bg1"/>
                </a:solidFill>
              </a:rPr>
              <a:t>keyword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public </a:t>
            </a:r>
            <a:r>
              <a:rPr lang="en-US" sz="2299" dirty="0">
                <a:solidFill>
                  <a:schemeClr val="bg1"/>
                </a:solidFill>
              </a:rPr>
              <a:t>Rectangle() </a:t>
            </a:r>
            <a:r>
              <a:rPr lang="en-US" sz="2299" dirty="0">
                <a:solidFill>
                  <a:schemeClr val="tx1"/>
                </a:solidFill>
              </a:rPr>
              <a:t>{</a:t>
            </a:r>
            <a:r>
              <a:rPr lang="bg-BG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 dirty="0">
                <a:solidFill>
                  <a:schemeClr val="tx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 dirty="0">
                <a:solidFill>
                  <a:schemeClr val="tx1"/>
                </a:solidFill>
              </a:rPr>
              <a:t> figure = </a:t>
            </a:r>
            <a:r>
              <a:rPr lang="en-US" sz="2299" dirty="0">
                <a:solidFill>
                  <a:schemeClr val="bg1"/>
                </a:solidFill>
              </a:rPr>
              <a:t>new</a:t>
            </a:r>
            <a:r>
              <a:rPr lang="en-US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bg1"/>
                </a:solidFill>
              </a:rPr>
              <a:t>Rectangle()</a:t>
            </a:r>
            <a:r>
              <a:rPr lang="en-US" sz="22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bg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 (1)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Constructors </a:t>
            </a:r>
            <a:r>
              <a:rPr lang="en-GB" sz="3600" b="1" dirty="0">
                <a:solidFill>
                  <a:schemeClr val="bg1"/>
                </a:solidFill>
              </a:rPr>
              <a:t>set object's initial state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 txBox="1">
            <a:spLocks/>
          </p:cNvSpPr>
          <p:nvPr/>
        </p:nvSpPr>
        <p:spPr>
          <a:xfrm>
            <a:off x="562443" y="1747014"/>
            <a:ext cx="11067117" cy="4870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private int[] sections;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799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this.sections= new int[</a:t>
            </a:r>
            <a:r>
              <a:rPr lang="bg-BG" sz="2799" noProof="1">
                <a:solidFill>
                  <a:schemeClr val="tx1"/>
                </a:solidFill>
              </a:rPr>
              <a:t>(</a:t>
            </a:r>
            <a:r>
              <a:rPr lang="en-US" sz="2799" noProof="1">
                <a:solidFill>
                  <a:schemeClr val="tx1"/>
                </a:solidFill>
              </a:rPr>
              <a:t>width</a:t>
            </a:r>
            <a:r>
              <a:rPr lang="bg-BG" sz="2799" noProof="1">
                <a:solidFill>
                  <a:schemeClr val="tx1"/>
                </a:solidFill>
              </a:rPr>
              <a:t> *</a:t>
            </a:r>
            <a:r>
              <a:rPr lang="en-US" sz="2799" noProof="1">
                <a:solidFill>
                  <a:schemeClr val="tx1"/>
                </a:solidFill>
              </a:rPr>
              <a:t> height</a:t>
            </a:r>
            <a:r>
              <a:rPr lang="bg-BG" sz="2799" noProof="1">
                <a:solidFill>
                  <a:schemeClr val="tx1"/>
                </a:solidFill>
              </a:rPr>
              <a:t>)/2</a:t>
            </a:r>
            <a:r>
              <a:rPr lang="en-US" sz="2799" noProof="1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Initial State (2)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00896" y="4182225"/>
            <a:ext cx="2789273" cy="1055333"/>
          </a:xfrm>
          <a:prstGeom prst="wedgeRoundRectCallout">
            <a:avLst>
              <a:gd name="adj1" fmla="val -73743"/>
              <a:gd name="adj2" fmla="val 41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Always ensure</a:t>
            </a:r>
          </a:p>
          <a:p>
            <a:pPr algn="ctr" eaLnBrk="0" hangingPunct="0"/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correct state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23903E-ED5B-4AE2-9BF1-995D163B27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54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have multiple constructors in the same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548743" y="3960371"/>
            <a:ext cx="2789273" cy="1055333"/>
          </a:xfrm>
          <a:prstGeom prst="wedgeRoundRectCallout">
            <a:avLst>
              <a:gd name="adj1" fmla="val -59470"/>
              <a:gd name="adj2" fmla="val 328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Constructor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with</a:t>
            </a:r>
            <a:r>
              <a:rPr lang="en-US" sz="2799" b="1" noProof="1">
                <a:solidFill>
                  <a:srgbClr val="FFFFFF"/>
                </a:solidFill>
              </a:rPr>
              <a:t> parameters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75"/>
            <a:ext cx="3280556" cy="1055333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Constructor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without</a:t>
            </a:r>
            <a:r>
              <a:rPr lang="en-US" sz="2799" b="1" noProof="1">
                <a:solidFill>
                  <a:srgbClr val="FFFFFF"/>
                </a:solidFill>
              </a:rPr>
              <a:t> parameters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en-GB" dirty="0"/>
              <a:t>Constructors can call each other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Chaining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133628"/>
            <a:ext cx="2249414" cy="1055333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799" b="1" noProof="1">
                <a:solidFill>
                  <a:srgbClr val="FFFFFF"/>
                </a:solidFill>
              </a:rPr>
              <a:t>Calls default constructor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15073" y="1628800"/>
            <a:ext cx="10961855" cy="4698286"/>
          </a:xfrm>
          <a:prstGeom prst="rect">
            <a:avLst/>
          </a:prstGeom>
        </p:spPr>
        <p:txBody>
          <a:bodyPr vert="horz" lIns="107972" tIns="35991" rIns="107972" bIns="35991" rtlCol="0">
            <a:normAutofit fontScale="850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Classes define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structure</a:t>
            </a:r>
            <a:r>
              <a:rPr lang="en-US" sz="3599" dirty="0">
                <a:solidFill>
                  <a:schemeClr val="bg2"/>
                </a:solidFill>
              </a:rPr>
              <a:t> for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Objects are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instances of a class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NET Core provides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thousands of ready-to-use classes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Classes </a:t>
            </a:r>
            <a:r>
              <a:rPr lang="en-US" sz="3600" dirty="0">
                <a:solidFill>
                  <a:schemeClr val="bg2"/>
                </a:solidFill>
              </a:rPr>
              <a:t>provide structure for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describing </a:t>
            </a:r>
            <a:r>
              <a:rPr lang="en-US" sz="3600" dirty="0">
                <a:solidFill>
                  <a:schemeClr val="bg2"/>
                </a:solidFill>
              </a:rPr>
              <a:t>and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creating </a:t>
            </a:r>
            <a:r>
              <a:rPr lang="en-US" sz="3600" dirty="0">
                <a:solidFill>
                  <a:schemeClr val="bg2"/>
                </a:solidFill>
              </a:rPr>
              <a:t>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Classes define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fields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methods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properties</a:t>
            </a:r>
            <a:r>
              <a:rPr lang="en-US" sz="3599" dirty="0">
                <a:solidFill>
                  <a:schemeClr val="bg2"/>
                </a:solidFill>
              </a:rPr>
              <a:t>,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constructors</a:t>
            </a:r>
            <a:r>
              <a:rPr lang="en-US" sz="3599" dirty="0">
                <a:solidFill>
                  <a:schemeClr val="bg2"/>
                </a:solidFill>
              </a:rPr>
              <a:t> and other members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599" dirty="0">
                <a:solidFill>
                  <a:schemeClr val="bg2"/>
                </a:solidFill>
              </a:rPr>
              <a:t>Constructors: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Invoked</a:t>
            </a:r>
            <a:r>
              <a:rPr lang="en-US" sz="3399" dirty="0">
                <a:solidFill>
                  <a:schemeClr val="bg2"/>
                </a:solidFill>
              </a:rPr>
              <a:t> when creating 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 instances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3399" dirty="0">
                <a:solidFill>
                  <a:schemeClr val="bg2"/>
                </a:solidFill>
              </a:rPr>
              <a:t> the </a:t>
            </a:r>
            <a:r>
              <a:rPr lang="en-US" sz="3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object's state</a:t>
            </a:r>
            <a:endParaRPr lang="en-US" sz="3599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3" y="941976"/>
            <a:ext cx="1003093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399" dirty="0"/>
              <a:t>An </a:t>
            </a:r>
            <a:r>
              <a:rPr lang="en-US" sz="3399" b="1" dirty="0">
                <a:solidFill>
                  <a:schemeClr val="bg1"/>
                </a:solidFill>
              </a:rPr>
              <a:t>object</a:t>
            </a:r>
            <a:r>
              <a:rPr lang="en-US" sz="3399" dirty="0"/>
              <a:t> holds a set of named values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399" dirty="0"/>
              <a:t>E.g. </a:t>
            </a:r>
            <a:r>
              <a:rPr lang="en-US" sz="3399" b="1" dirty="0">
                <a:solidFill>
                  <a:schemeClr val="bg1"/>
                </a:solidFill>
              </a:rPr>
              <a:t>birthday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object holds </a:t>
            </a:r>
            <a:r>
              <a:rPr lang="en-US" sz="3399" b="1" dirty="0">
                <a:solidFill>
                  <a:schemeClr val="bg1"/>
                </a:solidFill>
              </a:rPr>
              <a:t>day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</a:rPr>
              <a:t>month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</a:rPr>
              <a:t>year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399" dirty="0"/>
              <a:t>Creating a </a:t>
            </a:r>
            <a:r>
              <a:rPr lang="en-US" sz="3399" b="1" dirty="0">
                <a:solidFill>
                  <a:schemeClr val="bg1"/>
                </a:solidFill>
              </a:rPr>
              <a:t>birthday</a:t>
            </a:r>
            <a:r>
              <a:rPr lang="en-US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99" dirty="0"/>
              <a:t>object:</a:t>
            </a:r>
            <a:endParaRPr lang="en-US" sz="33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070415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The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operator creates a new object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Object properties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Object name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0839" y="2215058"/>
            <a:ext cx="2845405" cy="923525"/>
          </a:xfrm>
          <a:prstGeom prst="wedgeRoundRectCallout">
            <a:avLst>
              <a:gd name="adj1" fmla="val -61637"/>
              <a:gd name="adj2" fmla="val 53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Create a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object of type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en-US" sz="3399" dirty="0"/>
              <a:t>In programming, </a:t>
            </a:r>
            <a:r>
              <a:rPr lang="en-US" sz="3399" b="1" dirty="0">
                <a:solidFill>
                  <a:schemeClr val="bg1"/>
                </a:solidFill>
              </a:rPr>
              <a:t>classes</a:t>
            </a:r>
            <a:r>
              <a:rPr lang="en-US" sz="3399" dirty="0"/>
              <a:t> provide the </a:t>
            </a:r>
            <a:r>
              <a:rPr lang="en-US" sz="3399" b="1" dirty="0"/>
              <a:t>structure</a:t>
            </a:r>
            <a:r>
              <a:rPr lang="en-US" sz="3399" dirty="0"/>
              <a:t> for </a:t>
            </a:r>
            <a:r>
              <a:rPr lang="en-US" sz="3399" b="1" dirty="0">
                <a:solidFill>
                  <a:schemeClr val="bg1"/>
                </a:solidFill>
              </a:rPr>
              <a:t>objects</a:t>
            </a:r>
          </a:p>
          <a:p>
            <a:pPr lvl="1"/>
            <a:r>
              <a:rPr lang="en-US" sz="3399" dirty="0"/>
              <a:t>Act as </a:t>
            </a:r>
            <a:r>
              <a:rPr lang="en-US" sz="3399" b="1" dirty="0">
                <a:solidFill>
                  <a:schemeClr val="bg1"/>
                </a:solidFill>
              </a:rPr>
              <a:t>template</a:t>
            </a:r>
            <a:r>
              <a:rPr lang="bg-BG" sz="3399" dirty="0"/>
              <a:t> </a:t>
            </a:r>
            <a:r>
              <a:rPr lang="en-US" sz="3399" dirty="0"/>
              <a:t>for </a:t>
            </a:r>
            <a:r>
              <a:rPr lang="en-US" sz="3399" b="1" dirty="0">
                <a:solidFill>
                  <a:schemeClr val="bg1"/>
                </a:solidFill>
              </a:rPr>
              <a:t>objects</a:t>
            </a:r>
            <a:r>
              <a:rPr lang="en-US" sz="3399" dirty="0"/>
              <a:t> of the same type</a:t>
            </a:r>
          </a:p>
          <a:p>
            <a:r>
              <a:rPr lang="en-US" sz="3399" dirty="0"/>
              <a:t>Classes define:</a:t>
            </a:r>
          </a:p>
          <a:p>
            <a:pPr lvl="1"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Data</a:t>
            </a:r>
            <a:r>
              <a:rPr lang="en-US" sz="3399" dirty="0"/>
              <a:t> (properties), e.g.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399" dirty="0"/>
              <a:t>,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Actions</a:t>
            </a:r>
            <a:r>
              <a:rPr lang="en-US" sz="3399" dirty="0"/>
              <a:t> (behavior), e.g.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399" dirty="0"/>
              <a:t>,</a:t>
            </a:r>
            <a:r>
              <a:rPr lang="en-US" sz="3399" dirty="0">
                <a:solidFill>
                  <a:schemeClr val="bg1"/>
                </a:solidFill>
              </a:rPr>
              <a:t> </a:t>
            </a:r>
            <a:br>
              <a:rPr lang="en-US" sz="3399" dirty="0">
                <a:solidFill>
                  <a:schemeClr val="bg1"/>
                </a:solidFill>
              </a:rPr>
            </a:b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399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07197" y="988048"/>
            <a:ext cx="10318987" cy="55451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399" dirty="0"/>
              <a:t>One class may have many instances (objects)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Sample class: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Sample objects: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399" dirty="0"/>
              <a:t>,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Classes</a:t>
            </a:r>
            <a:endParaRPr lang="en-US" dirty="0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845" y="3124463"/>
            <a:ext cx="6478313" cy="327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Objects </a:t>
            </a:r>
            <a:r>
              <a:rPr lang="en-US" dirty="0"/>
              <a:t>(</a:t>
            </a:r>
            <a:r>
              <a:rPr lang="en-GB" dirty="0"/>
              <a:t>Instances of Classes)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599" dirty="0"/>
              <a:t>Creating the object of a defined class is </a:t>
            </a:r>
            <a:br>
              <a:rPr lang="en-GB" sz="3599" dirty="0"/>
            </a:br>
            <a:r>
              <a:rPr lang="en-GB" sz="3599" dirty="0"/>
              <a:t>called </a:t>
            </a:r>
            <a:r>
              <a:rPr lang="en-GB" sz="3599" b="1" dirty="0">
                <a:solidFill>
                  <a:schemeClr val="bg1"/>
                </a:solidFill>
              </a:rPr>
              <a:t>instantiation</a:t>
            </a:r>
          </a:p>
          <a:p>
            <a:pPr>
              <a:lnSpc>
                <a:spcPct val="100000"/>
              </a:lnSpc>
            </a:pPr>
            <a:r>
              <a:rPr lang="en-GB" sz="3599" dirty="0"/>
              <a:t>The </a:t>
            </a:r>
            <a:r>
              <a:rPr lang="en-GB" sz="3599" b="1" dirty="0">
                <a:solidFill>
                  <a:schemeClr val="bg1"/>
                </a:solidFill>
              </a:rPr>
              <a:t>instance</a:t>
            </a:r>
            <a:r>
              <a:rPr lang="en-GB" sz="3599" dirty="0"/>
              <a:t> is the object itself, which is</a:t>
            </a:r>
            <a:br>
              <a:rPr lang="bg-BG" sz="3599" dirty="0"/>
            </a:br>
            <a:r>
              <a:rPr lang="en-GB" sz="3599" dirty="0"/>
              <a:t>created</a:t>
            </a:r>
            <a:r>
              <a:rPr lang="bg-BG" sz="3599" dirty="0"/>
              <a:t> </a:t>
            </a:r>
            <a:r>
              <a:rPr lang="en-GB" sz="3599" dirty="0"/>
              <a:t>runtime</a:t>
            </a:r>
          </a:p>
          <a:p>
            <a:pPr>
              <a:lnSpc>
                <a:spcPct val="100000"/>
              </a:lnSpc>
            </a:pPr>
            <a:r>
              <a:rPr lang="en-GB" sz="3599" dirty="0"/>
              <a:t>All instances have common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3599" b="1" dirty="0">
                <a:solidFill>
                  <a:schemeClr val="bg1"/>
                </a:solidFill>
              </a:rPr>
              <a:t>behaviour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and Classes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Defining Simple Classes</a:t>
            </a:r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3286</TotalTime>
  <Words>2813</Words>
  <Application>Microsoft Office PowerPoint</Application>
  <PresentationFormat>Widescreen</PresentationFormat>
  <Paragraphs>507</Paragraphs>
  <Slides>40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Classes and Objects</vt:lpstr>
      <vt:lpstr>Table of Contents</vt:lpstr>
      <vt:lpstr>What is an Object? What is a Class? </vt:lpstr>
      <vt:lpstr>Objects</vt:lpstr>
      <vt:lpstr>Classes</vt:lpstr>
      <vt:lpstr>Classes</vt:lpstr>
      <vt:lpstr>Objects (Instances of Classes)</vt:lpstr>
      <vt:lpstr>Objects and Classes – Example</vt:lpstr>
      <vt:lpstr>Defining Simple Classes</vt:lpstr>
      <vt:lpstr>Defining Simple Classes</vt:lpstr>
      <vt:lpstr>Defining Simple Classes Rectangle</vt:lpstr>
      <vt:lpstr>Naming Classes</vt:lpstr>
      <vt:lpstr>Class Members</vt:lpstr>
      <vt:lpstr>Class Rectangle – Example</vt:lpstr>
      <vt:lpstr>Creating an Object</vt:lpstr>
      <vt:lpstr>Object Reference</vt:lpstr>
      <vt:lpstr>Defining a Simple Method in a Class</vt:lpstr>
      <vt:lpstr>Class –&gt; Object</vt:lpstr>
      <vt:lpstr>Classes vs. Objects</vt:lpstr>
      <vt:lpstr>Object-Oriented Programming (OOP)</vt:lpstr>
      <vt:lpstr>Storing Data Inside a Class</vt:lpstr>
      <vt:lpstr>Fields and Modifiers</vt:lpstr>
      <vt:lpstr>Properties</vt:lpstr>
      <vt:lpstr>Problem: Car</vt:lpstr>
      <vt:lpstr>Short Properties in C#</vt:lpstr>
      <vt:lpstr>Defining a Class Behaviour</vt:lpstr>
      <vt:lpstr>Methods</vt:lpstr>
      <vt:lpstr>Problem: Car Extension</vt:lpstr>
      <vt:lpstr>Solution: Car Extension (1)</vt:lpstr>
      <vt:lpstr>Solution: Car Extension (2)</vt:lpstr>
      <vt:lpstr>Solution: Car Extension (3)</vt:lpstr>
      <vt:lpstr>Object Initialization</vt:lpstr>
      <vt:lpstr>Constructors</vt:lpstr>
      <vt:lpstr>Object Initial State (1)</vt:lpstr>
      <vt:lpstr>Object Initial State (2)</vt:lpstr>
      <vt:lpstr>Multiple Constructors</vt:lpstr>
      <vt:lpstr>Constructor Chaining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2021-09-01T09:12:15Z</dcterms:modified>
  <cp:category>programming;education;software engineering;software development</cp:category>
</cp:coreProperties>
</file>