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4" r:id="rId4"/>
    <p:sldId id="296" r:id="rId5"/>
    <p:sldId id="297" r:id="rId6"/>
    <p:sldId id="298" r:id="rId7"/>
    <p:sldId id="299" r:id="rId8"/>
    <p:sldId id="300" r:id="rId9"/>
    <p:sldId id="301" r:id="rId10"/>
    <p:sldId id="496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7" r:id="rId19"/>
    <p:sldId id="498" r:id="rId20"/>
    <p:sldId id="499" r:id="rId21"/>
    <p:sldId id="310" r:id="rId22"/>
    <p:sldId id="311" r:id="rId23"/>
    <p:sldId id="312" r:id="rId24"/>
    <p:sldId id="313" r:id="rId25"/>
    <p:sldId id="314" r:id="rId26"/>
    <p:sldId id="494" r:id="rId27"/>
    <p:sldId id="315" r:id="rId28"/>
    <p:sldId id="316" r:id="rId29"/>
    <p:sldId id="317" r:id="rId30"/>
    <p:sldId id="318" r:id="rId31"/>
    <p:sldId id="401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1D32E6-D9DC-4BE7-BF38-8ED76E177331}">
          <p14:sldIdLst>
            <p14:sldId id="291"/>
            <p14:sldId id="292"/>
          </p14:sldIdLst>
        </p14:section>
        <p14:section name="Abstraction" id="{CEBF3383-E310-4356-80B5-6D5F48700F10}">
          <p14:sldIdLst>
            <p14:sldId id="294"/>
            <p14:sldId id="296"/>
            <p14:sldId id="297"/>
            <p14:sldId id="298"/>
          </p14:sldIdLst>
        </p14:section>
        <p14:section name="Interfaces" id="{42597944-70B1-4364-8C82-71BC9A3BFBA7}">
          <p14:sldIdLst>
            <p14:sldId id="299"/>
            <p14:sldId id="300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BA040EAF-498A-4A9C-84BB-45C5C3E0B399}">
          <p14:sldIdLst>
            <p14:sldId id="308"/>
            <p14:sldId id="497"/>
            <p14:sldId id="498"/>
            <p14:sldId id="499"/>
            <p14:sldId id="310"/>
          </p14:sldIdLst>
        </p14:section>
        <p14:section name="Interfaces vs Abstract Classes" id="{6B125352-FDCA-40BA-870C-105D3A5E7EF5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Conclusion" id="{4FB96423-363F-4A51-8984-B9FBEE5B717D}">
          <p14:sldIdLst>
            <p14:sldId id="318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EA1C01-F000-4EE3-9271-88495E4AA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56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D126E-DDAC-4CE7-9098-2BFC6CFDF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580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73D02-95AF-4DCC-BC36-6B5230C3E3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1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AAFB8-EEDA-4818-A713-39100C089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4145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A1F3C4-C2FB-49E8-8E73-398F509E5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62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045D2E-DC25-4EE1-AD22-ED08127562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2053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FB8D50-5DCA-4E70-AF02-E4DD64D6B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127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711369-FEC3-4032-8651-96B295338E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357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F78F58-A949-4C17-812C-5B8CEC39AD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882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E969C-B0D0-4665-AB25-7B76A18DB5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012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EF9BE-E7EC-4134-B760-587CD2D35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25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C95B6F-6F20-434C-9E83-23322D9216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894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DFE7C-7967-4160-A8C8-BB09C0D26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96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EE2182-2816-4C6C-A323-02B5CB31F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7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94C9F-FB35-4A3B-A7A7-6A32D04D0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97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896265-E839-4396-8DCC-544583EF82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58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15D412-3428-4B07-B3A3-1005582E4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152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46E9F3-C405-42AC-B335-073FC0832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515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E5645-74BE-4A80-9C85-76F3052E2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63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2F8686-CC9B-42D7-965B-7A0197D47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383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5#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5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Abstraction vs Encapsulation</a:t>
            </a:r>
            <a:br>
              <a:rPr lang="fr-FR" dirty="0"/>
            </a:br>
            <a:r>
              <a:rPr lang="fr-FR" dirty="0"/>
              <a:t>Interfaces vs Abstract Classes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Classes and Interfaces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</a:t>
            </a:r>
            <a:r>
              <a:rPr lang="en-US" b="1" dirty="0">
                <a:solidFill>
                  <a:schemeClr val="bg1"/>
                </a:solidFill>
              </a:rPr>
              <a:t>explicitly</a:t>
            </a:r>
            <a:r>
              <a:rPr lang="en-US" dirty="0"/>
              <a:t>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Interface 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420" y="2333231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6000" y="4014000"/>
            <a:ext cx="7829999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IFile.ReadFile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Console.WriteLine("Reading File");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9450" y="2333230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522485" y="5180810"/>
            <a:ext cx="2250000" cy="1123143"/>
          </a:xfrm>
          <a:prstGeom prst="wedgeRoundRectCallout">
            <a:avLst>
              <a:gd name="adj1" fmla="val 97055"/>
              <a:gd name="adj2" fmla="val -5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Explicitly implemented member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5696EA-ED33-4E07-85FA-B6FB4A603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7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An explicitly implemented member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/>
              <a:t> be accessed through a class instance, but only </a:t>
            </a:r>
            <a:r>
              <a:rPr lang="en-US" sz="3200" b="1" dirty="0">
                <a:solidFill>
                  <a:schemeClr val="bg1"/>
                </a:solidFill>
              </a:rPr>
              <a:t>through an instance of the interface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Interface (2)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5184" y="4551821"/>
            <a:ext cx="6856527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file = new FileInfo();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6000" y="2346244"/>
            <a:ext cx="5371527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00701" y="5382811"/>
            <a:ext cx="1755000" cy="1123143"/>
          </a:xfrm>
          <a:prstGeom prst="wedgeRoundRectCallout">
            <a:avLst>
              <a:gd name="adj1" fmla="val 111965"/>
              <a:gd name="adj2" fmla="val -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Accessed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through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instance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7527" y="2346244"/>
            <a:ext cx="6362498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IFile.ReadFile()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OpenBinaryFile()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57312F2-F7AE-4358-98C8-7AD0A4D3B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Inheritance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63814F34-A17E-4B9A-8D1D-DB471C2CC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30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194000"/>
            <a:ext cx="3597336" cy="1795775"/>
            <a:chOff x="-306494" y="1655598"/>
            <a:chExt cx="1971028" cy="179577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655598"/>
              <a:ext cx="197092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676269"/>
            <a:ext cx="3429001" cy="2344733"/>
            <a:chOff x="-306388" y="1519054"/>
            <a:chExt cx="1878795" cy="234473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19054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194000"/>
            <a:ext cx="3124200" cy="1795775"/>
            <a:chOff x="5561362" y="1396868"/>
            <a:chExt cx="3124200" cy="1795775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396868"/>
              <a:ext cx="3124200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71F3E78B-D6BD-4F67-B9EC-512A46030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3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30708" y="1179000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87545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02206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0EA437-464C-4604-A77E-BE5DB9399D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274567"/>
            <a:ext cx="10006799" cy="525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Draw()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Console.WriteLine(end);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16BB65-8F59-4F07-B542-FC025480B6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Shapes –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269000"/>
            <a:ext cx="9457226" cy="5382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E7801F-EB0E-49DD-8D3D-739B89537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B2667-EC5C-4E24-9FF7-57A9EFDB170E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https://judge.softuni.bg/Contests/Practice/Index/3165#0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 and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We can use an </a:t>
            </a:r>
            <a:r>
              <a:rPr lang="en-US" sz="3200" b="1" dirty="0">
                <a:solidFill>
                  <a:schemeClr val="bg1"/>
                </a:solidFill>
              </a:rPr>
              <a:t>abstract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as a </a:t>
            </a:r>
            <a:r>
              <a:rPr lang="en-US" sz="3200" b="1" dirty="0">
                <a:solidFill>
                  <a:schemeClr val="bg1"/>
                </a:solidFill>
              </a:rPr>
              <a:t>base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and all derived classes must implement abstract members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9896" y="2355553"/>
            <a:ext cx="9028323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9896" y="4110356"/>
            <a:ext cx="90283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Square :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side;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Square(int n)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side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n;</a:t>
            </a: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 side * side;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9200438" y="4040073"/>
            <a:ext cx="2385562" cy="1540891"/>
          </a:xfrm>
          <a:prstGeom prst="wedgeRoundRectCallout">
            <a:avLst>
              <a:gd name="adj1" fmla="val -82911"/>
              <a:gd name="adj2" fmla="val 4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Child </a:t>
            </a:r>
            <a:r>
              <a:rPr lang="en-US" sz="2400" b="1" noProof="1">
                <a:solidFill>
                  <a:srgbClr val="FFFFFF"/>
                </a:solidFill>
              </a:rPr>
              <a:t>class(es</a:t>
            </a:r>
            <a:r>
              <a:rPr lang="en-US" sz="2400" b="1" dirty="0">
                <a:solidFill>
                  <a:srgbClr val="FFFFFF"/>
                </a:solidFill>
              </a:rPr>
              <a:t>) fills out the implementation</a:t>
            </a: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894027" y="2609380"/>
            <a:ext cx="2287869" cy="575396"/>
          </a:xfrm>
          <a:prstGeom prst="wedgeRoundRectCallout">
            <a:avLst>
              <a:gd name="adj1" fmla="val -48110"/>
              <a:gd name="adj2" fmla="val 86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Named method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B7A3614-4048-46E4-9731-3A45A6A62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2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Abstract classes </a:t>
            </a:r>
            <a:r>
              <a:rPr lang="en-US" b="1" dirty="0">
                <a:solidFill>
                  <a:schemeClr val="bg1"/>
                </a:solidFill>
              </a:rPr>
              <a:t>may</a:t>
            </a:r>
            <a:r>
              <a:rPr lang="en-US" dirty="0"/>
              <a:t> contain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6000" y="1860356"/>
            <a:ext cx="103950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protected int x = 100;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{ get;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000" y="4284000"/>
            <a:ext cx="103950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DerivedClass :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 { x++; }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overriding property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get { return x + 10; }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E45632-DC68-46D9-A830-E00C772C5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FR" sz="4000" dirty="0"/>
              <a:t>Abstraction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dirty="0"/>
              <a:t>Interfaces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dirty="0"/>
              <a:t>Abstract Classes</a:t>
            </a:r>
          </a:p>
          <a:p>
            <a:pPr marL="742950" indent="-742950">
              <a:buFont typeface="+mj-lt"/>
              <a:buAutoNum type="arabicPeriod"/>
            </a:pPr>
            <a:r>
              <a:rPr lang="fr-FR" sz="4000" dirty="0"/>
              <a:t>Interfaces vs Abstract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A53787-F727-4A19-8D9D-A41FC4628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interface members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1958" y="3204001"/>
            <a:ext cx="3674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fr-FR" sz="2600" b="1" noProof="1">
                <a:latin typeface="Consolas" pitchFamily="49" charset="0"/>
                <a:cs typeface="Consolas" pitchFamily="49" charset="0"/>
              </a:rPr>
              <a:t>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31000" y="3204000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1958" y="5004000"/>
            <a:ext cx="7904042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ServiceBase service = new ServiceBase();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8908700" y="5004001"/>
            <a:ext cx="2392175" cy="1531708"/>
          </a:xfrm>
          <a:prstGeom prst="wedgeRoundRectCallout">
            <a:avLst>
              <a:gd name="adj1" fmla="val -74439"/>
              <a:gd name="adj2" fmla="val -5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Abstract class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cannot</a:t>
            </a:r>
            <a:r>
              <a:rPr lang="en-US" sz="2400" b="1" dirty="0">
                <a:solidFill>
                  <a:srgbClr val="FFFFFF"/>
                </a:solidFill>
              </a:rPr>
              <a:t> be instantiated</a:t>
            </a:r>
          </a:p>
        </p:txBody>
      </p:sp>
      <p:sp>
        <p:nvSpPr>
          <p:cNvPr id="16" name="Multiply 15"/>
          <p:cNvSpPr/>
          <p:nvPr/>
        </p:nvSpPr>
        <p:spPr bwMode="auto">
          <a:xfrm>
            <a:off x="5351400" y="4885820"/>
            <a:ext cx="1170000" cy="1035001"/>
          </a:xfrm>
          <a:prstGeom prst="mathMultiply">
            <a:avLst/>
          </a:prstGeom>
          <a:solidFill>
            <a:srgbClr val="FF0000">
              <a:alpha val="80000"/>
            </a:srgbClr>
          </a:solidFill>
          <a:ln w="1905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9F8160A-54E1-43CD-BC5C-9418E65BC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7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implementation:</a:t>
            </a:r>
            <a:endParaRPr lang="bg-BG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4644000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083648-7F50-47A2-AE5C-4F1143A7D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0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84100E-3122-4D32-9F87-521452B42F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7570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</a:pPr>
            <a:r>
              <a:rPr lang="en-GB" sz="3700" dirty="0"/>
              <a:t>Abstract Class (AC)</a:t>
            </a:r>
          </a:p>
          <a:p>
            <a:pPr lvl="1"/>
            <a:r>
              <a:rPr lang="en-US" sz="3500" dirty="0"/>
              <a:t>May </a:t>
            </a:r>
            <a:r>
              <a:rPr lang="en-US" sz="3500" b="1" dirty="0">
                <a:solidFill>
                  <a:schemeClr val="bg1"/>
                </a:solidFill>
              </a:rPr>
              <a:t>inherit only one abstract</a:t>
            </a:r>
            <a:r>
              <a:rPr lang="en-US" sz="3500" dirty="0"/>
              <a:t> class</a:t>
            </a:r>
          </a:p>
          <a:p>
            <a:pPr lvl="1"/>
            <a:r>
              <a:rPr lang="en-US" sz="3500" dirty="0"/>
              <a:t>Can</a:t>
            </a:r>
            <a:r>
              <a:rPr lang="en-US" sz="3500" b="1" dirty="0">
                <a:solidFill>
                  <a:schemeClr val="bg1"/>
                </a:solidFill>
              </a:rPr>
              <a:t> contain access modifiers </a:t>
            </a:r>
            <a:r>
              <a:rPr lang="en-US" sz="3500" dirty="0"/>
              <a:t>for the fields, </a:t>
            </a:r>
            <a:br>
              <a:rPr lang="en-US" sz="3500" dirty="0"/>
            </a:br>
            <a:r>
              <a:rPr lang="en-US" sz="3500" dirty="0"/>
              <a:t>functions, properties</a:t>
            </a:r>
          </a:p>
          <a:p>
            <a:pPr lvl="1"/>
            <a:r>
              <a:rPr lang="en-US" sz="3500" dirty="0"/>
              <a:t>Can </a:t>
            </a:r>
            <a:r>
              <a:rPr lang="en-US" sz="3500" b="1" dirty="0">
                <a:solidFill>
                  <a:schemeClr val="bg1"/>
                </a:solidFill>
              </a:rPr>
              <a:t>provide implementation</a:t>
            </a:r>
            <a:r>
              <a:rPr lang="en-US" sz="3500" dirty="0"/>
              <a:t> and/or </a:t>
            </a:r>
            <a:br>
              <a:rPr lang="en-US" sz="3500" dirty="0"/>
            </a:br>
            <a:r>
              <a:rPr lang="en-US" sz="3500" dirty="0"/>
              <a:t>just the </a:t>
            </a:r>
            <a:r>
              <a:rPr lang="en-US" sz="3500" b="1" dirty="0">
                <a:solidFill>
                  <a:schemeClr val="bg1"/>
                </a:solidFill>
              </a:rPr>
              <a:t>signature</a:t>
            </a:r>
            <a:r>
              <a:rPr lang="en-US" sz="3500" dirty="0"/>
              <a:t> that </a:t>
            </a:r>
            <a:br>
              <a:rPr lang="en-US" sz="3500" dirty="0"/>
            </a:br>
            <a:r>
              <a:rPr lang="en-US" sz="3500" dirty="0"/>
              <a:t>have to be overridden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4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A class may </a:t>
            </a:r>
            <a:r>
              <a:rPr lang="en-US" sz="3200" b="1" dirty="0">
                <a:solidFill>
                  <a:schemeClr val="bg1"/>
                </a:solidFill>
              </a:rPr>
              <a:t>implement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Cannot have access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modifiers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everything is </a:t>
            </a:r>
            <a:br>
              <a:rPr lang="en-US" sz="3200" dirty="0"/>
            </a:br>
            <a:r>
              <a:rPr lang="en-US" sz="32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Cannot provide any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code</a:t>
            </a:r>
            <a:r>
              <a:rPr lang="en-US" sz="3200" dirty="0"/>
              <a:t>, just the signature</a:t>
            </a:r>
            <a:endParaRPr lang="en-GB" sz="3200" dirty="0"/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(1)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733D-7467-4FAC-A21A-4C64071266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4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Fields and constants </a:t>
            </a:r>
            <a:r>
              <a:rPr lang="en-US" sz="32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we add a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we </a:t>
            </a:r>
            <a:r>
              <a:rPr lang="en-US" sz="3200" dirty="0"/>
              <a:t>have the option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providing default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implementation </a:t>
            </a:r>
            <a:r>
              <a:rPr lang="en-US" sz="3200" dirty="0"/>
              <a:t>and </a:t>
            </a:r>
            <a:br>
              <a:rPr lang="en-US" sz="3200" dirty="0"/>
            </a:br>
            <a:r>
              <a:rPr lang="en-US" sz="3200" dirty="0"/>
              <a:t>therefore, all the existing </a:t>
            </a:r>
            <a:br>
              <a:rPr lang="en-US" sz="3200" dirty="0"/>
            </a:br>
            <a:r>
              <a:rPr lang="en-US" sz="3200" dirty="0"/>
              <a:t>code might work properly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GB" sz="3400" dirty="0"/>
              <a:t>Interface</a:t>
            </a:r>
          </a:p>
          <a:p>
            <a:pPr lvl="1"/>
            <a:r>
              <a:rPr lang="en-US" sz="3200" dirty="0"/>
              <a:t>Fields and constants</a:t>
            </a:r>
            <a:r>
              <a:rPr lang="en-US" sz="3200" b="1" dirty="0">
                <a:solidFill>
                  <a:schemeClr val="bg1"/>
                </a:solidFill>
              </a:rPr>
              <a:t> can't be defined</a:t>
            </a:r>
          </a:p>
          <a:p>
            <a:pPr lvl="1"/>
            <a:r>
              <a:rPr lang="en-US" sz="3200" dirty="0"/>
              <a:t>If we add </a:t>
            </a:r>
            <a:r>
              <a:rPr lang="en-US" sz="3200" b="1" dirty="0">
                <a:solidFill>
                  <a:schemeClr val="bg1"/>
                </a:solidFill>
              </a:rPr>
              <a:t>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new method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we have to track down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all the implementations </a:t>
            </a:r>
            <a:r>
              <a:rPr lang="en-US" sz="3200" dirty="0"/>
              <a:t>of the interface and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define implementation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for the new method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89751EE-DDF6-4810-ABBF-970190D5A1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 (1)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068095"/>
            <a:ext cx="3658600" cy="1280019"/>
            <a:chOff x="4683210" y="1272274"/>
            <a:chExt cx="3658600" cy="128001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272274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03353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079000"/>
            <a:ext cx="4608598" cy="3056669"/>
            <a:chOff x="5180012" y="1592588"/>
            <a:chExt cx="4608598" cy="305666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592588"/>
              <a:ext cx="460859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78872" y="5794897"/>
            <a:ext cx="172757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Renault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37345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Tesla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 flipV="1">
            <a:off x="2595792" y="3517406"/>
            <a:ext cx="301574" cy="19815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 flipV="1">
            <a:off x="4687459" y="4189804"/>
            <a:ext cx="347474" cy="22871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 flipV="1">
            <a:off x="8599319" y="5192212"/>
            <a:ext cx="286682" cy="5235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D25BF01-AA64-4C13-9E54-74C9F5161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6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a hierarchy of interfaces and classes</a:t>
            </a:r>
            <a:endParaRPr lang="bg-BG" dirty="0"/>
          </a:p>
          <a:p>
            <a:pPr lvl="1"/>
            <a:r>
              <a:rPr lang="en-US" dirty="0"/>
              <a:t>Create an interface </a:t>
            </a:r>
            <a:r>
              <a:rPr lang="en-US" noProof="1"/>
              <a:t>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en-US" noProof="1">
                <a:latin typeface="+mj-lt"/>
              </a:rPr>
              <a:t>It should have a property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en-US" noProof="1">
                <a:latin typeface="+mj-lt"/>
              </a:rPr>
              <a:t>Cre</a:t>
            </a:r>
            <a:r>
              <a:rPr lang="en-US" noProof="1"/>
              <a:t>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en-US" dirty="0">
                <a:latin typeface="+mj-lt"/>
              </a:rPr>
              <a:t>It should have properties: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en-US" dirty="0">
                <a:latin typeface="+mj-lt"/>
              </a:rPr>
              <a:t>It should also have methods: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Renault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1F4199-3406-42B3-94C6-4BC81136A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1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9750" y="1376133"/>
            <a:ext cx="7672500" cy="51578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36248-F917-4E1E-9072-9209ACAFE2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7278" y="1280301"/>
            <a:ext cx="10977444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2C306B-6A62-489C-923C-E61BA6F933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81000" y="1269000"/>
            <a:ext cx="9030000" cy="54502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70A45F-5C81-4141-9D9B-357E229322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E77A-B934-4004-8765-94886AE70F20}"/>
              </a:ext>
            </a:extLst>
          </p:cNvPr>
          <p:cNvSpPr txBox="1"/>
          <p:nvPr/>
        </p:nvSpPr>
        <p:spPr>
          <a:xfrm>
            <a:off x="762000" y="6309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https://judge.softuni.bg/Contests/Practice/Index/3165#1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Achieving 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22055" y="4464000"/>
            <a:ext cx="1785558" cy="193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7"/>
            <a:ext cx="8891859" cy="4783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Abstraction </a:t>
            </a:r>
            <a:r>
              <a:rPr lang="en-US" sz="3200" b="1" dirty="0">
                <a:solidFill>
                  <a:schemeClr val="bg2"/>
                </a:solidFill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Abstraction "shows" only essential attributes and "hides" unnecessary information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How do we achieve abstraction – by interfaces or abstract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Interfaces</a:t>
            </a:r>
            <a:r>
              <a:rPr lang="en-US" sz="3200" dirty="0">
                <a:solidFill>
                  <a:schemeClr val="bg2"/>
                </a:solidFill>
              </a:rPr>
              <a:t> – Holds only the signatures of methods and properties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/>
                </a:solidFill>
              </a:rPr>
              <a:t>Abstract classes </a:t>
            </a:r>
            <a:r>
              <a:rPr lang="en-US" sz="3200" b="1" dirty="0">
                <a:solidFill>
                  <a:schemeClr val="bg2"/>
                </a:solidFill>
              </a:rPr>
              <a:t>– </a:t>
            </a:r>
            <a:r>
              <a:rPr lang="en-US" sz="3200" dirty="0">
                <a:solidFill>
                  <a:schemeClr val="bg2"/>
                </a:solidFill>
              </a:rPr>
              <a:t>base class and all derived 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r>
              <a:rPr lang="en-US" sz="3200">
                <a:solidFill>
                  <a:schemeClr val="bg2"/>
                </a:solidFill>
              </a:rPr>
              <a:t>     classes </a:t>
            </a:r>
            <a:r>
              <a:rPr lang="en-US" sz="3200" dirty="0">
                <a:solidFill>
                  <a:schemeClr val="bg2"/>
                </a:solidFill>
              </a:rPr>
              <a:t>must implement abstract members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94F848D-0B2B-45C7-A98F-2F05946E1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24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BFF8ECA-7B84-4AA1-965B-BF3743956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8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0" y="3765977"/>
            <a:ext cx="2626312" cy="289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000" y="4096246"/>
            <a:ext cx="1162878" cy="2420686"/>
          </a:xfrm>
          <a:prstGeom prst="rect">
            <a:avLst/>
          </a:prstGeom>
        </p:spPr>
      </p:pic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3717402" y="4304178"/>
            <a:ext cx="2378647" cy="2004822"/>
          </a:xfrm>
          <a:prstGeom prst="wedgeRoundRectCallout">
            <a:avLst>
              <a:gd name="adj1" fmla="val -64261"/>
              <a:gd name="adj2" fmla="val 36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We do not need this information for a banking application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8940413" y="3765977"/>
            <a:ext cx="2378647" cy="2004822"/>
          </a:xfrm>
          <a:prstGeom prst="wedgeRoundRectCallout">
            <a:avLst>
              <a:gd name="adj1" fmla="val -63021"/>
              <a:gd name="adj2" fmla="val 33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can use it, but you don't need to know what's going on under the hood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3D8BE7E-E83C-48C3-A760-DC818D51FB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BC3699-046F-4143-85EF-A38E8D9B7B9E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en-US" sz="3200" b="1">
                <a:solidFill>
                  <a:schemeClr val="bg1"/>
                </a:solidFill>
              </a:rPr>
              <a:t>Abstraction</a:t>
            </a:r>
            <a:r>
              <a:rPr lang="en-US" sz="3200"/>
              <a:t> "shows" only </a:t>
            </a:r>
            <a:r>
              <a:rPr lang="en-US" sz="3200" b="1">
                <a:solidFill>
                  <a:schemeClr val="bg1"/>
                </a:solidFill>
              </a:rPr>
              <a:t>essential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</a:rPr>
              <a:t>attributes</a:t>
            </a:r>
            <a:r>
              <a:rPr lang="en-US" sz="3200"/>
              <a:t> and "hides“ unnecessary information</a:t>
            </a:r>
            <a:endParaRPr lang="en-US" sz="3200" b="1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en-US" sz="3200"/>
              <a:t>It helps </a:t>
            </a:r>
            <a:r>
              <a:rPr lang="en-US" sz="3200" b="1">
                <a:solidFill>
                  <a:schemeClr val="bg1"/>
                </a:solidFill>
              </a:rPr>
              <a:t>managing </a:t>
            </a:r>
            <a:r>
              <a:rPr lang="en-US" sz="3200"/>
              <a:t>complexity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en-US" sz="3200"/>
              <a:t>Abstraction lets you focus on </a:t>
            </a:r>
            <a:r>
              <a:rPr lang="en-US" sz="3200" b="1">
                <a:solidFill>
                  <a:schemeClr val="bg1"/>
                </a:solidFill>
              </a:rPr>
              <a:t>what the object does </a:t>
            </a:r>
            <a:r>
              <a:rPr lang="en-US" sz="3200"/>
              <a:t>instead of </a:t>
            </a:r>
            <a:r>
              <a:rPr lang="en-US" sz="3200" b="1">
                <a:solidFill>
                  <a:schemeClr val="bg1"/>
                </a:solidFill>
              </a:rPr>
              <a:t>how it does it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 are </a:t>
            </a:r>
            <a:r>
              <a:rPr lang="en-US" sz="3600" b="1" dirty="0">
                <a:solidFill>
                  <a:schemeClr val="bg1"/>
                </a:solidFill>
              </a:rPr>
              <a:t>two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ways</a:t>
            </a:r>
            <a:r>
              <a:rPr lang="en-US" sz="3600" dirty="0"/>
              <a:t> to achieve abstraction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Achieve Abstraction?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6000" y="3519000"/>
            <a:ext cx="9630000" cy="20031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978C50-D423-41EC-B68D-11641708D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5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Encapsulation</a:t>
            </a:r>
          </a:p>
          <a:p>
            <a:pPr lvl="1"/>
            <a:r>
              <a:rPr lang="en-GB" sz="3200" dirty="0"/>
              <a:t>Used to </a:t>
            </a:r>
            <a:r>
              <a:rPr lang="en-GB" sz="3200" b="1" dirty="0">
                <a:solidFill>
                  <a:schemeClr val="bg1"/>
                </a:solidFill>
              </a:rPr>
              <a:t>hide the code </a:t>
            </a:r>
            <a:br>
              <a:rPr lang="en-GB" sz="3200" dirty="0"/>
            </a:br>
            <a:r>
              <a:rPr lang="en-GB" sz="3200" dirty="0"/>
              <a:t>and </a:t>
            </a:r>
            <a:r>
              <a:rPr lang="en-GB" sz="3200" b="1" dirty="0">
                <a:solidFill>
                  <a:schemeClr val="bg1"/>
                </a:solidFill>
              </a:rPr>
              <a:t>data</a:t>
            </a:r>
            <a:r>
              <a:rPr lang="en-GB" sz="3200" dirty="0"/>
              <a:t> inside a </a:t>
            </a:r>
            <a:r>
              <a:rPr lang="en-GB" sz="3200" b="1" dirty="0">
                <a:solidFill>
                  <a:schemeClr val="bg1"/>
                </a:solidFill>
              </a:rPr>
              <a:t>single</a:t>
            </a:r>
            <a:r>
              <a:rPr lang="en-GB" sz="3200" dirty="0"/>
              <a:t> </a:t>
            </a:r>
            <a:br>
              <a:rPr lang="en-GB" sz="3200" dirty="0"/>
            </a:br>
            <a:r>
              <a:rPr lang="en-GB" sz="3200" b="1" dirty="0">
                <a:solidFill>
                  <a:schemeClr val="bg1"/>
                </a:solidFill>
              </a:rPr>
              <a:t>unit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to protect the data </a:t>
            </a:r>
            <a:br>
              <a:rPr lang="en-GB" sz="3200" b="1" dirty="0">
                <a:solidFill>
                  <a:schemeClr val="bg1"/>
                </a:solidFill>
              </a:rPr>
            </a:br>
            <a:r>
              <a:rPr lang="en-GB" sz="3200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sz="3200" dirty="0"/>
              <a:t>Achieved with </a:t>
            </a:r>
            <a:r>
              <a:rPr lang="en-GB" sz="3200" b="1" dirty="0">
                <a:solidFill>
                  <a:schemeClr val="bg1"/>
                </a:solidFill>
              </a:rPr>
              <a:t>access</a:t>
            </a:r>
            <a:r>
              <a:rPr lang="en-GB" sz="3200" dirty="0"/>
              <a:t> </a:t>
            </a:r>
            <a:br>
              <a:rPr lang="en-GB" sz="3200" dirty="0"/>
            </a:br>
            <a:r>
              <a:rPr lang="en-GB" sz="3200" b="1" dirty="0">
                <a:solidFill>
                  <a:schemeClr val="bg1"/>
                </a:solidFill>
              </a:rPr>
              <a:t>modifiers</a:t>
            </a:r>
            <a:r>
              <a:rPr lang="en-GB" sz="3200" dirty="0"/>
              <a:t> (private, </a:t>
            </a:r>
            <a:br>
              <a:rPr lang="en-GB" sz="3200" dirty="0"/>
            </a:br>
            <a:r>
              <a:rPr lang="en-GB" sz="3200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Abstraction</a:t>
            </a:r>
          </a:p>
          <a:p>
            <a:pPr lvl="1"/>
            <a:r>
              <a:rPr lang="en-US" sz="3200" dirty="0"/>
              <a:t>Process of </a:t>
            </a:r>
            <a:r>
              <a:rPr lang="en-US" sz="3200" b="1" dirty="0">
                <a:solidFill>
                  <a:schemeClr val="bg1"/>
                </a:solidFill>
              </a:rPr>
              <a:t>hiding the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implementation details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and showing only </a:t>
            </a:r>
            <a:br>
              <a:rPr lang="en-US" sz="3200" dirty="0"/>
            </a:br>
            <a:r>
              <a:rPr lang="en-US" sz="3200" dirty="0"/>
              <a:t>functionality to the user</a:t>
            </a:r>
          </a:p>
          <a:p>
            <a:pPr lvl="1"/>
            <a:r>
              <a:rPr lang="en-US" sz="3200" dirty="0"/>
              <a:t>Achieved with </a:t>
            </a:r>
            <a:r>
              <a:rPr lang="en-US" sz="3200" b="1" dirty="0">
                <a:solidFill>
                  <a:schemeClr val="bg1"/>
                </a:solidFill>
              </a:rPr>
              <a:t>interfaces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D8A642-DE43-4E6E-B1B7-1184291DD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Internal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 in Reality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99000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772398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2766000" y="3849835"/>
            <a:ext cx="6299148" cy="912533"/>
          </a:xfrm>
          <a:prstGeom prst="downArrow">
            <a:avLst>
              <a:gd name="adj1" fmla="val 29459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23096" y="2594883"/>
            <a:ext cx="1415709" cy="516724"/>
          </a:xfrm>
          <a:prstGeom prst="wedgeRoundRectCallout">
            <a:avLst>
              <a:gd name="adj1" fmla="val -61772"/>
              <a:gd name="adj2" fmla="val -845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8564261" y="2593688"/>
            <a:ext cx="2683477" cy="890256"/>
          </a:xfrm>
          <a:prstGeom prst="wedgeRoundRectCallout">
            <a:avLst>
              <a:gd name="adj1" fmla="val -78197"/>
              <a:gd name="adj2" fmla="val -691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(starts with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per convention)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963795-8247-43E3-842D-F2C1299C4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5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6000" y="1944000"/>
            <a:ext cx="10537732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IPrintable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6051" y="4536753"/>
            <a:ext cx="10537733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Document : TextDocument,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IPrintable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Console.WriteLine("Hello");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10833997" y="3795546"/>
            <a:ext cx="1428192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116000" y="2716074"/>
            <a:ext cx="2835000" cy="487453"/>
          </a:xfrm>
          <a:prstGeom prst="wedgeRoundRectCallout">
            <a:avLst>
              <a:gd name="adj1" fmla="val -65162"/>
              <a:gd name="adj2" fmla="val 37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Only the signatures</a:t>
            </a: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7671000" y="4024149"/>
            <a:ext cx="3150000" cy="497603"/>
          </a:xfrm>
          <a:prstGeom prst="wedgeRoundRectCallout">
            <a:avLst>
              <a:gd name="adj1" fmla="val -7564"/>
              <a:gd name="adj2" fmla="val 91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One or more interfaces</a:t>
            </a: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463254" y="4014000"/>
            <a:ext cx="3333031" cy="507752"/>
          </a:xfrm>
          <a:prstGeom prst="wedgeRoundRectCallout">
            <a:avLst>
              <a:gd name="adj1" fmla="val 5077"/>
              <a:gd name="adj2" fmla="val 82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Classes must come first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574FB0F-13FC-4896-8F32-391700E53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0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</TotalTime>
  <Words>2149</Words>
  <Application>Microsoft Office PowerPoint</Application>
  <PresentationFormat>Widescreen</PresentationFormat>
  <Paragraphs>382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Abstract Classes and Interfaces</vt:lpstr>
      <vt:lpstr>Table of Contents</vt:lpstr>
      <vt:lpstr>Achieving Abstraction</vt:lpstr>
      <vt:lpstr>Abstraction in OOP</vt:lpstr>
      <vt:lpstr>How Do We Achieve Abstraction?</vt:lpstr>
      <vt:lpstr>Abstraction vs Encapsulation</vt:lpstr>
      <vt:lpstr>Working with Interfaces</vt:lpstr>
      <vt:lpstr>Interface in Reality</vt:lpstr>
      <vt:lpstr>Interface Example</vt:lpstr>
      <vt:lpstr>Explicit Interface (1)</vt:lpstr>
      <vt:lpstr>Explicit Interface (2)</vt:lpstr>
      <vt:lpstr>Multiple Inheritance</vt:lpstr>
      <vt:lpstr>Problem: Shapes</vt:lpstr>
      <vt:lpstr>Solution: Shapes </vt:lpstr>
      <vt:lpstr>Solution: Shapes – Rectangle Draw</vt:lpstr>
      <vt:lpstr>Solution: Shapes – Circle Draw </vt:lpstr>
      <vt:lpstr>Abstract Classes and Methods</vt:lpstr>
      <vt:lpstr>Abstract Class</vt:lpstr>
      <vt:lpstr>Abstract Class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Cars (1)</vt:lpstr>
      <vt:lpstr>Problem: Cars (2)</vt:lpstr>
      <vt:lpstr>Solution: Cars (1)</vt:lpstr>
      <vt:lpstr>Solution: Cars (2)</vt:lpstr>
      <vt:lpstr>Solution: Cars (3)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2021-08-31T19:10:23Z</dcterms:modified>
  <cp:category>programming;education;software engineering;software development</cp:category>
</cp:coreProperties>
</file>