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E4FD857-73AF-4F7F-87E9-476647506E0B}">
          <p14:sldIdLst>
            <p14:sldId id="297"/>
            <p14:sldId id="298"/>
          </p14:sldIdLst>
        </p14:section>
        <p14:section name="Delegates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Predicates" id="{46699B20-3702-41C8-B57D-928A698F6726}">
          <p14:sldIdLst>
            <p14:sldId id="727"/>
            <p14:sldId id="728"/>
            <p14:sldId id="729"/>
          </p14:sldIdLst>
        </p14:section>
        <p14:section name="Events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Conclusion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Delegates and Events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58" y="1809000"/>
            <a:ext cx="5492483" cy="34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Extract Uppercase Words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9" y="1146533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u="sng" dirty="0">
                <a:hlinkClick r:id="rId2"/>
              </a:rPr>
              <a:t>https://judge.softuni.bg/Contests/Practice/Index/3168#2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en-US" sz="3400" dirty="0"/>
              <a:t>Read from</a:t>
            </a:r>
            <a:r>
              <a:rPr lang="bg-BG" sz="3400" dirty="0"/>
              <a:t> </a:t>
            </a:r>
            <a:r>
              <a:rPr lang="en-GB" sz="3400" dirty="0"/>
              <a:t>the </a:t>
            </a:r>
            <a:r>
              <a:rPr lang="en-US" sz="3400" dirty="0"/>
              <a:t>console </a:t>
            </a:r>
            <a:r>
              <a:rPr lang="en-US" sz="3400" b="1" dirty="0">
                <a:solidFill>
                  <a:schemeClr val="bg1"/>
                </a:solidFill>
              </a:rPr>
              <a:t>prices of items</a:t>
            </a:r>
          </a:p>
          <a:p>
            <a:r>
              <a:rPr lang="en-US" sz="3400" dirty="0"/>
              <a:t>Add </a:t>
            </a:r>
            <a:r>
              <a:rPr lang="en-US" sz="3400" b="1" dirty="0">
                <a:solidFill>
                  <a:schemeClr val="bg1"/>
                </a:solidFill>
              </a:rPr>
              <a:t>VAT</a:t>
            </a:r>
            <a:r>
              <a:rPr lang="en-US" sz="3400" dirty="0"/>
              <a:t> of 20% to all of them</a:t>
            </a:r>
          </a:p>
          <a:p>
            <a:r>
              <a:rPr lang="en-US" sz="3400" dirty="0"/>
              <a:t>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400" dirty="0"/>
              <a:t> (unary operator)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Add VAT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Add VAT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We can pass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to methods: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en-US" sz="3400" dirty="0"/>
              <a:t>We can use the method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Functions to Method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en-US" sz="3199" dirty="0"/>
              <a:t>Read from the console </a:t>
            </a:r>
            <a:r>
              <a:rPr lang="en-US" sz="3199" b="1" dirty="0">
                <a:solidFill>
                  <a:schemeClr val="bg1"/>
                </a:solidFill>
              </a:rPr>
              <a:t>n people</a:t>
            </a:r>
            <a:r>
              <a:rPr lang="en-US" sz="3199" dirty="0"/>
              <a:t> with their </a:t>
            </a:r>
            <a:r>
              <a:rPr lang="en-US" sz="3199" b="1" dirty="0">
                <a:solidFill>
                  <a:schemeClr val="bg1"/>
                </a:solidFill>
              </a:rPr>
              <a:t>age</a:t>
            </a:r>
          </a:p>
          <a:p>
            <a:r>
              <a:rPr lang="en-US" sz="3199" dirty="0"/>
              <a:t>Read a </a:t>
            </a:r>
            <a:r>
              <a:rPr lang="en-US" sz="3199" b="1" dirty="0">
                <a:solidFill>
                  <a:schemeClr val="bg1"/>
                </a:solidFill>
              </a:rPr>
              <a:t>condition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or "</a:t>
            </a:r>
            <a:r>
              <a:rPr lang="en-US" sz="3199" b="1" dirty="0"/>
              <a:t>younger</a:t>
            </a:r>
            <a:r>
              <a:rPr lang="en-US" sz="3199" dirty="0"/>
              <a:t>") and an age </a:t>
            </a:r>
            <a:r>
              <a:rPr lang="en-US" sz="3199" b="1" dirty="0">
                <a:solidFill>
                  <a:schemeClr val="bg1"/>
                </a:solidFill>
              </a:rPr>
              <a:t>filter</a:t>
            </a:r>
          </a:p>
          <a:p>
            <a:r>
              <a:rPr lang="en-US" sz="3199" dirty="0"/>
              <a:t>Read a </a:t>
            </a:r>
            <a:r>
              <a:rPr lang="en-US" sz="3199" b="1" dirty="0">
                <a:solidFill>
                  <a:schemeClr val="bg1"/>
                </a:solidFill>
              </a:rPr>
              <a:t>format type </a:t>
            </a:r>
            <a:r>
              <a:rPr lang="en-US" sz="3199" dirty="0"/>
              <a:t>for output and filter the people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Filter by Age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115463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057152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46671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916" y="3119342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24" y="4218249"/>
            <a:ext cx="1123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2724" y="44481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en-US" sz="2599" i="1" dirty="0">
                <a:solidFill>
                  <a:schemeClr val="accent2"/>
                </a:solidFill>
              </a:rPr>
              <a:t>Read data from the console</a:t>
            </a:r>
            <a:endParaRPr lang="bg-BG" sz="2599" i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Filter by Age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en-US" sz="2599" i="1" dirty="0">
                <a:solidFill>
                  <a:schemeClr val="accent2"/>
                </a:solidFill>
              </a:rPr>
              <a:t>complete the other cases</a:t>
            </a:r>
            <a:endParaRPr lang="bg-BG" sz="2599" i="1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Higher-order functions </a:t>
            </a:r>
            <a:r>
              <a:rPr lang="en-US" dirty="0"/>
              <a:t>take other functions as arguments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 – Examples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>
                    <a:lumMod val="75000"/>
                  </a:schemeClr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Predefined Boolean Delegates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4" y="1916832"/>
            <a:ext cx="6200775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Predicates are </a:t>
            </a:r>
            <a:r>
              <a:rPr lang="en-US" b="1" dirty="0">
                <a:solidFill>
                  <a:schemeClr val="bg1"/>
                </a:solidFill>
              </a:rPr>
              <a:t>predefined Boolean delegates</a:t>
            </a:r>
            <a:r>
              <a:rPr lang="en-US" dirty="0"/>
              <a:t> with the following signature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Define a way to check if an object meets some </a:t>
            </a:r>
            <a:r>
              <a:rPr lang="en-US" b="1" dirty="0">
                <a:solidFill>
                  <a:schemeClr val="bg1"/>
                </a:solidFill>
              </a:rPr>
              <a:t>Boolean</a:t>
            </a:r>
            <a:r>
              <a:rPr lang="en-US" dirty="0"/>
              <a:t> criteria</a:t>
            </a:r>
          </a:p>
          <a:p>
            <a:r>
              <a:rPr lang="en-US" dirty="0"/>
              <a:t>Used by many methods in Array and List&lt;T&gt; to search for an element</a:t>
            </a:r>
          </a:p>
          <a:p>
            <a:r>
              <a:rPr lang="en-US" dirty="0"/>
              <a:t>For example,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en-US" dirty="0"/>
              <a:t>retrieves all elements meeting the criteria defined by the predicate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9412" y="2492028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en-US" sz="3400" dirty="0"/>
              <a:t>Delegates</a:t>
            </a:r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Predicates</a:t>
            </a:r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Events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dirty="0"/>
              <a:t>Predicates – Example</a:t>
            </a: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196752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Events and EventHandler </a:t>
            </a:r>
            <a:endParaRPr lang="en-US" dirty="0"/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 are </a:t>
            </a:r>
            <a:r>
              <a:rPr lang="en-US" sz="3200" b="1" dirty="0">
                <a:solidFill>
                  <a:schemeClr val="bg1"/>
                </a:solidFill>
              </a:rPr>
              <a:t>user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such as key press, clicks, mouse movements, etc., or some occurrence such as system generated notifications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780929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Events</a:t>
            </a:r>
            <a:r>
              <a:rPr lang="en-US" sz="3200" dirty="0"/>
              <a:t> are declared in a class and associated with the event </a:t>
            </a:r>
            <a:r>
              <a:rPr lang="en-US" sz="3200" b="1" dirty="0">
                <a:solidFill>
                  <a:schemeClr val="bg1"/>
                </a:solidFill>
              </a:rPr>
              <a:t>handlers</a:t>
            </a:r>
            <a:r>
              <a:rPr lang="en-US" sz="3200" dirty="0"/>
              <a:t> using </a:t>
            </a:r>
            <a:r>
              <a:rPr lang="en-US" sz="3200" b="1" dirty="0">
                <a:solidFill>
                  <a:schemeClr val="bg1"/>
                </a:solidFill>
              </a:rPr>
              <a:t>delegates</a:t>
            </a:r>
            <a:r>
              <a:rPr lang="en-US" sz="3200" dirty="0"/>
              <a:t> </a:t>
            </a:r>
          </a:p>
          <a:p>
            <a:r>
              <a:rPr lang="en-US" sz="3200" dirty="0"/>
              <a:t>To receive an event, the event receivers should first "</a:t>
            </a:r>
            <a:r>
              <a:rPr lang="en-US" sz="3200" b="1" dirty="0">
                <a:solidFill>
                  <a:schemeClr val="bg1"/>
                </a:solidFill>
              </a:rPr>
              <a:t>subscribe to the event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348880"/>
            <a:ext cx="5328592" cy="42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//if ProcessCompleted is not null then call delegate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Events 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52185" y="1197530"/>
            <a:ext cx="2457169" cy="1008112"/>
          </a:xfrm>
          <a:prstGeom prst="wedgeRoundRectCallout">
            <a:avLst>
              <a:gd name="adj1" fmla="val -82344"/>
              <a:gd name="adj2" fmla="val -7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First declare delegate type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63352" y="2348880"/>
            <a:ext cx="1728814" cy="1214038"/>
          </a:xfrm>
          <a:prstGeom prst="wedgeRoundRectCallout">
            <a:avLst>
              <a:gd name="adj1" fmla="val 7206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Then, declare the event 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Events 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196753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27933" y="3284493"/>
            <a:ext cx="3672408" cy="501818"/>
          </a:xfrm>
          <a:prstGeom prst="wedgeRoundRectCallout">
            <a:avLst>
              <a:gd name="adj1" fmla="val -69904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register with an event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5325893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C# compiler automatically defines the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operators for events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subscribes </a:t>
            </a:r>
            <a:r>
              <a:rPr lang="en-US" dirty="0"/>
              <a:t>for an event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unsubscribes </a:t>
            </a:r>
            <a:r>
              <a:rPr lang="en-US" dirty="0"/>
              <a:t>for an event </a:t>
            </a:r>
          </a:p>
          <a:p>
            <a:r>
              <a:rPr lang="en-US" dirty="0"/>
              <a:t>No other operations are allowed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Subscribes and Unsubscribes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defines a reference to a callback method, which handles events</a:t>
            </a:r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represents a </a:t>
            </a:r>
            <a:r>
              <a:rPr lang="en-US" b="1" dirty="0">
                <a:solidFill>
                  <a:schemeClr val="bg1"/>
                </a:solidFill>
              </a:rPr>
              <a:t>method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of (object sender, </a:t>
            </a:r>
            <a:r>
              <a:rPr lang="en-US" noProof="1"/>
              <a:t>EventArgs</a:t>
            </a:r>
            <a:r>
              <a:rPr lang="en-US" dirty="0"/>
              <a:t> e) </a:t>
            </a:r>
            <a:r>
              <a:rPr lang="en-US" b="1" dirty="0">
                <a:solidFill>
                  <a:schemeClr val="bg1"/>
                </a:solidFill>
              </a:rPr>
              <a:t>returning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void</a:t>
            </a:r>
          </a:p>
          <a:p>
            <a:r>
              <a:rPr lang="en-US" dirty="0"/>
              <a:t>No additional information is sent about the event, just a notification:</a:t>
            </a:r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class is the </a:t>
            </a:r>
            <a:r>
              <a:rPr lang="en-US" b="1" dirty="0">
                <a:solidFill>
                  <a:schemeClr val="bg1"/>
                </a:solidFill>
              </a:rPr>
              <a:t>base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with no information for the event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System.EventHandler</a:t>
            </a:r>
            <a:r>
              <a:rPr lang="en-US" dirty="0"/>
              <a:t> Delegate 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376" y="4281872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System.EventHandler</a:t>
            </a:r>
            <a:r>
              <a:rPr lang="en-US" dirty="0"/>
              <a:t> Delegate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8" y="1124745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8" y="4941168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Events are </a:t>
            </a:r>
            <a:r>
              <a:rPr lang="en-US" sz="3200" b="1" dirty="0">
                <a:solidFill>
                  <a:schemeClr val="bg1"/>
                </a:solidFill>
              </a:rPr>
              <a:t>widely</a:t>
            </a:r>
            <a:r>
              <a:rPr lang="en-US" sz="3200" dirty="0"/>
              <a:t> used in Graphical User Interfaces (</a:t>
            </a:r>
            <a:r>
              <a:rPr lang="en-US" sz="3200" b="1" dirty="0">
                <a:solidFill>
                  <a:schemeClr val="bg1"/>
                </a:solidFill>
              </a:rPr>
              <a:t>GUIs</a:t>
            </a:r>
            <a:r>
              <a:rPr lang="en-US" sz="3200" dirty="0"/>
              <a:t>)</a:t>
            </a:r>
          </a:p>
          <a:p>
            <a:r>
              <a:rPr lang="en-US" sz="3200" dirty="0"/>
              <a:t>Components such as buttons define a set of events (</a:t>
            </a:r>
            <a:r>
              <a:rPr lang="en-US" sz="3200" b="1" noProof="1">
                <a:solidFill>
                  <a:schemeClr val="bg1"/>
                </a:solidFill>
              </a:rPr>
              <a:t>OnClick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</a:rPr>
              <a:t>OnFocus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</a:rPr>
              <a:t>OnChange</a:t>
            </a:r>
            <a:r>
              <a:rPr lang="en-US" sz="3200" dirty="0"/>
              <a:t>, </a:t>
            </a:r>
            <a:r>
              <a:rPr lang="en-US" sz="3200" noProof="1"/>
              <a:t>etc</a:t>
            </a:r>
            <a:r>
              <a:rPr lang="en-US" sz="3200" dirty="0"/>
              <a:t>)</a:t>
            </a:r>
          </a:p>
          <a:p>
            <a:r>
              <a:rPr lang="en-US" sz="3200" dirty="0"/>
              <a:t>External components can </a:t>
            </a:r>
            <a:r>
              <a:rPr lang="en-US" sz="3200" b="1" dirty="0">
                <a:solidFill>
                  <a:schemeClr val="bg1"/>
                </a:solidFill>
              </a:rPr>
              <a:t>subscribe</a:t>
            </a:r>
            <a:r>
              <a:rPr lang="en-US" sz="3200" dirty="0"/>
              <a:t> (listen) to a specific event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react</a:t>
            </a:r>
            <a:r>
              <a:rPr lang="en-US" sz="3200" dirty="0"/>
              <a:t> to it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in User Interfaces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6769" y="4261921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904" y="5285858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7368" y="4238706"/>
            <a:ext cx="8537060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Code will be executed when button is clicked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Mouse Click Event Handler – Example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MouseButtonEventArgs e)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e.MouseDevice.GetPosition(this).X,  </a:t>
            </a:r>
          </a:p>
          <a:p>
            <a:r>
              <a:rPr lang="en-US" noProof="1">
                <a:sym typeface="Wingdings" pitchFamily="2" charset="2"/>
              </a:rPr>
              <a:t>    e.MouseDevice.GetPosition(this).Y));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546100"/>
            <a:ext cx="2327631" cy="833633"/>
          </a:xfrm>
          <a:prstGeom prst="wedgeRoundRectCallout">
            <a:avLst>
              <a:gd name="adj1" fmla="val -75151"/>
              <a:gd name="adj2" fmla="val 5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Receives info about the click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technologies usually have an </a:t>
            </a:r>
            <a:r>
              <a:rPr lang="en-US" b="1" dirty="0">
                <a:solidFill>
                  <a:schemeClr val="bg1"/>
                </a:solidFill>
              </a:rPr>
              <a:t>event loop </a:t>
            </a:r>
            <a:r>
              <a:rPr lang="en-US" dirty="0"/>
              <a:t>running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Waits</a:t>
            </a:r>
            <a:r>
              <a:rPr lang="en-US" dirty="0"/>
              <a:t> for events from the underlying operating system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notifies</a:t>
            </a:r>
            <a:r>
              <a:rPr lang="en-US" dirty="0"/>
              <a:t> the respective components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Blocking operation – waits for an event from OS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2880320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Wait for events</a:t>
            </a: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2880320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events</a:t>
            </a:r>
          </a:p>
        </p:txBody>
      </p:sp>
      <p:sp>
        <p:nvSpPr>
          <p:cNvPr id="12" name="Curved Left Arrow 11"/>
          <p:cNvSpPr/>
          <p:nvPr/>
        </p:nvSpPr>
        <p:spPr bwMode="auto">
          <a:xfrm>
            <a:off x="10726218" y="5115453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program that, when you </a:t>
            </a:r>
            <a:r>
              <a:rPr lang="en-US" b="1" dirty="0">
                <a:solidFill>
                  <a:schemeClr val="bg1"/>
                </a:solidFill>
              </a:rPr>
              <a:t>press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en-US" dirty="0"/>
              <a:t> keyboard key, </a:t>
            </a:r>
            <a:r>
              <a:rPr lang="en-US" b="1" dirty="0">
                <a:solidFill>
                  <a:schemeClr val="bg1"/>
                </a:solidFill>
              </a:rPr>
              <a:t>fires</a:t>
            </a:r>
            <a:r>
              <a:rPr lang="en-US" dirty="0"/>
              <a:t>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writes</a:t>
            </a:r>
            <a:r>
              <a:rPr lang="en-US" dirty="0"/>
              <a:t> in color on the console the following message: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Console Key Event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44" y="2662236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Console Key Event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12225" y="6093296"/>
            <a:ext cx="2885729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Code example continues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Console Key Event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161912"/>
            <a:ext cx="10285728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  , keyPressed);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Console Key Event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Console Key Event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9791" y="1675840"/>
            <a:ext cx="11094827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Delegates are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data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types</a:t>
            </a:r>
            <a:r>
              <a:rPr lang="en-US" sz="3400" dirty="0">
                <a:solidFill>
                  <a:schemeClr val="bg2"/>
                </a:solidFill>
              </a:rPr>
              <a:t> that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hold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methods</a:t>
            </a:r>
            <a:r>
              <a:rPr lang="en-US" sz="3400" dirty="0">
                <a:solidFill>
                  <a:schemeClr val="bg2"/>
                </a:solidFill>
              </a:rPr>
              <a:t> as their value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Some generic delegates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in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Action&lt;T&gt;, </a:t>
            </a:r>
            <a:r>
              <a:rPr lang="en-US" sz="3200" noProof="1">
                <a:solidFill>
                  <a:schemeClr val="bg2"/>
                </a:solidFill>
              </a:rPr>
              <a:t>Func&lt;T, TResult&gt; and </a:t>
            </a:r>
            <a:r>
              <a:rPr lang="en-US" sz="3200" dirty="0">
                <a:solidFill>
                  <a:schemeClr val="bg2"/>
                </a:solidFill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Events</a:t>
            </a:r>
            <a:r>
              <a:rPr lang="en-US" sz="3400" dirty="0">
                <a:solidFill>
                  <a:schemeClr val="bg2"/>
                </a:solidFill>
              </a:rPr>
              <a:t> allow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subscribing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notifications</a:t>
            </a:r>
            <a:r>
              <a:rPr lang="en-US" sz="3400" dirty="0">
                <a:solidFill>
                  <a:schemeClr val="bg2"/>
                </a:solidFill>
              </a:rPr>
              <a:t> about something happening in an object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When an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event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"happens"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all subscribers are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notified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</a:t>
            </a:r>
            <a:r>
              <a:rPr lang="en-US" sz="3600" b="1" dirty="0">
                <a:solidFill>
                  <a:schemeClr val="bg1"/>
                </a:solidFill>
              </a:rPr>
              <a:t>delegate</a:t>
            </a:r>
            <a:r>
              <a:rPr lang="en-US" sz="3600" dirty="0"/>
              <a:t> is a type that represents references to methods with a particular parameter list and return type</a:t>
            </a:r>
          </a:p>
          <a:p>
            <a:r>
              <a:rPr lang="en-US" sz="3600" dirty="0"/>
              <a:t>Used to pass </a:t>
            </a:r>
            <a:r>
              <a:rPr lang="en-US" sz="3600" b="1" dirty="0">
                <a:solidFill>
                  <a:schemeClr val="bg1"/>
                </a:solidFill>
              </a:rPr>
              <a:t>methods as arguments </a:t>
            </a:r>
            <a:r>
              <a:rPr lang="en-US" sz="3600" dirty="0"/>
              <a:t>to other methods</a:t>
            </a:r>
          </a:p>
          <a:p>
            <a:r>
              <a:rPr lang="en-US" sz="3600" dirty="0"/>
              <a:t>Can be used to define callback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48" y="396885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48" y="495850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275795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Initialization of a function  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can be </a:t>
            </a:r>
            <a:r>
              <a:rPr lang="en-US" sz="3200" b="1" dirty="0">
                <a:solidFill>
                  <a:schemeClr val="bg1"/>
                </a:solidFill>
              </a:rPr>
              <a:t>different types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Input and output type </a:t>
            </a:r>
            <a:r>
              <a:rPr lang="en-US" sz="3200" b="1" dirty="0">
                <a:solidFill>
                  <a:schemeClr val="bg1"/>
                </a:solidFill>
              </a:rPr>
              <a:t>must be from the declared type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dirty="0"/>
              <a:t> generic delegate uses type parameters to define the number and types of input parameters and returns the type of the delegate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Delegates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2465" y="2029518"/>
            <a:ext cx="1908994" cy="576931"/>
          </a:xfrm>
          <a:prstGeom prst="wedgeRoundRectCallout">
            <a:avLst>
              <a:gd name="adj1" fmla="val 72109"/>
              <a:gd name="adj2" fmla="val 7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Input type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15814" y="1524497"/>
            <a:ext cx="3498569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Lambda Expressions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781081" y="3482879"/>
            <a:ext cx="2784014" cy="576931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Input parameter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Return expression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991810" y="2023812"/>
            <a:ext cx="2237417" cy="576931"/>
          </a:xfrm>
          <a:prstGeom prst="wedgeRoundRectCallout">
            <a:avLst>
              <a:gd name="adj1" fmla="val 27181"/>
              <a:gd name="adj2" fmla="val 92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Output type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4251481" y="3482880"/>
            <a:ext cx="1227564" cy="576931"/>
          </a:xfrm>
          <a:prstGeom prst="wedgeRoundRectCallout">
            <a:avLst>
              <a:gd name="adj1" fmla="val 38798"/>
              <a:gd name="adj2" fmla="val -7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Name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is a void method: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Instead of writing the method we can do:</a:t>
            </a:r>
          </a:p>
          <a:p>
            <a:pPr>
              <a:lnSpc>
                <a:spcPct val="100000"/>
              </a:lnSpc>
              <a:spcBef>
                <a:spcPts val="2399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Then we use it like that: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en-US"/>
              <a:t>Delegates – </a:t>
            </a:r>
            <a:r>
              <a:rPr lang="en-US" dirty="0"/>
              <a:t>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170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301208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en-US" dirty="0"/>
              <a:t>Read numbers from the console</a:t>
            </a:r>
          </a:p>
          <a:p>
            <a:r>
              <a:rPr lang="en-US" dirty="0"/>
              <a:t>Use your own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 to parse</a:t>
            </a:r>
            <a:r>
              <a:rPr lang="en-US" dirty="0"/>
              <a:t> each element</a:t>
            </a:r>
          </a:p>
          <a:p>
            <a:r>
              <a:rPr lang="en-US" dirty="0"/>
              <a:t>Print the</a:t>
            </a:r>
            <a:r>
              <a:rPr lang="en-US" b="1" dirty="0">
                <a:solidFill>
                  <a:schemeClr val="bg1"/>
                </a:solidFill>
              </a:rPr>
              <a:t> count </a:t>
            </a:r>
            <a:r>
              <a:rPr lang="en-US" dirty="0"/>
              <a:t>of numbers</a:t>
            </a:r>
          </a:p>
          <a:p>
            <a:r>
              <a:rPr lang="en-US" dirty="0"/>
              <a:t>Print 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Numbers 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1657" y="3646429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419" y="3947261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6977518" y="4072704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658" y="507928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19" y="5319800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6973719" y="5453762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Sum Numbers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u="sng" dirty="0">
                <a:hlinkClick r:id="rId2"/>
              </a:rPr>
              <a:t>https://judge.softuni.bg/Contests/Practice/Index/3168#1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en-US" sz="3400" dirty="0"/>
              <a:t>Read a text from the console</a:t>
            </a:r>
          </a:p>
          <a:p>
            <a:r>
              <a:rPr lang="en-US" sz="3400" dirty="0"/>
              <a:t>Filter only words, that </a:t>
            </a:r>
            <a:r>
              <a:rPr lang="en-US" sz="3400" b="1" dirty="0">
                <a:solidFill>
                  <a:schemeClr val="bg1"/>
                </a:solidFill>
              </a:rPr>
              <a:t>start </a:t>
            </a:r>
            <a:r>
              <a:rPr lang="en-US" sz="3400" dirty="0"/>
              <a:t>with</a:t>
            </a:r>
            <a:r>
              <a:rPr lang="en-US" sz="3400" b="1" dirty="0"/>
              <a:t> </a:t>
            </a:r>
            <a:r>
              <a:rPr lang="en-US" sz="3400" dirty="0"/>
              <a:t>a</a:t>
            </a:r>
            <a:r>
              <a:rPr lang="en-US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capital </a:t>
            </a:r>
            <a:r>
              <a:rPr lang="en-US" sz="3400" dirty="0"/>
              <a:t>letter</a:t>
            </a:r>
          </a:p>
          <a:p>
            <a:r>
              <a:rPr lang="en-US" sz="3400" dirty="0"/>
              <a:t>Use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(predicate)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400" dirty="0"/>
              <a:t>Print each of the words on a new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Extract Uppercase Words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3916907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3901261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237689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21915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434481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488867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3280</TotalTime>
  <Words>2602</Words>
  <Application>Microsoft Office PowerPoint</Application>
  <PresentationFormat>Widescreen</PresentationFormat>
  <Paragraphs>439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Delegates and Events</vt:lpstr>
      <vt:lpstr>Table of Contents</vt:lpstr>
      <vt:lpstr>Func&lt;T, V&gt;, Action&lt;T&gt;</vt:lpstr>
      <vt:lpstr>Delegates</vt:lpstr>
      <vt:lpstr>Generic Delegates – Func&lt;T, V&gt;</vt:lpstr>
      <vt:lpstr>Generic Delegates – Action&lt;T&gt;</vt:lpstr>
      <vt:lpstr>Problem: Sum Numbers </vt:lpstr>
      <vt:lpstr>Solution: Sum Numbers</vt:lpstr>
      <vt:lpstr>Problem: Extract Uppercase Words</vt:lpstr>
      <vt:lpstr>Solution: Extract Uppercase Words</vt:lpstr>
      <vt:lpstr>Problem: Add VAT</vt:lpstr>
      <vt:lpstr>Solution: Add VAT</vt:lpstr>
      <vt:lpstr>Passing Functions to Method</vt:lpstr>
      <vt:lpstr>Problem: Filter by Age</vt:lpstr>
      <vt:lpstr>Solution: Filter by Age (1)</vt:lpstr>
      <vt:lpstr>Solution: Filter by Age (2)</vt:lpstr>
      <vt:lpstr>Higher Order Functions – Examples</vt:lpstr>
      <vt:lpstr>Predefined Boolean Delegates</vt:lpstr>
      <vt:lpstr>Predicates</vt:lpstr>
      <vt:lpstr>Predicates – Example</vt:lpstr>
      <vt:lpstr>Events and EventHandler </vt:lpstr>
      <vt:lpstr>Events</vt:lpstr>
      <vt:lpstr>Declaring Events (1)</vt:lpstr>
      <vt:lpstr>Declaring Events (2)</vt:lpstr>
      <vt:lpstr>Subscribes and Unsubscribes</vt:lpstr>
      <vt:lpstr>The System.EventHandler Delegate (1) </vt:lpstr>
      <vt:lpstr>The System.EventHandler Delegate (2)</vt:lpstr>
      <vt:lpstr>Events in User Interfaces</vt:lpstr>
      <vt:lpstr>UI Mouse Click Event Handler – Example</vt:lpstr>
      <vt:lpstr>Event Loop</vt:lpstr>
      <vt:lpstr>Problem: Console Key Event </vt:lpstr>
      <vt:lpstr>Solution: Console Key Event (1)</vt:lpstr>
      <vt:lpstr>Solution: Console Key Event (2)</vt:lpstr>
      <vt:lpstr>Solution: Console Key Event (3)</vt:lpstr>
      <vt:lpstr>Solution: Console Key Event (4)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2021-08-31T19:25:21Z</dcterms:modified>
  <cp:category>© SoftUni – https://softuni.org</cp:category>
</cp:coreProperties>
</file>