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730" r:id="rId4"/>
    <p:sldId id="399" r:id="rId5"/>
    <p:sldId id="728" r:id="rId6"/>
    <p:sldId id="729" r:id="rId7"/>
    <p:sldId id="420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401" r:id="rId36"/>
    <p:sldId id="49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2F0C359-9290-476C-A188-267A9F061838}">
          <p14:sldIdLst>
            <p14:sldId id="256"/>
            <p14:sldId id="257"/>
          </p14:sldIdLst>
        </p14:section>
        <p14:section name="Linear Data Structures" id="{B4313D5A-4860-41C6-9ED1-ED09D2CBF358}">
          <p14:sldIdLst>
            <p14:sldId id="730"/>
            <p14:sldId id="399"/>
            <p14:sldId id="728"/>
            <p14:sldId id="729"/>
            <p14:sldId id="420"/>
          </p14:sldIdLst>
        </p14:section>
        <p14:section name="Overview and Working with Stack" id="{4C0A2BF5-49EF-49B2-A251-E79272C1AAE0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Overview and Working with Queue" id="{04BECADB-C72E-434C-BEB7-9CC77409AC7C}">
          <p14:sldIdLst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Conclusion" id="{9A98DF4E-184C-450F-B9CE-FD68AD43BF64}">
          <p14:sldIdLst>
            <p14:sldId id="285"/>
            <p14:sldId id="401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95" d="100"/>
          <a:sy n="95" d="100"/>
        </p:scale>
        <p:origin x="158" y="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462B32D-5D5E-4150-914E-70D3D6C612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111480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24E1994-5D30-411C-9833-3340B8D0AAE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78697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1" dirty="0"/>
              <a:t>Data structures </a:t>
            </a:r>
            <a:r>
              <a:rPr lang="en-US" sz="1200" dirty="0"/>
              <a:t>are representations of data in the computer memory, which allow efficient access and modification.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This is a pretty </a:t>
            </a:r>
            <a:r>
              <a:rPr lang="en-US" sz="1200" b="1" dirty="0"/>
              <a:t>big topic</a:t>
            </a:r>
            <a:r>
              <a:rPr lang="en-US" sz="1200" dirty="0"/>
              <a:t>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Hundreds of books </a:t>
            </a:r>
            <a:r>
              <a:rPr lang="en-US" sz="1200" dirty="0"/>
              <a:t>are written about data structures.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Data structures can be </a:t>
            </a:r>
            <a:r>
              <a:rPr lang="en-US" sz="1200" b="1" dirty="0"/>
              <a:t>linear structures</a:t>
            </a:r>
            <a:r>
              <a:rPr lang="en-US" sz="1200" dirty="0"/>
              <a:t> (such as arrays and lists), </a:t>
            </a:r>
            <a:r>
              <a:rPr lang="en-US" sz="1200" b="1" dirty="0"/>
              <a:t>tree-like structures </a:t>
            </a:r>
            <a:r>
              <a:rPr lang="en-US" sz="1200" dirty="0"/>
              <a:t>(such</a:t>
            </a:r>
            <a:r>
              <a:rPr lang="bg-BG" sz="1200" dirty="0"/>
              <a:t> </a:t>
            </a:r>
            <a:r>
              <a:rPr lang="en-US" sz="1200" dirty="0"/>
              <a:t>as balanced trees), </a:t>
            </a:r>
            <a:r>
              <a:rPr lang="en-US" sz="1200" b="1" dirty="0"/>
              <a:t>graph-like structures </a:t>
            </a:r>
            <a:r>
              <a:rPr lang="en-US" sz="1200" dirty="0"/>
              <a:t>(such as graphs), </a:t>
            </a:r>
            <a:r>
              <a:rPr lang="en-US" sz="1200" b="1" dirty="0"/>
              <a:t>hash-based structures </a:t>
            </a:r>
            <a:r>
              <a:rPr lang="en-US" sz="1200" dirty="0"/>
              <a:t>(such as hash-tables) and others.</a:t>
            </a:r>
          </a:p>
          <a:p>
            <a:pPr>
              <a:lnSpc>
                <a:spcPct val="100000"/>
              </a:lnSpc>
            </a:pP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b="1" dirty="0"/>
              <a:t>Linear data types</a:t>
            </a:r>
            <a:r>
              <a:rPr lang="en-US" sz="1200" dirty="0"/>
              <a:t> are the most commonly used data structures in programming.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They represent </a:t>
            </a:r>
            <a:r>
              <a:rPr lang="en-US" sz="1200" b="1" dirty="0"/>
              <a:t>sequences of elements</a:t>
            </a:r>
            <a:r>
              <a:rPr lang="en-US" sz="1200" dirty="0"/>
              <a:t>, which can be ordered or not, indexed or not, linked to the next element or not, </a:t>
            </a:r>
            <a:r>
              <a:rPr lang="en-US" sz="1200" dirty="0" err="1"/>
              <a:t>etc</a:t>
            </a:r>
            <a:r>
              <a:rPr lang="bg-BG" sz="1200" dirty="0"/>
              <a:t>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Examples of linear data structures are </a:t>
            </a:r>
            <a:r>
              <a:rPr lang="en-US" sz="1200" b="1" dirty="0"/>
              <a:t>arrays</a:t>
            </a:r>
            <a:r>
              <a:rPr lang="en-US" sz="1200" dirty="0"/>
              <a:t>, </a:t>
            </a:r>
            <a:r>
              <a:rPr lang="en-US" sz="1200" b="1" dirty="0"/>
              <a:t>lists</a:t>
            </a:r>
            <a:r>
              <a:rPr lang="en-US" sz="1200" dirty="0"/>
              <a:t>, </a:t>
            </a:r>
            <a:r>
              <a:rPr lang="en-US" sz="1200" b="1" dirty="0"/>
              <a:t>stacks</a:t>
            </a:r>
            <a:r>
              <a:rPr lang="bg-BG" sz="1200" dirty="0"/>
              <a:t> </a:t>
            </a:r>
            <a:r>
              <a:rPr lang="en-US" sz="1200" dirty="0"/>
              <a:t>and</a:t>
            </a:r>
            <a:r>
              <a:rPr lang="bg-BG" sz="1200" dirty="0"/>
              <a:t> </a:t>
            </a:r>
            <a:r>
              <a:rPr lang="en-US" sz="1200" b="1" dirty="0"/>
              <a:t>queues</a:t>
            </a:r>
            <a:r>
              <a:rPr lang="en-US" sz="1200" dirty="0"/>
              <a:t>.</a:t>
            </a:r>
          </a:p>
          <a:p>
            <a:endParaRPr lang="en-US" dirty="0"/>
          </a:p>
          <a:p>
            <a:r>
              <a:rPr lang="en-US" dirty="0"/>
              <a:t>This is how </a:t>
            </a:r>
            <a:r>
              <a:rPr lang="en-US" b="1" dirty="0"/>
              <a:t>arrays</a:t>
            </a:r>
            <a:r>
              <a:rPr lang="en-US" dirty="0"/>
              <a:t> and </a:t>
            </a:r>
            <a:r>
              <a:rPr lang="en-US" b="1" dirty="0"/>
              <a:t>array-based lists </a:t>
            </a:r>
            <a:r>
              <a:rPr lang="en-US" dirty="0"/>
              <a:t>look like in most programming languages and platforms: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They are </a:t>
            </a:r>
            <a:r>
              <a:rPr lang="en-US" b="1" dirty="0"/>
              <a:t>sequences of elements</a:t>
            </a:r>
            <a:r>
              <a:rPr lang="en-US" dirty="0"/>
              <a:t>, which are directly accessible by their </a:t>
            </a:r>
            <a:r>
              <a:rPr lang="en-US" b="1" dirty="0"/>
              <a:t>position</a:t>
            </a:r>
            <a:r>
              <a:rPr lang="en-US" dirty="0"/>
              <a:t> (which is called "</a:t>
            </a:r>
            <a:r>
              <a:rPr lang="en-US" b="1" dirty="0"/>
              <a:t>index</a:t>
            </a:r>
            <a:r>
              <a:rPr lang="en-US" dirty="0"/>
              <a:t>").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This is an example of </a:t>
            </a:r>
            <a:r>
              <a:rPr lang="en-US" b="1" dirty="0"/>
              <a:t>linked-list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consists of </a:t>
            </a:r>
            <a:r>
              <a:rPr lang="en-US" b="1" dirty="0"/>
              <a:t>elements</a:t>
            </a:r>
            <a:r>
              <a:rPr lang="en-US" dirty="0"/>
              <a:t>, where each element knows its </a:t>
            </a:r>
            <a:r>
              <a:rPr lang="en-US" b="1" dirty="0"/>
              <a:t>next element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last element </a:t>
            </a:r>
            <a:r>
              <a:rPr lang="en-US" dirty="0"/>
              <a:t>has "</a:t>
            </a:r>
            <a:r>
              <a:rPr lang="en-US" b="1" dirty="0"/>
              <a:t>null</a:t>
            </a:r>
            <a:r>
              <a:rPr lang="en-US" dirty="0"/>
              <a:t>" (or missing value) as next element.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Unlike array-based lists, linked list </a:t>
            </a:r>
            <a:r>
              <a:rPr lang="en-US" b="1" dirty="0"/>
              <a:t>do not provide direct access by index</a:t>
            </a:r>
            <a:r>
              <a:rPr lang="en-US" dirty="0"/>
              <a:t>.</a:t>
            </a:r>
            <a:endParaRPr lang="bg-BG" dirty="0"/>
          </a:p>
          <a:p>
            <a:pPr marL="0" indent="0">
              <a:buFont typeface="Arial" panose="020B0604020202020204" pitchFamily="34" charset="0"/>
              <a:buNone/>
            </a:pPr>
            <a:endParaRPr lang="bg-BG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This is an example of </a:t>
            </a:r>
            <a:r>
              <a:rPr lang="en-US" b="1" dirty="0"/>
              <a:t>array-based queue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"</a:t>
            </a:r>
            <a:r>
              <a:rPr lang="en-US" b="1" dirty="0"/>
              <a:t>queue</a:t>
            </a:r>
            <a:r>
              <a:rPr lang="en-US" dirty="0"/>
              <a:t>" data structure works on the principle </a:t>
            </a:r>
            <a:r>
              <a:rPr lang="en-US" b="1" dirty="0"/>
              <a:t>FIFO</a:t>
            </a:r>
            <a:r>
              <a:rPr lang="en-US" dirty="0"/>
              <a:t> (first-in first-out).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Elements are </a:t>
            </a:r>
            <a:r>
              <a:rPr lang="en-US" b="1" dirty="0"/>
              <a:t>appended</a:t>
            </a:r>
            <a:r>
              <a:rPr lang="en-US" dirty="0"/>
              <a:t> in the queue at its </a:t>
            </a:r>
            <a:r>
              <a:rPr lang="en-US" b="1" dirty="0"/>
              <a:t>left end </a:t>
            </a:r>
            <a:r>
              <a:rPr lang="en-US" dirty="0"/>
              <a:t>(at its back). This operation is called "</a:t>
            </a:r>
            <a:r>
              <a:rPr lang="en-US" b="1" dirty="0"/>
              <a:t>enqueue</a:t>
            </a:r>
            <a:r>
              <a:rPr lang="en-US" dirty="0"/>
              <a:t>".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Elements are </a:t>
            </a:r>
            <a:r>
              <a:rPr lang="en-US" b="1" dirty="0"/>
              <a:t>taken </a:t>
            </a:r>
            <a:r>
              <a:rPr lang="en-US" dirty="0"/>
              <a:t>from the queue from its</a:t>
            </a:r>
            <a:r>
              <a:rPr lang="en-US" b="1" dirty="0"/>
              <a:t> right end </a:t>
            </a:r>
            <a:r>
              <a:rPr lang="en-US" dirty="0"/>
              <a:t>(from its front). This operation is called "</a:t>
            </a:r>
            <a:r>
              <a:rPr lang="en-US" b="1" dirty="0"/>
              <a:t>dequeue</a:t>
            </a:r>
            <a:r>
              <a:rPr lang="en-US" dirty="0"/>
              <a:t>".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We shall </a:t>
            </a:r>
            <a:r>
              <a:rPr lang="en-US" b="1" dirty="0"/>
              <a:t>master the linear data structures </a:t>
            </a:r>
            <a:r>
              <a:rPr lang="en-US" dirty="0"/>
              <a:t>in detail in the advanced programming modules at </a:t>
            </a:r>
            <a:r>
              <a:rPr lang="en-US" b="1" dirty="0"/>
              <a:t>SoftUni</a:t>
            </a:r>
            <a:r>
              <a:rPr lang="en-US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6E65D95-7F2C-4782-8DA3-FE29C1786F2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08758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simple </a:t>
            </a:r>
            <a:r>
              <a:rPr lang="en-US" b="1" dirty="0"/>
              <a:t>example</a:t>
            </a:r>
            <a:r>
              <a:rPr lang="en-US" dirty="0"/>
              <a:t>, which illustrates the </a:t>
            </a:r>
            <a:r>
              <a:rPr lang="en-US" b="1" dirty="0"/>
              <a:t>"list" data structure</a:t>
            </a:r>
            <a:r>
              <a:rPr lang="en-US" dirty="0"/>
              <a:t>.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0" dirty="0"/>
              <a:t>We have a </a:t>
            </a:r>
            <a:r>
              <a:rPr lang="en-US" b="1" dirty="0"/>
              <a:t>list of numbers</a:t>
            </a:r>
            <a:r>
              <a:rPr lang="en-US" dirty="0"/>
              <a:t>, representing a sequence of income amounts.</a:t>
            </a:r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dirty="0"/>
              <a:t>This is how the list looks like in the memory.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It is an </a:t>
            </a:r>
            <a:r>
              <a:rPr lang="en-US" b="1" dirty="0"/>
              <a:t>indexed structure</a:t>
            </a:r>
            <a:r>
              <a:rPr lang="en-US" dirty="0"/>
              <a:t>: each element has a unique </a:t>
            </a:r>
            <a:r>
              <a:rPr lang="en-US" b="1" dirty="0"/>
              <a:t>index</a:t>
            </a:r>
            <a:r>
              <a:rPr lang="en-US" dirty="0"/>
              <a:t>, a number in the range from 0 to the size of the list minus one.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b="0" dirty="0"/>
              <a:t>This is how we can </a:t>
            </a:r>
            <a:r>
              <a:rPr lang="en-US" b="1" dirty="0"/>
              <a:t>append</a:t>
            </a:r>
            <a:r>
              <a:rPr lang="en-US" dirty="0"/>
              <a:t> a new income.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en-US" b="0" dirty="0"/>
              <a:t>This is how we can </a:t>
            </a:r>
            <a:r>
              <a:rPr lang="en-US" b="1" dirty="0"/>
              <a:t>modify</a:t>
            </a:r>
            <a:r>
              <a:rPr lang="en-US" dirty="0"/>
              <a:t> an existing income, by its </a:t>
            </a:r>
            <a:r>
              <a:rPr lang="en-US" b="1" dirty="0"/>
              <a:t>index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8C44770-C2DD-4026-960B-6114EA43A30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37196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5EA5CA4-3987-4866-97D0-664471004D8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83332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2BE7A0F-30E1-4FF8-B305-1061A514F54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2066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F8B09E7-48B2-4964-86EF-E54893F6C1A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94967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CF2D31C-452D-42BA-BEFE-1D2C2FC637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9992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A74A933-AA1F-4169-8E52-672F4D1728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42539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A94EDA6-5FA6-41FE-83F5-CD1A75717B2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44117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174#0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174#2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174#1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174#3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174#6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174#7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Processing Sequences of Elements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Stacks and Queues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525" y="5335991"/>
            <a:ext cx="2979920" cy="46006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3329919" y="2204864"/>
            <a:ext cx="5532165" cy="2044998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0</a:t>
              </a:r>
              <a:endParaRPr lang="en-US" sz="3999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1</a:t>
              </a:r>
              <a:endParaRPr lang="en-US" sz="3999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2</a:t>
              </a:r>
              <a:endParaRPr lang="en-US" sz="3999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3</a:t>
              </a:r>
              <a:endParaRPr lang="en-US" sz="3999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4</a:t>
              </a:r>
              <a:endParaRPr lang="en-US" sz="3999" dirty="0"/>
            </a:p>
          </p:txBody>
        </p:sp>
      </p:grpSp>
    </p:spTree>
    <p:extLst>
      <p:ext uri="{BB962C8B-B14F-4D97-AF65-F5344CB8AC3E}">
        <p14:creationId xmlns:p14="http://schemas.microsoft.com/office/powerpoint/2010/main" val="2486467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7"/>
          <p:cNvSpPr txBox="1">
            <a:spLocks/>
          </p:cNvSpPr>
          <p:nvPr/>
        </p:nvSpPr>
        <p:spPr>
          <a:xfrm>
            <a:off x="4877116" y="2944869"/>
            <a:ext cx="1828324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399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2122032" y="1497446"/>
            <a:ext cx="1612385" cy="55385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2122031" y="1497446"/>
            <a:ext cx="1612385" cy="55385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2122031" y="1497446"/>
            <a:ext cx="1612385" cy="55385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defTabSz="1218621" rtl="0">
              <a:lnSpc>
                <a:spcPct val="90000"/>
              </a:lnSpc>
              <a:spcBef>
                <a:spcPct val="0"/>
              </a:spcBef>
            </a:pPr>
            <a:r>
              <a:rPr lang="en-US" sz="3799" b="1" kern="1200">
                <a:solidFill>
                  <a:schemeClr val="bg2"/>
                </a:solidFill>
                <a:latin typeface="+mj-lt"/>
                <a:ea typeface="+mn-ea"/>
                <a:cs typeface="Consolas" panose="020B0609020204030204" pitchFamily="49" charset="0"/>
              </a:rPr>
              <a:t>Push() – Adds an Element On Top of the Stack</a:t>
            </a:r>
            <a:endParaRPr lang="en-US" sz="3799" b="1" kern="1200" dirty="0">
              <a:solidFill>
                <a:schemeClr val="bg2"/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7209" y="3433051"/>
            <a:ext cx="4485424" cy="1110491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621">
              <a:lnSpc>
                <a:spcPct val="90000"/>
              </a:lnSpc>
              <a:spcBef>
                <a:spcPct val="0"/>
              </a:spcBef>
            </a:pPr>
            <a:endParaRPr lang="en-US" sz="2799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8533764" y="3325770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0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6639733" y="3407029"/>
            <a:ext cx="1980684" cy="528182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621">
              <a:lnSpc>
                <a:spcPct val="90000"/>
              </a:lnSpc>
              <a:spcBef>
                <a:spcPct val="0"/>
              </a:spcBef>
            </a:pPr>
            <a:r>
              <a:rPr lang="en-US" sz="3199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8533764" y="3325770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1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8533764" y="3325770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2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8533764" y="3325770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77117" y="2971919"/>
            <a:ext cx="1828324" cy="73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199" b="1" dirty="0">
                <a:latin typeface="Consolas" panose="020B0609020204030204" pitchFamily="49" charset="0"/>
                <a:cs typeface="Consolas" panose="020B0609020204030204" pitchFamily="49" charset="0"/>
              </a:rPr>
              <a:t>Stack&lt;int&gt;</a:t>
            </a:r>
          </a:p>
          <a:p>
            <a:pPr algn="ctr"/>
            <a:endParaRPr lang="en-US" sz="1999" dirty="0"/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DF59AFE2-54DA-4877-A3D4-FFD1E114D0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427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0117E-6 2.22222E-6 L 0.11773 2.22222E-6 C 0.16983 2.22222E-6 0.23547 0.14074 0.23547 0.25625 L 0.23547 0.51528 " pathEditMode="relative" rAng="0" ptsTypes="AAAA">
                                      <p:cBhvr>
                                        <p:cTn id="1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4" y="2576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0117E-6 -4.81481E-6 L 0.11773 -4.81481E-6 C 0.1697 -4.81481E-6 0.23547 0.11343 0.23547 0.20625 L 0.23547 0.41528 " pathEditMode="relative" rAng="0" ptsTypes="AAAA">
                                      <p:cBhvr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4" y="20764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3217E-6 -4.81481E-6 L 0.11747 -4.81481E-6 C 0.16944 -4.81481E-6 0.23495 0.08542 0.23495 0.15602 L 0.23495 0.31528 " pathEditMode="relative" rAng="0" ptsTypes="AAAA">
                                      <p:cBhvr>
                                        <p:cTn id="3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1576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  <p:bldP spid="11" grpId="1" animBg="1"/>
      <p:bldP spid="9" grpId="0" animBg="1"/>
      <p:bldP spid="9" grpId="1" animBg="1"/>
      <p:bldP spid="10" grpId="0" animBg="1"/>
      <p:bldP spid="16" grpId="0" animBg="1"/>
      <p:bldP spid="16" grpId="1" animBg="1"/>
      <p:bldP spid="17" grpId="0" animBg="1"/>
      <p:bldP spid="17" grpId="1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7"/>
          <p:cNvSpPr txBox="1">
            <a:spLocks/>
          </p:cNvSpPr>
          <p:nvPr/>
        </p:nvSpPr>
        <p:spPr>
          <a:xfrm>
            <a:off x="4877116" y="2944869"/>
            <a:ext cx="1828324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399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4985086" y="3656638"/>
            <a:ext cx="1612385" cy="55385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4985087" y="4344979"/>
            <a:ext cx="1612385" cy="55385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4985088" y="5032205"/>
            <a:ext cx="1612385" cy="55385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19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defTabSz="1218621" rtl="0">
              <a:lnSpc>
                <a:spcPct val="90000"/>
              </a:lnSpc>
              <a:spcBef>
                <a:spcPct val="0"/>
              </a:spcBef>
            </a:pPr>
            <a:r>
              <a:rPr lang="en-US" sz="3799" b="1" kern="1200" dirty="0">
                <a:solidFill>
                  <a:schemeClr val="bg2"/>
                </a:solidFill>
                <a:latin typeface="+mj-lt"/>
                <a:ea typeface="+mn-ea"/>
                <a:cs typeface="Consolas" panose="020B0609020204030204" pitchFamily="49" charset="0"/>
              </a:rPr>
              <a:t>Pop() – Returns and Removes the Top Element</a:t>
            </a: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7209" y="3433051"/>
            <a:ext cx="4485424" cy="1110491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621">
              <a:lnSpc>
                <a:spcPct val="90000"/>
              </a:lnSpc>
              <a:spcBef>
                <a:spcPct val="0"/>
              </a:spcBef>
            </a:pPr>
            <a:endParaRPr lang="en-US" sz="2799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639733" y="3407029"/>
            <a:ext cx="1980684" cy="528182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621">
              <a:lnSpc>
                <a:spcPct val="90000"/>
              </a:lnSpc>
              <a:spcBef>
                <a:spcPct val="0"/>
              </a:spcBef>
            </a:pPr>
            <a:r>
              <a:rPr lang="en-US" sz="3199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8533764" y="3325770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3</a:t>
            </a:r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8533764" y="3335463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1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8533764" y="3325770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77117" y="2971919"/>
            <a:ext cx="1828324" cy="73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sz="2199" dirty="0"/>
              <a:t>Stack&lt;int&gt;</a:t>
            </a:r>
          </a:p>
          <a:p>
            <a:endParaRPr lang="en-US" sz="1999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04335CA4-3C7A-4687-9878-35A24B89CA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188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3.7037E-7 L -0.00052 -0.16019 C -0.00052 -0.23056 0.0775 -0.32014 0.14197 -0.32014 L 0.28745 -0.32014 " pathEditMode="relative" rAng="16200000" ptsTypes="AAAA">
                                      <p:cBhvr>
                                        <p:cTn id="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92" y="-1599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2.59259E-6 L -0.00052 -0.21041 C -0.00052 -0.30301 0.07867 -0.42222 0.14288 -0.42222 L 0.28732 -0.42222 " pathEditMode="relative" rAng="16200000" ptsTypes="AAAA">
                                      <p:cBhvr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92" y="-21111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  <p:bldP spid="11" grpId="1" animBg="1"/>
      <p:bldP spid="24" grpId="0" animBg="1"/>
      <p:bldP spid="25" grpId="0" animBg="1"/>
      <p:bldP spid="26" grpId="0" animBg="1"/>
      <p:bldP spid="26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7"/>
          <p:cNvSpPr txBox="1">
            <a:spLocks/>
          </p:cNvSpPr>
          <p:nvPr/>
        </p:nvSpPr>
        <p:spPr>
          <a:xfrm>
            <a:off x="8533764" y="3325770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1</a:t>
            </a:r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4877116" y="2944869"/>
            <a:ext cx="1828324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399" noProof="1"/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4985088" y="5032205"/>
            <a:ext cx="1612385" cy="55385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7209" y="3433051"/>
            <a:ext cx="4485424" cy="1110491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621">
              <a:lnSpc>
                <a:spcPct val="90000"/>
              </a:lnSpc>
              <a:spcBef>
                <a:spcPct val="0"/>
              </a:spcBef>
            </a:pPr>
            <a:endParaRPr lang="en-US" sz="2799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77117" y="2971919"/>
            <a:ext cx="1828324" cy="73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sz="2199" dirty="0"/>
              <a:t>Stack&lt;int&gt;</a:t>
            </a:r>
          </a:p>
          <a:p>
            <a:endParaRPr lang="en-US" sz="1999" dirty="0"/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639733" y="3407029"/>
            <a:ext cx="1980684" cy="528182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621">
              <a:lnSpc>
                <a:spcPct val="90000"/>
              </a:lnSpc>
              <a:spcBef>
                <a:spcPct val="0"/>
              </a:spcBef>
            </a:pPr>
            <a:r>
              <a:rPr lang="en-US" sz="3199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4985086" y="5032205"/>
            <a:ext cx="1612385" cy="55385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97536" y="-8630"/>
            <a:ext cx="9575103" cy="1110491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1">
              <a:lnSpc>
                <a:spcPct val="90000"/>
              </a:lnSpc>
              <a:spcBef>
                <a:spcPct val="0"/>
              </a:spcBef>
            </a:pPr>
            <a:r>
              <a:rPr lang="en-US" sz="3799" b="1" dirty="0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Peek() </a:t>
            </a:r>
            <a:r>
              <a:rPr lang="bg-BG" sz="3799" b="1" dirty="0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–</a:t>
            </a:r>
            <a:r>
              <a:rPr lang="en-US" sz="3799" b="1" dirty="0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 Returns the Element at the Top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D6CBCF53-F163-434C-8115-BEC7523DE3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937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0.00162 L -0.00065 -0.24027 C -0.00065 -0.34722 0.06148 -0.47939 0.11188 -0.47939 L 0.22428 -0.47939 " pathEditMode="relative" rAng="16200000" ptsTypes="AAAA">
                                      <p:cBhvr>
                                        <p:cTn id="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40" y="-2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7" grpId="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70C8378-A935-456E-9D60-5FB9D10EC9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Create a program that:</a:t>
            </a:r>
          </a:p>
          <a:p>
            <a:pPr lvl="1"/>
            <a:r>
              <a:rPr lang="en-US" sz="3400" dirty="0"/>
              <a:t>Reads an </a:t>
            </a:r>
            <a:r>
              <a:rPr lang="en-US" sz="3400" b="1" dirty="0">
                <a:solidFill>
                  <a:schemeClr val="bg1"/>
                </a:solidFill>
              </a:rPr>
              <a:t>input string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Reverses</a:t>
            </a:r>
            <a:r>
              <a:rPr lang="en-US" sz="3400" dirty="0"/>
              <a:t> it using a </a:t>
            </a:r>
            <a:r>
              <a:rPr lang="en-US" sz="3400" b="1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Strings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127449" y="3534030"/>
            <a:ext cx="2285405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I Love C#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4305586" y="3534030"/>
            <a:ext cx="2459809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#C evoL I</a:t>
            </a:r>
            <a:endParaRPr lang="it-IT" sz="3199" b="1" noProof="1">
              <a:latin typeface="Consolas" panose="020B0609020204030204" pitchFamily="49" charset="0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3622352" y="3653294"/>
            <a:ext cx="473738" cy="34609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127448" y="4584328"/>
            <a:ext cx="3999458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Stacks and Queues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119582" y="4584328"/>
            <a:ext cx="4028867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seueuQ dna skcatS</a:t>
            </a:r>
            <a:endParaRPr lang="it-IT" sz="3199" b="1" noProof="1">
              <a:latin typeface="Consolas" panose="020B0609020204030204" pitchFamily="49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5398611" y="4703567"/>
            <a:ext cx="473738" cy="34614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1110B29F-F5D7-4220-9455-E923000692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45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7972" tIns="35991" rIns="107972" bIns="35991" rtlCol="0" anchor="ctr" anchorCtr="0">
            <a:normAutofit/>
          </a:bodyPr>
          <a:lstStyle/>
          <a:p>
            <a:r>
              <a:rPr lang="en-US">
                <a:solidFill>
                  <a:schemeClr val="bg2"/>
                </a:solidFill>
              </a:rPr>
              <a:t>Solution: Reverse Strings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742396" y="1269000"/>
            <a:ext cx="10707211" cy="49565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79953" tIns="107972" rIns="179953" bIns="107972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var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var stack =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Stack&lt;char&gt;()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foreach (var ch in input)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stack.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Push(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ch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while (stack.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!=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Console.Write(stack.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0EC7E3C-5CAB-4F81-A1ED-6B77398ACE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670098-61F6-4EC1-8CAA-24FCEF06A645}"/>
              </a:ext>
            </a:extLst>
          </p:cNvPr>
          <p:cNvSpPr txBox="1"/>
          <p:nvPr/>
        </p:nvSpPr>
        <p:spPr>
          <a:xfrm>
            <a:off x="763389" y="6354000"/>
            <a:ext cx="1058904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9" dirty="0"/>
              <a:t>Check your solution here: </a:t>
            </a:r>
            <a:r>
              <a:rPr lang="en-US" sz="1799" u="sng" dirty="0">
                <a:hlinkClick r:id="rId2"/>
              </a:rPr>
              <a:t>https://judge.softuni.org/Contests/Practice/Index/3174#0</a:t>
            </a:r>
            <a:endParaRPr lang="en-US" sz="1799" dirty="0"/>
          </a:p>
        </p:txBody>
      </p:sp>
    </p:spTree>
    <p:extLst>
      <p:ext uri="{BB962C8B-B14F-4D97-AF65-F5344CB8AC3E}">
        <p14:creationId xmlns:p14="http://schemas.microsoft.com/office/powerpoint/2010/main" val="1960136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7972" tIns="35991" rIns="107972" bIns="35991" rtlCol="0" anchor="ctr" anchorCtr="0">
            <a:normAutofit/>
          </a:bodyPr>
          <a:lstStyle/>
          <a:p>
            <a:r>
              <a:rPr lang="en-US" dirty="0"/>
              <a:t>Stack – Methods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301890" y="1764726"/>
            <a:ext cx="9337927" cy="36950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79953" tIns="107972" rIns="179953" bIns="107972">
            <a:spAutoFit/>
          </a:bodyPr>
          <a:lstStyle/>
          <a:p>
            <a:pPr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Stack&lt;int&gt; stack = new Stack&lt;int&gt;();</a:t>
            </a:r>
          </a:p>
          <a:p>
            <a:pPr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count = stack.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exists = stack.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Contains(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int[]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array = stack.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ToArray()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stack.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stack.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TrimExcess()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A8BE2755-DD43-4BBD-A53A-87E401906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0474" y="3445166"/>
            <a:ext cx="2624235" cy="882424"/>
          </a:xfrm>
          <a:prstGeom prst="wedgeRoundRectCallout">
            <a:avLst>
              <a:gd name="adj1" fmla="val -75343"/>
              <a:gd name="adj2" fmla="val 225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rgbClr val="FFFFFF"/>
                </a:solidFill>
              </a:rPr>
              <a:t>Retains the order of elements</a:t>
            </a:r>
            <a:endParaRPr lang="bg-BG" sz="2399" b="1" dirty="0">
              <a:solidFill>
                <a:srgbClr val="FFFFFF"/>
              </a:solidFill>
            </a:endParaRPr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5777F8E0-74BE-4B58-A63F-5981A6BC8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4468" y="4418742"/>
            <a:ext cx="3104191" cy="467078"/>
          </a:xfrm>
          <a:prstGeom prst="wedgeRoundRectCallout">
            <a:avLst>
              <a:gd name="adj1" fmla="val -67769"/>
              <a:gd name="adj2" fmla="val -108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rgbClr val="FFFFFF"/>
                </a:solidFill>
              </a:rPr>
              <a:t>Remove all elements </a:t>
            </a:r>
            <a:endParaRPr lang="bg-BG" sz="2399" b="1" dirty="0">
              <a:solidFill>
                <a:srgbClr val="FFFFFF"/>
              </a:solidFill>
            </a:endParaRPr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id="{239B825E-9D70-48CE-8665-7476E9704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9435" y="5023362"/>
            <a:ext cx="2209225" cy="872773"/>
          </a:xfrm>
          <a:prstGeom prst="wedgeRoundRectCallout">
            <a:avLst>
              <a:gd name="adj1" fmla="val -70512"/>
              <a:gd name="adj2" fmla="val -361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rgbClr val="FFFFFF"/>
                </a:solidFill>
              </a:rPr>
              <a:t>Resize the internal array </a:t>
            </a:r>
            <a:endParaRPr lang="bg-BG" sz="2399" b="1" dirty="0">
              <a:solidFill>
                <a:srgbClr val="FFFFFF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577FC83-3A27-48B7-BCD1-8638315935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932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561125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3600" dirty="0"/>
              <a:t>Implement a </a:t>
            </a:r>
            <a:r>
              <a:rPr lang="en-US" sz="3600" b="1" dirty="0">
                <a:solidFill>
                  <a:schemeClr val="bg1"/>
                </a:solidFill>
              </a:rPr>
              <a:t>simple calculator </a:t>
            </a:r>
            <a:r>
              <a:rPr lang="en-US" sz="3600" dirty="0"/>
              <a:t>that can evaluate</a:t>
            </a:r>
            <a:r>
              <a:rPr lang="bg-BG" sz="3600" dirty="0"/>
              <a:t> </a:t>
            </a:r>
            <a:r>
              <a:rPr lang="en-US" sz="3600" dirty="0"/>
              <a:t>simple</a:t>
            </a:r>
            <a:r>
              <a:rPr lang="bg-BG" sz="3600" dirty="0"/>
              <a:t> </a:t>
            </a:r>
            <a:r>
              <a:rPr lang="en-US" sz="3600" dirty="0"/>
              <a:t>expressions (only addition and subtraction)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0750"/>
            <a:ext cx="9792489" cy="882654"/>
          </a:xfrm>
        </p:spPr>
        <p:txBody>
          <a:bodyPr vert="horz" lIns="107972" tIns="35991" rIns="107972" bIns="35991" rtlCol="0" anchor="ctr" anchorCtr="0">
            <a:normAutofit/>
          </a:bodyPr>
          <a:lstStyle/>
          <a:p>
            <a:r>
              <a:rPr lang="en-US" dirty="0"/>
              <a:t>Problem: Simple Calculator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687149" y="2861043"/>
            <a:ext cx="4329528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2 + 5 + 10 – 2 - 1</a:t>
            </a: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7258309" y="2869221"/>
            <a:ext cx="718249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14</a:t>
            </a:r>
            <a:endParaRPr lang="it-IT" sz="3199" b="1" noProof="1">
              <a:latin typeface="Consolas" panose="020B0609020204030204" pitchFamily="49" charset="0"/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6399038" y="2981827"/>
            <a:ext cx="473738" cy="34609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3794542" y="3654314"/>
            <a:ext cx="2220423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2 – 2 + 5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7395267" y="3648265"/>
            <a:ext cx="444335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5</a:t>
            </a:r>
            <a:endParaRPr lang="it-IT" sz="3199" b="1" noProof="1">
              <a:latin typeface="Consolas" panose="020B0609020204030204" pitchFamily="49" charset="0"/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6399038" y="3767504"/>
            <a:ext cx="473738" cy="34614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41E66C-22DD-4D0F-9CD0-614916898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4542" y="4441536"/>
            <a:ext cx="2220423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2 – </a:t>
            </a:r>
            <a:r>
              <a:rPr lang="bg-BG" sz="3199" b="1" noProof="1">
                <a:latin typeface="Consolas" panose="020B0609020204030204" pitchFamily="49" charset="0"/>
              </a:rPr>
              <a:t>1</a:t>
            </a:r>
            <a:r>
              <a:rPr lang="en-US" sz="3199" b="1" noProof="1">
                <a:latin typeface="Consolas" panose="020B0609020204030204" pitchFamily="49" charset="0"/>
              </a:rPr>
              <a:t> + 5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2B03C3-49C9-48C9-BDBC-3F008E335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5267" y="4435487"/>
            <a:ext cx="444335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anose="020B0609020204030204" pitchFamily="49" charset="0"/>
              </a:rPr>
              <a:t>6</a:t>
            </a:r>
            <a:endParaRPr lang="it-IT" sz="3199" b="1" noProof="1">
              <a:latin typeface="Consolas" panose="020B0609020204030204" pitchFamily="49" charset="0"/>
            </a:endParaRPr>
          </a:p>
        </p:txBody>
      </p:sp>
      <p:sp>
        <p:nvSpPr>
          <p:cNvPr id="15" name="Right Arrow 37">
            <a:extLst>
              <a:ext uri="{FF2B5EF4-FFF2-40B4-BE49-F238E27FC236}">
                <a16:creationId xmlns:a16="http://schemas.microsoft.com/office/drawing/2014/main" id="{0F657685-280A-4E6B-B645-086AF28F29F7}"/>
              </a:ext>
            </a:extLst>
          </p:cNvPr>
          <p:cNvSpPr/>
          <p:nvPr/>
        </p:nvSpPr>
        <p:spPr>
          <a:xfrm>
            <a:off x="6399038" y="4554726"/>
            <a:ext cx="473738" cy="34614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9EE8BE-A604-44FA-8791-100D92793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4542" y="5228758"/>
            <a:ext cx="2220423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2 – </a:t>
            </a:r>
            <a:r>
              <a:rPr lang="bg-BG" sz="3199" b="1" noProof="1">
                <a:latin typeface="Consolas" panose="020B0609020204030204" pitchFamily="49" charset="0"/>
              </a:rPr>
              <a:t>0</a:t>
            </a:r>
            <a:r>
              <a:rPr lang="en-US" sz="3199" b="1" noProof="1">
                <a:latin typeface="Consolas" panose="020B0609020204030204" pitchFamily="49" charset="0"/>
              </a:rPr>
              <a:t> + 5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15CD8F-D50A-4CAD-8A5E-2732CC838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5267" y="5222709"/>
            <a:ext cx="444335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anose="020B0609020204030204" pitchFamily="49" charset="0"/>
              </a:rPr>
              <a:t>7</a:t>
            </a:r>
            <a:endParaRPr lang="it-IT" sz="3199" b="1" noProof="1">
              <a:latin typeface="Consolas" panose="020B0609020204030204" pitchFamily="49" charset="0"/>
            </a:endParaRPr>
          </a:p>
        </p:txBody>
      </p:sp>
      <p:sp>
        <p:nvSpPr>
          <p:cNvPr id="18" name="Right Arrow 37">
            <a:extLst>
              <a:ext uri="{FF2B5EF4-FFF2-40B4-BE49-F238E27FC236}">
                <a16:creationId xmlns:a16="http://schemas.microsoft.com/office/drawing/2014/main" id="{0DEBFC8C-B666-4995-B3EC-ABB8E7FA5A97}"/>
              </a:ext>
            </a:extLst>
          </p:cNvPr>
          <p:cNvSpPr/>
          <p:nvPr/>
        </p:nvSpPr>
        <p:spPr>
          <a:xfrm>
            <a:off x="6399038" y="5341948"/>
            <a:ext cx="473738" cy="34614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E2EBBE7D-72FC-4F65-B2B9-8ABD464175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009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7972" tIns="35991" rIns="107972" bIns="35991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Solution: Simple Calculator (1)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97406" y="1396985"/>
            <a:ext cx="10835196" cy="51092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49883" tIns="183552" rIns="449883" bIns="183552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var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var values = input.Split(' 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var stack =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Stack&lt;string&gt;(values</a:t>
            </a:r>
            <a:r>
              <a:rPr lang="en-US" sz="27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.Reverse()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stack.Count &gt; 1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int first = int.Parse(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stack.Pop()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string operator =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stack.Pop()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int second = int.Parse(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stack.Pop()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switch for operation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stack.Pop()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0939AE1-F98E-4A70-AC69-B72755E925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952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7972" tIns="35991" rIns="107972" bIns="35991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Solution: Simple Calculator (2)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967336" y="1790657"/>
            <a:ext cx="10257328" cy="4247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104" tIns="183552" rIns="367104" bIns="183552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switch (operator)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case "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":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 stack.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Push((first + second).ToString())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case "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":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 stack.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Push((first - second).ToString())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079CAF6-6357-4E16-BECD-5278395876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5590E3-1AF6-4F25-BA19-0B4FCF4BAB71}"/>
              </a:ext>
            </a:extLst>
          </p:cNvPr>
          <p:cNvSpPr txBox="1"/>
          <p:nvPr/>
        </p:nvSpPr>
        <p:spPr>
          <a:xfrm>
            <a:off x="763389" y="6314900"/>
            <a:ext cx="1058904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9" dirty="0"/>
              <a:t>Check your solution here: </a:t>
            </a:r>
            <a:r>
              <a:rPr lang="en-US" sz="1799" u="sng" dirty="0">
                <a:hlinkClick r:id="rId2"/>
              </a:rPr>
              <a:t>https://judge.softuni.org/Contests/Practice/Index/3174#2</a:t>
            </a:r>
            <a:endParaRPr lang="en-US" sz="1799" dirty="0"/>
          </a:p>
        </p:txBody>
      </p:sp>
    </p:spTree>
    <p:extLst>
      <p:ext uri="{BB962C8B-B14F-4D97-AF65-F5344CB8AC3E}">
        <p14:creationId xmlns:p14="http://schemas.microsoft.com/office/powerpoint/2010/main" val="8197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B93911-FAA1-45B7-B4B1-345F64D17E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063" indent="-457063">
              <a:buClr>
                <a:schemeClr val="tx1"/>
              </a:buClr>
            </a:pPr>
            <a:r>
              <a:rPr lang="en-US" sz="3600" dirty="0"/>
              <a:t>Calculate the </a:t>
            </a:r>
            <a:r>
              <a:rPr lang="en-US" sz="3600" b="1" dirty="0">
                <a:solidFill>
                  <a:schemeClr val="bg1"/>
                </a:solidFill>
              </a:rPr>
              <a:t>sum in the stack</a:t>
            </a:r>
          </a:p>
          <a:p>
            <a:pPr marL="899842" lvl="1" indent="-457063">
              <a:buClr>
                <a:schemeClr val="tx1"/>
              </a:buClr>
            </a:pPr>
            <a:r>
              <a:rPr lang="en-US" sz="3400" dirty="0"/>
              <a:t>Before that you</a:t>
            </a:r>
            <a:r>
              <a:rPr lang="bg-BG" sz="3400" dirty="0"/>
              <a:t> </a:t>
            </a:r>
            <a:r>
              <a:rPr lang="en-US" sz="3400" dirty="0"/>
              <a:t>will receive commands</a:t>
            </a:r>
          </a:p>
          <a:p>
            <a:pPr lvl="2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b="1" dirty="0"/>
              <a:t>:</a:t>
            </a:r>
            <a:r>
              <a:rPr lang="en-US" sz="3200" dirty="0"/>
              <a:t> adds the two numbers</a:t>
            </a:r>
          </a:p>
          <a:p>
            <a:pPr lvl="2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Remove</a:t>
            </a:r>
            <a:r>
              <a:rPr lang="en-US" sz="3200" dirty="0"/>
              <a:t>: removes count numbers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7972" tIns="35991" rIns="107972" bIns="35991" rtlCol="0" anchor="ctr" anchorCtr="0">
            <a:normAutofit/>
          </a:bodyPr>
          <a:lstStyle/>
          <a:p>
            <a:r>
              <a:rPr lang="en-US">
                <a:solidFill>
                  <a:schemeClr val="bg2"/>
                </a:solidFill>
              </a:rPr>
              <a:t>Problem: Stack Sum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1509301" y="4267420"/>
            <a:ext cx="1677593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dirty="0">
                <a:latin typeface="Consolas" panose="020B0609020204030204" pitchFamily="49" charset="0"/>
              </a:rPr>
              <a:t>1 2 3 4</a:t>
            </a:r>
          </a:p>
          <a:p>
            <a:r>
              <a:rPr lang="en-US" sz="2399" b="1" dirty="0">
                <a:latin typeface="Consolas" panose="020B0609020204030204" pitchFamily="49" charset="0"/>
              </a:rPr>
              <a:t>adD 5 6</a:t>
            </a:r>
          </a:p>
          <a:p>
            <a:r>
              <a:rPr lang="en-US" sz="2399" b="1" dirty="0">
                <a:latin typeface="Consolas" panose="020B0609020204030204" pitchFamily="49" charset="0"/>
              </a:rPr>
              <a:t>REmove 3</a:t>
            </a:r>
          </a:p>
          <a:p>
            <a:r>
              <a:rPr lang="en-US" sz="2399" b="1" dirty="0">
                <a:latin typeface="Consolas" panose="020B0609020204030204" pitchFamily="49" charset="0"/>
              </a:rPr>
              <a:t>eNd</a:t>
            </a:r>
            <a:endParaRPr lang="en-US" sz="3999" b="1" noProof="1">
              <a:latin typeface="Consolas" panose="020B0609020204030204" pitchFamily="49" charset="0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4263338" y="4821275"/>
            <a:ext cx="1447423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anose="020B0609020204030204" pitchFamily="49" charset="0"/>
              </a:rPr>
              <a:t>Sum: 6</a:t>
            </a:r>
            <a:endParaRPr lang="it-IT" sz="3999" b="1" noProof="1">
              <a:latin typeface="Consolas" panose="020B0609020204030204" pitchFamily="49" charset="0"/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3488248" y="4901918"/>
            <a:ext cx="473738" cy="34614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6245362" y="4082802"/>
            <a:ext cx="2046942" cy="19384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dirty="0">
                <a:latin typeface="Consolas" panose="020B0609020204030204" pitchFamily="49" charset="0"/>
              </a:rPr>
              <a:t>3 5 8 4 1 9</a:t>
            </a:r>
          </a:p>
          <a:p>
            <a:r>
              <a:rPr lang="en-US" sz="2399" b="1" dirty="0">
                <a:latin typeface="Consolas" panose="020B0609020204030204" pitchFamily="49" charset="0"/>
              </a:rPr>
              <a:t>add 19 32</a:t>
            </a:r>
          </a:p>
          <a:p>
            <a:r>
              <a:rPr lang="en-US" sz="2399" b="1" dirty="0">
                <a:latin typeface="Consolas" panose="020B0609020204030204" pitchFamily="49" charset="0"/>
              </a:rPr>
              <a:t>remove 10</a:t>
            </a:r>
          </a:p>
          <a:p>
            <a:r>
              <a:rPr lang="en-US" sz="2399" b="1" dirty="0">
                <a:latin typeface="Consolas" panose="020B0609020204030204" pitchFamily="49" charset="0"/>
              </a:rPr>
              <a:t>add 89 22</a:t>
            </a:r>
          </a:p>
          <a:p>
            <a:r>
              <a:rPr lang="en-US" sz="2399" b="1" dirty="0">
                <a:latin typeface="Consolas" panose="020B0609020204030204" pitchFamily="49" charset="0"/>
              </a:rPr>
              <a:t>end</a:t>
            </a:r>
            <a:endParaRPr lang="en-US" sz="4799" b="1" noProof="1">
              <a:latin typeface="Consolas" panose="020B0609020204030204" pitchFamily="49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9368749" y="4821275"/>
            <a:ext cx="1675963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anose="020B0609020204030204" pitchFamily="49" charset="0"/>
              </a:rPr>
              <a:t>Sum: 192</a:t>
            </a:r>
            <a:endParaRPr lang="it-IT" sz="3999" b="1" noProof="1">
              <a:latin typeface="Consolas" panose="020B0609020204030204" pitchFamily="49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8593658" y="4901918"/>
            <a:ext cx="473738" cy="34614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5460AF3F-98BF-499F-B53A-D780FE1ED1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289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26" grpId="0" animBg="1"/>
      <p:bldP spid="27" grpId="0" animBg="1"/>
      <p:bldP spid="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marL="514196" indent="-514196">
              <a:buClr>
                <a:schemeClr val="tx1"/>
              </a:buClr>
            </a:pPr>
            <a:r>
              <a:rPr lang="en-US" sz="3599" b="1" dirty="0">
                <a:solidFill>
                  <a:schemeClr val="bg1"/>
                </a:solidFill>
              </a:rPr>
              <a:t>Data Structures</a:t>
            </a:r>
          </a:p>
          <a:p>
            <a:pPr lvl="1"/>
            <a:r>
              <a:rPr lang="en-US" sz="3399" dirty="0"/>
              <a:t>Linear Data Structures</a:t>
            </a:r>
          </a:p>
          <a:p>
            <a:pPr marL="514196" indent="-514196">
              <a:buClr>
                <a:schemeClr val="tx1"/>
              </a:buClr>
            </a:pPr>
            <a:r>
              <a:rPr lang="en-US" sz="3599" b="1" dirty="0">
                <a:solidFill>
                  <a:schemeClr val="bg1"/>
                </a:solidFill>
              </a:rPr>
              <a:t>Stack&lt;T&gt;</a:t>
            </a:r>
            <a:r>
              <a:rPr lang="en-US" sz="3599" b="1" dirty="0"/>
              <a:t> </a:t>
            </a:r>
            <a:r>
              <a:rPr lang="en-US" sz="3599" dirty="0"/>
              <a:t>(LIFO </a:t>
            </a:r>
            <a:r>
              <a:rPr lang="bg-BG" sz="3599" dirty="0"/>
              <a:t>-</a:t>
            </a:r>
            <a:r>
              <a:rPr lang="en-US" sz="3599" dirty="0"/>
              <a:t> last in, first out)</a:t>
            </a:r>
          </a:p>
          <a:p>
            <a:pPr lvl="1"/>
            <a:r>
              <a:rPr lang="en-US" sz="3399" dirty="0"/>
              <a:t>Push(), Pop(), Peek(), </a:t>
            </a:r>
            <a:r>
              <a:rPr lang="en-US" sz="3399" noProof="1"/>
              <a:t>ToArray(), </a:t>
            </a:r>
            <a:r>
              <a:rPr lang="en-US" sz="3399" dirty="0"/>
              <a:t>Contains() and Count</a:t>
            </a:r>
          </a:p>
          <a:p>
            <a:pPr marL="514196" indent="-514196">
              <a:buClr>
                <a:schemeClr val="tx1"/>
              </a:buClr>
            </a:pPr>
            <a:r>
              <a:rPr lang="en-US" sz="3599" b="1" dirty="0">
                <a:solidFill>
                  <a:schemeClr val="bg1"/>
                </a:solidFill>
              </a:rPr>
              <a:t>Queue&lt;T&gt;</a:t>
            </a:r>
            <a:r>
              <a:rPr lang="en-US" sz="3599" b="1" dirty="0"/>
              <a:t> </a:t>
            </a:r>
            <a:r>
              <a:rPr lang="en-US" sz="3599" dirty="0"/>
              <a:t>(FIFO </a:t>
            </a:r>
            <a:r>
              <a:rPr lang="bg-BG" sz="3599" dirty="0"/>
              <a:t>-</a:t>
            </a:r>
            <a:r>
              <a:rPr lang="en-US" sz="3599" dirty="0"/>
              <a:t> first in, first out) </a:t>
            </a:r>
          </a:p>
          <a:p>
            <a:pPr lvl="1"/>
            <a:r>
              <a:rPr lang="en-US" sz="3399" dirty="0"/>
              <a:t>Enqueue(), Dequeue(), Peek(), </a:t>
            </a:r>
            <a:r>
              <a:rPr lang="en-US" sz="3399" noProof="1"/>
              <a:t>ToArray(), </a:t>
            </a:r>
            <a:r>
              <a:rPr lang="en-US" sz="3399" dirty="0"/>
              <a:t>Contains() and Count</a:t>
            </a:r>
            <a:endParaRPr lang="en-GB" sz="3399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84FE958-9B33-4FFB-8D94-A761BB679C7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06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7972" tIns="35991" rIns="107972" bIns="35991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Solution: Stack Sum (1)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91944" y="1336536"/>
            <a:ext cx="11771705" cy="51704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104" tIns="183552" rIns="367104" bIns="183552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var input =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	Console.ReadLine().Split().Select(int.Parse).ToArray();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Stack&lt;int&gt; stack = new Stack&lt;int&gt;(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var commandInfo = Console.ReadLine().ToLower();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while (commandInfo != "end")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var tokens = commandInfo.Split();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var command = tokens[0].ToLower();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if (command == "add")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// </a:t>
            </a:r>
            <a:r>
              <a:rPr lang="en-US" sz="25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Parse the numbers and add them</a:t>
            </a:r>
            <a:endParaRPr lang="bg-BG" sz="2599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else if(…)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2491C20-42DA-41D3-B42B-0D9F5A706F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851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62443" y="1179000"/>
            <a:ext cx="11067117" cy="51707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104" tIns="183552" rIns="367104" bIns="183552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dirty="0">
                <a:latin typeface="Consolas" panose="020B0609020204030204" pitchFamily="49" charset="0"/>
              </a:rPr>
              <a:t>  else if(command == "remove")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dirty="0">
                <a:latin typeface="Consolas" panose="020B0609020204030204" pitchFamily="49" charset="0"/>
              </a:rPr>
              <a:t>    </a:t>
            </a:r>
            <a:r>
              <a:rPr lang="en-US" sz="2599" b="1" noProof="1">
                <a:latin typeface="Consolas" panose="020B0609020204030204" pitchFamily="49" charset="0"/>
              </a:rPr>
              <a:t>var</a:t>
            </a:r>
            <a:r>
              <a:rPr lang="en-US" sz="2599" b="1" dirty="0">
                <a:latin typeface="Consolas" panose="020B0609020204030204" pitchFamily="49" charset="0"/>
              </a:rPr>
              <a:t> countOfRemovedNums = int.Parse(tokens[1]);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dirty="0">
                <a:latin typeface="Consolas" panose="020B0609020204030204" pitchFamily="49" charset="0"/>
              </a:rPr>
              <a:t>    if (stack.Count &lt; countOfRemovedNums)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dirty="0">
                <a:latin typeface="Consolas" panose="020B0609020204030204" pitchFamily="49" charset="0"/>
              </a:rPr>
              <a:t>      </a:t>
            </a:r>
            <a:r>
              <a:rPr lang="en-US" sz="2599" b="1" dirty="0">
                <a:solidFill>
                  <a:schemeClr val="bg1"/>
                </a:solidFill>
                <a:latin typeface="Consolas" panose="020B0609020204030204" pitchFamily="49" charset="0"/>
              </a:rPr>
              <a:t>continue</a:t>
            </a:r>
            <a:r>
              <a:rPr lang="en-US" sz="2599" b="1" dirty="0">
                <a:latin typeface="Consolas" panose="020B0609020204030204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dirty="0">
                <a:latin typeface="Consolas" panose="020B0609020204030204" pitchFamily="49" charset="0"/>
              </a:rPr>
              <a:t>    for (int i = 0; i &lt; countOfRemovedNums; </a:t>
            </a:r>
            <a:r>
              <a:rPr lang="en-US" sz="2599" b="1" dirty="0" err="1">
                <a:latin typeface="Consolas" panose="020B0609020204030204" pitchFamily="49" charset="0"/>
              </a:rPr>
              <a:t>i</a:t>
            </a:r>
            <a:r>
              <a:rPr lang="en-US" sz="2599" b="1" dirty="0">
                <a:latin typeface="Consolas" panose="020B0609020204030204" pitchFamily="49" charset="0"/>
              </a:rPr>
              <a:t>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dirty="0">
                <a:latin typeface="Consolas" panose="020B0609020204030204" pitchFamily="49" charset="0"/>
              </a:rPr>
              <a:t>      </a:t>
            </a:r>
            <a:r>
              <a:rPr lang="en-US" sz="2599" b="1" noProof="1">
                <a:latin typeface="Consolas" panose="020B0609020204030204" pitchFamily="49" charset="0"/>
              </a:rPr>
              <a:t>stack.Pop();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anose="020B0609020204030204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anose="020B0609020204030204" pitchFamily="49" charset="0"/>
              </a:rPr>
              <a:t>  commandInfo = Console.ReadLine().ToLower();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anose="020B0609020204030204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599" b="1" noProof="1">
              <a:latin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anose="020B0609020204030204" pitchFamily="49" charset="0"/>
              </a:rPr>
              <a:t>var sum = stack.Sum();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anose="020B0609020204030204" pitchFamily="49" charset="0"/>
              </a:rPr>
              <a:t>Console.WriteLine($"Sum: {sum}");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Stack Sum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68EAAB3-F170-4F50-BE18-CD52CB7BBB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D9AC15-802F-4F4F-A1B9-C62F084FA079}"/>
              </a:ext>
            </a:extLst>
          </p:cNvPr>
          <p:cNvSpPr txBox="1"/>
          <p:nvPr/>
        </p:nvSpPr>
        <p:spPr>
          <a:xfrm>
            <a:off x="763389" y="6344764"/>
            <a:ext cx="1058904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9" dirty="0"/>
              <a:t>Check your solution here: </a:t>
            </a:r>
            <a:r>
              <a:rPr lang="en-US" sz="1799" u="sng" dirty="0">
                <a:hlinkClick r:id="rId2"/>
              </a:rPr>
              <a:t>https://judge.softuni.org/Contests/Practice/Index/3174#1</a:t>
            </a:r>
            <a:endParaRPr lang="en-US" sz="1799" dirty="0"/>
          </a:p>
        </p:txBody>
      </p:sp>
    </p:spTree>
    <p:extLst>
      <p:ext uri="{BB962C8B-B14F-4D97-AF65-F5344CB8AC3E}">
        <p14:creationId xmlns:p14="http://schemas.microsoft.com/office/powerpoint/2010/main" val="31658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C25D2F-E448-41F7-A441-0FA7C5A646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sz="3599" dirty="0"/>
              <a:t>We are </a:t>
            </a:r>
            <a:r>
              <a:rPr lang="en-US" sz="3599" b="1" dirty="0">
                <a:solidFill>
                  <a:schemeClr val="bg1"/>
                </a:solidFill>
              </a:rPr>
              <a:t>given an arithmetic expression </a:t>
            </a:r>
            <a:r>
              <a:rPr lang="en-US" sz="3599" dirty="0"/>
              <a:t>with brackets (</a:t>
            </a:r>
            <a:r>
              <a:rPr lang="en-US" sz="3599" b="1" dirty="0">
                <a:solidFill>
                  <a:schemeClr val="bg1"/>
                </a:solidFill>
              </a:rPr>
              <a:t>with nesting</a:t>
            </a:r>
            <a:r>
              <a:rPr lang="en-US" sz="3599" dirty="0"/>
              <a:t>)</a:t>
            </a: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sz="3599" b="1" dirty="0">
                <a:solidFill>
                  <a:schemeClr val="bg1"/>
                </a:solidFill>
              </a:rPr>
              <a:t>Extract all sub-expressions</a:t>
            </a:r>
            <a:r>
              <a:rPr lang="en-US" sz="3599" dirty="0">
                <a:solidFill>
                  <a:schemeClr val="bg1"/>
                </a:solidFill>
              </a:rPr>
              <a:t> </a:t>
            </a:r>
            <a:r>
              <a:rPr lang="en-US" sz="3599" dirty="0"/>
              <a:t>in brackets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C31236C-CB83-4F3B-A91D-67167E97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Matching Brackets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DF2662-7E89-4F5C-B8E7-4AE684400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1838" y="3363659"/>
            <a:ext cx="7084755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latin typeface="Consolas" pitchFamily="49" charset="0"/>
                <a:cs typeface="Consolas" pitchFamily="49" charset="0"/>
              </a:rPr>
              <a:t>1 + (2 - (2 + 3) * 4 / (3 + 1)) * 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A4E472-D6D6-4A49-B558-26B4E79E1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1155" y="4653136"/>
            <a:ext cx="5546121" cy="13846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latin typeface="Consolas" pitchFamily="49" charset="0"/>
                <a:cs typeface="Consolas" pitchFamily="49" charset="0"/>
              </a:rPr>
              <a:t>(2 + 3)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latin typeface="Consolas" pitchFamily="49" charset="0"/>
                <a:cs typeface="Consolas" pitchFamily="49" charset="0"/>
              </a:rPr>
              <a:t>(3 + 1)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latin typeface="Consolas" pitchFamily="49" charset="0"/>
                <a:cs typeface="Consolas" pitchFamily="49" charset="0"/>
              </a:rPr>
              <a:t>(2 - (2 + 3) * 4 / (3 + 1))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47CDDA6-7C5C-4FE4-A0A1-BD6F30A1C662}"/>
              </a:ext>
            </a:extLst>
          </p:cNvPr>
          <p:cNvSpPr/>
          <p:nvPr/>
        </p:nvSpPr>
        <p:spPr bwMode="auto">
          <a:xfrm>
            <a:off x="5905551" y="4081937"/>
            <a:ext cx="380901" cy="45708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2F0CD6D2-DDAD-480F-8D14-DA20B2911B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0687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Matching Brackets 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7431" y="1314000"/>
            <a:ext cx="10977141" cy="48923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var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var stack = new Stack&lt;int&gt;();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for (int i = 0; i &lt; input.Length;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char ch = input[i];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if (ch == '(')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stack.Push(i);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} else if (ch == ')')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int startIndex = stack.Pop();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string contents = input.Substring(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                 startIndex, i - startIndex + 1);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Console.WriteLine(contents);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599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2A2F94B-7D44-4E93-948C-84B369E54E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D637FD-5440-49C6-B321-DDF8C5CF4BC3}"/>
              </a:ext>
            </a:extLst>
          </p:cNvPr>
          <p:cNvSpPr txBox="1"/>
          <p:nvPr/>
        </p:nvSpPr>
        <p:spPr>
          <a:xfrm>
            <a:off x="763389" y="6344764"/>
            <a:ext cx="1058904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9" dirty="0"/>
              <a:t>Check your solution here: </a:t>
            </a:r>
            <a:r>
              <a:rPr lang="en-US" sz="1799" u="sng" dirty="0">
                <a:hlinkClick r:id="rId2"/>
              </a:rPr>
              <a:t>https://judge.softuni.org/Contests/Practice/Index/3174#3</a:t>
            </a:r>
            <a:endParaRPr lang="en-US" sz="1799" dirty="0"/>
          </a:p>
        </p:txBody>
      </p:sp>
    </p:spTree>
    <p:extLst>
      <p:ext uri="{BB962C8B-B14F-4D97-AF65-F5344CB8AC3E}">
        <p14:creationId xmlns:p14="http://schemas.microsoft.com/office/powerpoint/2010/main" val="303227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Image result for Queue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118" y="1295956"/>
            <a:ext cx="2479524" cy="27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F5F6A9C-EAC0-4563-9081-F9A20BC2F0C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Overview and Working with Queue</a:t>
            </a:r>
          </a:p>
        </p:txBody>
      </p:sp>
    </p:spTree>
    <p:extLst>
      <p:ext uri="{BB962C8B-B14F-4D97-AF65-F5344CB8AC3E}">
        <p14:creationId xmlns:p14="http://schemas.microsoft.com/office/powerpoint/2010/main" val="225033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597173" y="1248063"/>
            <a:ext cx="10392293" cy="5274674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Queues</a:t>
            </a:r>
            <a:r>
              <a:rPr lang="en-US" b="1" dirty="0"/>
              <a:t> </a:t>
            </a:r>
            <a:r>
              <a:rPr lang="en-US" dirty="0"/>
              <a:t>provide the </a:t>
            </a:r>
            <a:r>
              <a:rPr lang="en-US" b="1" dirty="0">
                <a:solidFill>
                  <a:schemeClr val="bg1"/>
                </a:solidFill>
              </a:rPr>
              <a:t>following functionality</a:t>
            </a:r>
            <a:r>
              <a:rPr lang="en-US" b="1" dirty="0"/>
              <a:t>:</a:t>
            </a:r>
          </a:p>
          <a:p>
            <a:pPr lvl="1">
              <a:spcBef>
                <a:spcPts val="800"/>
              </a:spcBef>
              <a:spcAft>
                <a:spcPts val="800"/>
              </a:spcAft>
              <a:buClr>
                <a:srgbClr val="234465"/>
              </a:buClr>
            </a:pPr>
            <a:r>
              <a:rPr lang="en-US" sz="3099" dirty="0"/>
              <a:t>Adding an element at the end of the queue</a:t>
            </a:r>
          </a:p>
          <a:p>
            <a:pPr lvl="1">
              <a:spcBef>
                <a:spcPts val="800"/>
              </a:spcBef>
              <a:spcAft>
                <a:spcPts val="800"/>
              </a:spcAft>
              <a:buClr>
                <a:srgbClr val="234465"/>
              </a:buClr>
            </a:pPr>
            <a:endParaRPr lang="en-US" sz="3099" b="1" dirty="0"/>
          </a:p>
          <a:p>
            <a:pPr lvl="1">
              <a:spcBef>
                <a:spcPts val="800"/>
              </a:spcBef>
              <a:spcAft>
                <a:spcPts val="800"/>
              </a:spcAft>
              <a:buClr>
                <a:srgbClr val="234465"/>
              </a:buClr>
            </a:pPr>
            <a:r>
              <a:rPr lang="en-US" sz="3099" dirty="0"/>
              <a:t>Removing the first element from the queue</a:t>
            </a:r>
          </a:p>
          <a:p>
            <a:pPr lvl="1">
              <a:spcBef>
                <a:spcPts val="800"/>
              </a:spcBef>
              <a:spcAft>
                <a:spcPts val="800"/>
              </a:spcAft>
              <a:buClr>
                <a:srgbClr val="234465"/>
              </a:buClr>
            </a:pPr>
            <a:endParaRPr lang="en-US" sz="3099" b="1" dirty="0"/>
          </a:p>
          <a:p>
            <a:pPr lvl="1">
              <a:spcBef>
                <a:spcPts val="800"/>
              </a:spcBef>
              <a:spcAft>
                <a:spcPts val="800"/>
              </a:spcAft>
              <a:buClr>
                <a:srgbClr val="234465"/>
              </a:buClr>
            </a:pPr>
            <a:r>
              <a:rPr lang="en-US" sz="3099" dirty="0"/>
              <a:t>Getting the first element of the queue without removing it</a:t>
            </a:r>
          </a:p>
          <a:p>
            <a:pPr>
              <a:buClr>
                <a:srgbClr val="234465"/>
              </a:buClr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Queue – Abstract Data Type</a:t>
            </a:r>
            <a:endParaRPr lang="bg-BG" dirty="0"/>
          </a:p>
        </p:txBody>
      </p:sp>
      <p:grpSp>
        <p:nvGrpSpPr>
          <p:cNvPr id="15" name="Group 14"/>
          <p:cNvGrpSpPr/>
          <p:nvPr/>
        </p:nvGrpSpPr>
        <p:grpSpPr>
          <a:xfrm>
            <a:off x="2896434" y="2596879"/>
            <a:ext cx="6415393" cy="697156"/>
            <a:chOff x="2894012" y="2556383"/>
            <a:chExt cx="6417064" cy="697338"/>
          </a:xfrm>
        </p:grpSpPr>
        <p:sp>
          <p:nvSpPr>
            <p:cNvPr id="25" name="Text Placeholder 7"/>
            <p:cNvSpPr txBox="1">
              <a:spLocks/>
            </p:cNvSpPr>
            <p:nvPr/>
          </p:nvSpPr>
          <p:spPr>
            <a:xfrm flipH="1">
              <a:off x="6930092" y="2664525"/>
              <a:ext cx="1410568" cy="494025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799" noProof="1"/>
                <a:t>2</a:t>
              </a:r>
            </a:p>
          </p:txBody>
        </p:sp>
        <p:sp>
          <p:nvSpPr>
            <p:cNvPr id="26" name="Text Placeholder 7"/>
            <p:cNvSpPr txBox="1">
              <a:spLocks/>
            </p:cNvSpPr>
            <p:nvPr/>
          </p:nvSpPr>
          <p:spPr>
            <a:xfrm flipH="1">
              <a:off x="3864426" y="2667339"/>
              <a:ext cx="1410568" cy="49121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799" noProof="1"/>
                <a:t>10</a:t>
              </a:r>
            </a:p>
          </p:txBody>
        </p:sp>
        <p:sp>
          <p:nvSpPr>
            <p:cNvPr id="27" name="Text Placeholder 7"/>
            <p:cNvSpPr txBox="1">
              <a:spLocks/>
            </p:cNvSpPr>
            <p:nvPr/>
          </p:nvSpPr>
          <p:spPr>
            <a:xfrm flipH="1">
              <a:off x="5397259" y="2664525"/>
              <a:ext cx="1410568" cy="494025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799" noProof="1"/>
                <a:t>5</a:t>
              </a:r>
            </a:p>
          </p:txBody>
        </p:sp>
        <p:sp>
          <p:nvSpPr>
            <p:cNvPr id="50" name="Text Placeholder 7"/>
            <p:cNvSpPr txBox="1">
              <a:spLocks/>
            </p:cNvSpPr>
            <p:nvPr/>
          </p:nvSpPr>
          <p:spPr>
            <a:xfrm flipH="1">
              <a:off x="3736648" y="2556383"/>
              <a:ext cx="4731792" cy="697338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sz="2799" noProof="1"/>
            </a:p>
          </p:txBody>
        </p:sp>
        <p:sp>
          <p:nvSpPr>
            <p:cNvPr id="51" name="Down Arrow 50"/>
            <p:cNvSpPr/>
            <p:nvPr/>
          </p:nvSpPr>
          <p:spPr bwMode="auto">
            <a:xfrm rot="16200000">
              <a:off x="3184168" y="2529243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Down Arrow 51"/>
            <p:cNvSpPr/>
            <p:nvPr/>
          </p:nvSpPr>
          <p:spPr bwMode="auto">
            <a:xfrm rot="16200000">
              <a:off x="8840621" y="2531231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896434" y="5453473"/>
            <a:ext cx="6415393" cy="697156"/>
            <a:chOff x="2894012" y="5712774"/>
            <a:chExt cx="6417064" cy="697338"/>
          </a:xfrm>
        </p:grpSpPr>
        <p:sp>
          <p:nvSpPr>
            <p:cNvPr id="45" name="Text Placeholder 7"/>
            <p:cNvSpPr txBox="1">
              <a:spLocks/>
            </p:cNvSpPr>
            <p:nvPr/>
          </p:nvSpPr>
          <p:spPr>
            <a:xfrm flipH="1">
              <a:off x="3736648" y="5712774"/>
              <a:ext cx="4731792" cy="697338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sz="2799" noProof="1"/>
            </a:p>
          </p:txBody>
        </p:sp>
        <p:sp>
          <p:nvSpPr>
            <p:cNvPr id="46" name="Text Placeholder 7"/>
            <p:cNvSpPr txBox="1">
              <a:spLocks/>
            </p:cNvSpPr>
            <p:nvPr/>
          </p:nvSpPr>
          <p:spPr>
            <a:xfrm flipH="1">
              <a:off x="6930093" y="5798306"/>
              <a:ext cx="1410569" cy="524725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799" noProof="1"/>
                <a:t>2</a:t>
              </a:r>
            </a:p>
          </p:txBody>
        </p:sp>
        <p:sp>
          <p:nvSpPr>
            <p:cNvPr id="47" name="Text Placeholder 7"/>
            <p:cNvSpPr txBox="1">
              <a:spLocks/>
            </p:cNvSpPr>
            <p:nvPr/>
          </p:nvSpPr>
          <p:spPr>
            <a:xfrm flipH="1">
              <a:off x="3864425" y="5801295"/>
              <a:ext cx="1410569" cy="521736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799" noProof="1"/>
                <a:t>10</a:t>
              </a:r>
            </a:p>
          </p:txBody>
        </p:sp>
        <p:sp>
          <p:nvSpPr>
            <p:cNvPr id="48" name="Text Placeholder 7"/>
            <p:cNvSpPr txBox="1">
              <a:spLocks/>
            </p:cNvSpPr>
            <p:nvPr/>
          </p:nvSpPr>
          <p:spPr>
            <a:xfrm flipH="1">
              <a:off x="5397260" y="5798306"/>
              <a:ext cx="1410569" cy="524725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799" noProof="1"/>
                <a:t>5</a:t>
              </a:r>
            </a:p>
          </p:txBody>
        </p:sp>
        <p:sp>
          <p:nvSpPr>
            <p:cNvPr id="55" name="Down Arrow 54"/>
            <p:cNvSpPr/>
            <p:nvPr/>
          </p:nvSpPr>
          <p:spPr bwMode="auto">
            <a:xfrm rot="16200000">
              <a:off x="3184168" y="5684219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" name="Down Arrow 55"/>
            <p:cNvSpPr/>
            <p:nvPr/>
          </p:nvSpPr>
          <p:spPr bwMode="auto">
            <a:xfrm rot="16200000">
              <a:off x="8840621" y="5686207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B83C689-A0F3-4E20-ACE2-91C2EA811D4B}"/>
              </a:ext>
            </a:extLst>
          </p:cNvPr>
          <p:cNvGrpSpPr/>
          <p:nvPr/>
        </p:nvGrpSpPr>
        <p:grpSpPr>
          <a:xfrm>
            <a:off x="2896434" y="3741900"/>
            <a:ext cx="6415393" cy="1216702"/>
            <a:chOff x="2894012" y="3691254"/>
            <a:chExt cx="6417064" cy="1217019"/>
          </a:xfrm>
        </p:grpSpPr>
        <p:grpSp>
          <p:nvGrpSpPr>
            <p:cNvPr id="57" name="Group 56"/>
            <p:cNvGrpSpPr/>
            <p:nvPr/>
          </p:nvGrpSpPr>
          <p:grpSpPr>
            <a:xfrm>
              <a:off x="2894012" y="3951095"/>
              <a:ext cx="6417064" cy="697338"/>
              <a:chOff x="2894012" y="3951095"/>
              <a:chExt cx="6417064" cy="697338"/>
            </a:xfrm>
          </p:grpSpPr>
          <p:sp>
            <p:nvSpPr>
              <p:cNvPr id="36" name="Text Placeholder 7"/>
              <p:cNvSpPr txBox="1">
                <a:spLocks/>
              </p:cNvSpPr>
              <p:nvPr/>
            </p:nvSpPr>
            <p:spPr>
              <a:xfrm flipH="1">
                <a:off x="6930093" y="4057059"/>
                <a:ext cx="1410569" cy="470546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sz="2799" noProof="1"/>
                  <a:t>2</a:t>
                </a:r>
              </a:p>
            </p:txBody>
          </p:sp>
          <p:sp>
            <p:nvSpPr>
              <p:cNvPr id="37" name="Text Placeholder 7"/>
              <p:cNvSpPr txBox="1">
                <a:spLocks/>
              </p:cNvSpPr>
              <p:nvPr/>
            </p:nvSpPr>
            <p:spPr>
              <a:xfrm flipH="1">
                <a:off x="3864426" y="4059738"/>
                <a:ext cx="1410569" cy="467867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sz="2799" noProof="1"/>
                  <a:t>10</a:t>
                </a:r>
              </a:p>
            </p:txBody>
          </p:sp>
          <p:sp>
            <p:nvSpPr>
              <p:cNvPr id="38" name="Text Placeholder 7"/>
              <p:cNvSpPr txBox="1">
                <a:spLocks/>
              </p:cNvSpPr>
              <p:nvPr/>
            </p:nvSpPr>
            <p:spPr>
              <a:xfrm flipH="1">
                <a:off x="5397260" y="4057058"/>
                <a:ext cx="1410569" cy="470547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sz="2799" noProof="1"/>
                  <a:t>5</a:t>
                </a:r>
              </a:p>
            </p:txBody>
          </p:sp>
          <p:sp>
            <p:nvSpPr>
              <p:cNvPr id="49" name="Text Placeholder 7"/>
              <p:cNvSpPr txBox="1">
                <a:spLocks/>
              </p:cNvSpPr>
              <p:nvPr/>
            </p:nvSpPr>
            <p:spPr>
              <a:xfrm flipH="1">
                <a:off x="3725534" y="3951095"/>
                <a:ext cx="4731792" cy="697338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sz="2799" noProof="1"/>
              </a:p>
            </p:txBody>
          </p:sp>
          <p:sp>
            <p:nvSpPr>
              <p:cNvPr id="53" name="Down Arrow 52"/>
              <p:cNvSpPr/>
              <p:nvPr/>
            </p:nvSpPr>
            <p:spPr bwMode="auto">
              <a:xfrm rot="16200000">
                <a:off x="3184168" y="3921649"/>
                <a:ext cx="180299" cy="76061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4" name="Down Arrow 53"/>
              <p:cNvSpPr/>
              <p:nvPr/>
            </p:nvSpPr>
            <p:spPr bwMode="auto">
              <a:xfrm rot="16200000">
                <a:off x="8840621" y="3923637"/>
                <a:ext cx="180299" cy="76061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8" name="Multiplication Sign 30">
              <a:extLst>
                <a:ext uri="{FF2B5EF4-FFF2-40B4-BE49-F238E27FC236}">
                  <a16:creationId xmlns:a16="http://schemas.microsoft.com/office/drawing/2014/main" id="{26A0EB8D-99AD-4876-BA6E-F1AB93EBC03F}"/>
                </a:ext>
              </a:extLst>
            </p:cNvPr>
            <p:cNvSpPr/>
            <p:nvPr/>
          </p:nvSpPr>
          <p:spPr>
            <a:xfrm flipH="1">
              <a:off x="6958676" y="3691254"/>
              <a:ext cx="1386688" cy="1217019"/>
            </a:xfrm>
            <a:prstGeom prst="mathMultiply">
              <a:avLst/>
            </a:prstGeom>
            <a:solidFill>
              <a:schemeClr val="tx1">
                <a:alpha val="3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9" name="Slide Number">
            <a:extLst>
              <a:ext uri="{FF2B5EF4-FFF2-40B4-BE49-F238E27FC236}">
                <a16:creationId xmlns:a16="http://schemas.microsoft.com/office/drawing/2014/main" id="{3A3800C1-0FC4-4A6A-B7AC-2C8ABCBC8AB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54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7"/>
          <p:cNvSpPr txBox="1">
            <a:spLocks/>
          </p:cNvSpPr>
          <p:nvPr/>
        </p:nvSpPr>
        <p:spPr>
          <a:xfrm>
            <a:off x="991932" y="4266983"/>
            <a:ext cx="914161" cy="129232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noProof="1"/>
          </a:p>
          <a:p>
            <a:r>
              <a:rPr lang="en-US" noProof="1"/>
              <a:t>-3</a:t>
            </a:r>
          </a:p>
          <a:p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91932" y="4266981"/>
            <a:ext cx="914161" cy="129232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991932" y="4266981"/>
            <a:ext cx="914161" cy="129232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77499" y="3363612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3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7499" y="3363612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2</a:t>
            </a:r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077499" y="3366546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1</a:t>
            </a:r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077499" y="3360678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0</a:t>
            </a: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077499" y="3357743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4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82057" y="4086828"/>
            <a:ext cx="4685081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399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7972" tIns="35991" rIns="107972" bIns="35991" rtlCol="0" anchor="ctr" anchorCtr="0">
            <a:noAutofit/>
          </a:bodyPr>
          <a:lstStyle/>
          <a:p>
            <a:pPr defTabSz="1218621">
              <a:lnSpc>
                <a:spcPct val="90000"/>
              </a:lnSpc>
            </a:pPr>
            <a:r>
              <a:rPr lang="en-US" sz="3799">
                <a:ea typeface="+mn-ea"/>
                <a:cs typeface="Consolas" panose="020B0609020204030204" pitchFamily="49" charset="0"/>
              </a:rPr>
              <a:t>Enqueue() – Adds an Element to the Front</a:t>
            </a:r>
            <a:endParaRPr lang="en-US" sz="3799" dirty="0">
              <a:ea typeface="+mn-ea"/>
              <a:cs typeface="Consolas" panose="020B0609020204030204" pitchFamily="49" charset="0"/>
            </a:endParaRP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88785" y="4266981"/>
            <a:ext cx="914161" cy="129232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noProof="1"/>
          </a:p>
          <a:p>
            <a:r>
              <a:rPr lang="en-US" noProof="1"/>
              <a:t>5</a:t>
            </a:r>
          </a:p>
          <a:p>
            <a:endParaRPr lang="en-US" noProof="1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3469" y="3373450"/>
            <a:ext cx="1980684" cy="528182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621">
              <a:lnSpc>
                <a:spcPct val="90000"/>
              </a:lnSpc>
              <a:spcBef>
                <a:spcPct val="0"/>
              </a:spcBef>
            </a:pPr>
            <a:r>
              <a:rPr lang="en-US" sz="3199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81839" y="3559280"/>
            <a:ext cx="1828324" cy="73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sz="2199" dirty="0"/>
              <a:t>Queue&lt;int&gt;</a:t>
            </a:r>
          </a:p>
          <a:p>
            <a:endParaRPr lang="en-US" sz="1999" dirty="0"/>
          </a:p>
        </p:txBody>
      </p:sp>
      <p:sp>
        <p:nvSpPr>
          <p:cNvPr id="25" name="Down Arrow 24"/>
          <p:cNvSpPr/>
          <p:nvPr/>
        </p:nvSpPr>
        <p:spPr bwMode="auto">
          <a:xfrm rot="16200000">
            <a:off x="6092300" y="2635585"/>
            <a:ext cx="83585" cy="6780034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Slide Number">
            <a:extLst>
              <a:ext uri="{FF2B5EF4-FFF2-40B4-BE49-F238E27FC236}">
                <a16:creationId xmlns:a16="http://schemas.microsoft.com/office/drawing/2014/main" id="{8274BC36-5296-45B1-895F-0321E0249F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056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8033E-7 4.81481E-6 L 0.50625 4.81481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06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4125 4.81481E-6 " pathEditMode="relative" rAng="0" ptsTypes="AA">
                                      <p:cBhvr>
                                        <p:cTn id="2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32535E-7 4.81481E-6 L 0.3187 4.81481E-6 " pathEditMode="relative" rAng="0" ptsTypes="AA">
                                      <p:cBhvr>
                                        <p:cTn id="3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29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32535E-7 4.81481E-6 L 0.23131 4.81481E-6 " pathEditMode="relative" rAng="0" ptsTypes="AA">
                                      <p:cBhvr>
                                        <p:cTn id="45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6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3" grpId="0" animBg="1"/>
      <p:bldP spid="23" grpId="1" animBg="1"/>
      <p:bldP spid="22" grpId="0" animBg="1"/>
      <p:bldP spid="22" grpId="1" animBg="1"/>
      <p:bldP spid="21" grpId="0" animBg="1"/>
      <p:bldP spid="21" grpId="1" animBg="1"/>
      <p:bldP spid="19" grpId="0" animBg="1"/>
      <p:bldP spid="29" grpId="0" animBg="1"/>
      <p:bldP spid="17" grpId="0" animBg="1"/>
      <p:bldP spid="17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7"/>
          <p:cNvSpPr txBox="1">
            <a:spLocks/>
          </p:cNvSpPr>
          <p:nvPr/>
        </p:nvSpPr>
        <p:spPr>
          <a:xfrm>
            <a:off x="9067026" y="3352820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4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7499" y="3352820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2</a:t>
            </a:r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77499" y="3352820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3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82057" y="4086828"/>
            <a:ext cx="4685081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399" noProof="1"/>
          </a:p>
        </p:txBody>
      </p:sp>
      <p:sp>
        <p:nvSpPr>
          <p:cNvPr id="25" name="Title 3"/>
          <p:cNvSpPr>
            <a:spLocks noGrp="1"/>
          </p:cNvSpPr>
          <p:nvPr>
            <p:ph type="title"/>
          </p:nvPr>
        </p:nvSpPr>
        <p:spPr/>
        <p:txBody>
          <a:bodyPr vert="horz" lIns="107972" tIns="35991" rIns="107972" bIns="35991" rtlCol="0" anchor="ctr" anchorCtr="0">
            <a:noAutofit/>
          </a:bodyPr>
          <a:lstStyle/>
          <a:p>
            <a:pPr defTabSz="1218621">
              <a:lnSpc>
                <a:spcPct val="90000"/>
              </a:lnSpc>
            </a:pPr>
            <a:r>
              <a:rPr lang="en-US" sz="3399">
                <a:ea typeface="+mn-ea"/>
                <a:cs typeface="Consolas" panose="020B0609020204030204" pitchFamily="49" charset="0"/>
              </a:rPr>
              <a:t>Dequeue() – Returns and Removes the First Element</a:t>
            </a:r>
            <a:endParaRPr lang="en-US" sz="3399" dirty="0">
              <a:ea typeface="+mn-ea"/>
              <a:cs typeface="Consolas" panose="020B0609020204030204" pitchFamily="49" charset="0"/>
            </a:endParaRP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163156" y="4266983"/>
            <a:ext cx="914161" cy="129232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noProof="1"/>
          </a:p>
          <a:p>
            <a:r>
              <a:rPr lang="en-US" noProof="1"/>
              <a:t>5</a:t>
            </a:r>
          </a:p>
          <a:p>
            <a:endParaRPr lang="en-US" noProof="1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3469" y="3373450"/>
            <a:ext cx="1980684" cy="528182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621">
              <a:lnSpc>
                <a:spcPct val="90000"/>
              </a:lnSpc>
              <a:spcBef>
                <a:spcPct val="0"/>
              </a:spcBef>
            </a:pPr>
            <a:r>
              <a:rPr lang="en-US" sz="3199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81839" y="3559280"/>
            <a:ext cx="1828324" cy="73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sz="2199" dirty="0"/>
              <a:t>Queue&lt;int&gt;</a:t>
            </a:r>
          </a:p>
          <a:p>
            <a:endParaRPr lang="en-US" sz="1999" dirty="0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019822" y="4266983"/>
            <a:ext cx="914161" cy="129232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noProof="1"/>
          </a:p>
          <a:p>
            <a:r>
              <a:rPr lang="en-US" noProof="1"/>
              <a:t>-3</a:t>
            </a:r>
          </a:p>
          <a:p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4877120" y="4266983"/>
            <a:ext cx="914161" cy="129232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3805519" y="4266983"/>
            <a:ext cx="914161" cy="129232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16" name="Down Arrow 15"/>
          <p:cNvSpPr/>
          <p:nvPr/>
        </p:nvSpPr>
        <p:spPr bwMode="auto">
          <a:xfrm rot="16200000">
            <a:off x="6092300" y="2635585"/>
            <a:ext cx="83585" cy="6780034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8C9EBD0A-F1CE-427C-A2F7-553F06C798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058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6" dur="4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85986E-6 4.81481E-6 L 0.09377 4.81481E-6 " pathEditMode="relative" rAng="0" ptsTypes="AA">
                                      <p:cBhvr>
                                        <p:cTn id="14" dur="4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9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9375 4.81481E-6 " pathEditMode="relative" rAng="0" ptsTypes="AA">
                                      <p:cBhvr>
                                        <p:cTn id="16" dur="4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875 4.81481E-6 " pathEditMode="relative" rAng="0" ptsTypes="AA">
                                      <p:cBhvr>
                                        <p:cTn id="18" dur="4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5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50"/>
                            </p:stCondLst>
                            <p:childTnLst>
                              <p:par>
                                <p:cTn id="24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77 4.81481E-6 L 0.25006 4.81481E-6 " pathEditMode="relative" rAng="0" ptsTypes="AA">
                                      <p:cBhvr>
                                        <p:cTn id="25" dur="4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5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9375 4.81481E-6 L 0.1875 4.81481E-6 " pathEditMode="relative" rAng="0" ptsTypes="AA">
                                      <p:cBhvr>
                                        <p:cTn id="33" dur="4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875 4.81481E-6 L 0.18164 4.81481E-6 " pathEditMode="relative" rAng="0" ptsTypes="AA">
                                      <p:cBhvr>
                                        <p:cTn id="35" dur="4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2" grpId="0" animBg="1"/>
      <p:bldP spid="23" grpId="0" animBg="1"/>
      <p:bldP spid="23" grpId="1" animBg="1"/>
      <p:bldP spid="17" grpId="0" animBg="1"/>
      <p:bldP spid="17" grpId="1" animBg="1"/>
      <p:bldP spid="26" grpId="0" animBg="1"/>
      <p:bldP spid="26" grpId="1" animBg="1"/>
      <p:bldP spid="26" grpId="2" animBg="1"/>
      <p:bldP spid="27" grpId="0" animBg="1"/>
      <p:bldP spid="27" grpId="1" animBg="1"/>
      <p:bldP spid="28" grpId="0" animBg="1"/>
      <p:bldP spid="28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7"/>
          <p:cNvSpPr txBox="1">
            <a:spLocks/>
          </p:cNvSpPr>
          <p:nvPr/>
        </p:nvSpPr>
        <p:spPr>
          <a:xfrm>
            <a:off x="3582057" y="4086828"/>
            <a:ext cx="4685081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399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163156" y="4266983"/>
            <a:ext cx="914161" cy="129232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163155" y="4268203"/>
            <a:ext cx="914161" cy="129232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7499" y="3359174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2</a:t>
            </a:r>
          </a:p>
        </p:txBody>
      </p:sp>
      <p:sp>
        <p:nvSpPr>
          <p:cNvPr id="31" name="Title 3"/>
          <p:cNvSpPr>
            <a:spLocks noGrp="1"/>
          </p:cNvSpPr>
          <p:nvPr>
            <p:ph type="title"/>
          </p:nvPr>
        </p:nvSpPr>
        <p:spPr/>
        <p:txBody>
          <a:bodyPr vert="horz" lIns="107972" tIns="35991" rIns="107972" bIns="35991" rtlCol="0" anchor="ctr" anchorCtr="0">
            <a:noAutofit/>
          </a:bodyPr>
          <a:lstStyle/>
          <a:p>
            <a:pPr defTabSz="1218621">
              <a:lnSpc>
                <a:spcPct val="90000"/>
              </a:lnSpc>
            </a:pPr>
            <a:r>
              <a:rPr lang="en-US" sz="3799">
                <a:ea typeface="+mn-ea"/>
                <a:cs typeface="Consolas" panose="020B0609020204030204" pitchFamily="49" charset="0"/>
              </a:rPr>
              <a:t>Peek() – Returns the First Element</a:t>
            </a:r>
            <a:endParaRPr lang="en-US" sz="3799" dirty="0">
              <a:ea typeface="+mn-ea"/>
              <a:cs typeface="Consolas" panose="020B0609020204030204" pitchFamily="49" charset="0"/>
            </a:endParaRPr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3469" y="3373450"/>
            <a:ext cx="1980684" cy="528182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621">
              <a:lnSpc>
                <a:spcPct val="90000"/>
              </a:lnSpc>
              <a:spcBef>
                <a:spcPct val="0"/>
              </a:spcBef>
            </a:pPr>
            <a:r>
              <a:rPr lang="en-US" sz="3199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81839" y="3559280"/>
            <a:ext cx="1828324" cy="73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sz="2199" dirty="0"/>
              <a:t>Queue&lt;int&gt;</a:t>
            </a:r>
          </a:p>
          <a:p>
            <a:endParaRPr lang="en-US" sz="1999" dirty="0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019822" y="4266983"/>
            <a:ext cx="914161" cy="129232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13" name="Down Arrow 12"/>
          <p:cNvSpPr/>
          <p:nvPr/>
        </p:nvSpPr>
        <p:spPr bwMode="auto">
          <a:xfrm rot="16200000">
            <a:off x="6092300" y="2635585"/>
            <a:ext cx="83585" cy="6780034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6D9810F2-BCBE-4CDF-9DF6-22E4C8DE18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330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6056E-6 3.33333E-6 L 0.15629 3.33333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2" grpId="2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84F45E-49AD-4CAD-B228-C56EE1088B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Children </a:t>
            </a:r>
            <a:r>
              <a:rPr lang="en-US" sz="3600" b="1" dirty="0">
                <a:solidFill>
                  <a:schemeClr val="bg1"/>
                </a:solidFill>
              </a:rPr>
              <a:t>form a circle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and pass a hot potato </a:t>
            </a:r>
            <a:r>
              <a:rPr lang="en-US" sz="3600" b="1" dirty="0">
                <a:solidFill>
                  <a:schemeClr val="bg1"/>
                </a:solidFill>
              </a:rPr>
              <a:t>clockwise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Every n-</a:t>
            </a:r>
            <a:r>
              <a:rPr lang="en-US" sz="3600" dirty="0" err="1"/>
              <a:t>th</a:t>
            </a:r>
            <a:r>
              <a:rPr lang="en-US" sz="3600" dirty="0"/>
              <a:t> toss </a:t>
            </a:r>
            <a:r>
              <a:rPr lang="en-US" sz="3600" b="1" dirty="0">
                <a:solidFill>
                  <a:schemeClr val="bg1"/>
                </a:solidFill>
              </a:rPr>
              <a:t>a child is removed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until </a:t>
            </a:r>
            <a:r>
              <a:rPr lang="en-US" sz="3600" b="1" dirty="0">
                <a:solidFill>
                  <a:schemeClr val="bg1"/>
                </a:solidFill>
              </a:rPr>
              <a:t>only one remains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Upon removal </a:t>
            </a:r>
            <a:r>
              <a:rPr lang="en-US" sz="3600" dirty="0"/>
              <a:t>the potato is passed </a:t>
            </a:r>
            <a:r>
              <a:rPr lang="en-US" sz="3600" b="1" dirty="0">
                <a:solidFill>
                  <a:schemeClr val="bg1"/>
                </a:solidFill>
              </a:rPr>
              <a:t>along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Print the child that remains last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292D719-F9B0-4D24-86FC-0A669BED2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Hot Potato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9DA63A-A401-490D-B7C6-DF7B3E97A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407" y="4400309"/>
            <a:ext cx="4225919" cy="10769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Alva James William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624AF3-AA6B-4DE7-99B9-40555866F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9492" y="4154152"/>
            <a:ext cx="3620629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Removed James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Removed Alva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Last is William</a:t>
            </a:r>
            <a:endParaRPr lang="it-IT" sz="3199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9">
            <a:extLst>
              <a:ext uri="{FF2B5EF4-FFF2-40B4-BE49-F238E27FC236}">
                <a16:creationId xmlns:a16="http://schemas.microsoft.com/office/drawing/2014/main" id="{47E77A56-BCC1-4CB2-B475-810D5DD8345A}"/>
              </a:ext>
            </a:extLst>
          </p:cNvPr>
          <p:cNvSpPr/>
          <p:nvPr/>
        </p:nvSpPr>
        <p:spPr>
          <a:xfrm>
            <a:off x="5172379" y="4766254"/>
            <a:ext cx="473738" cy="34614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821F89DB-0D9A-42EE-B4F6-7E1B41A452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156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2D94754-7F15-4006-820D-5561D3A81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526" y="2034365"/>
            <a:ext cx="2908948" cy="101397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950C048-9B49-47F7-BE38-95F9528C3BB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Linear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119503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7972" tIns="35991" rIns="107972" bIns="35991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Solution: Hot Potato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754789" y="1179000"/>
            <a:ext cx="10673825" cy="51707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104" tIns="183552" rIns="367104" bIns="183552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var children = Console.ReadLine().Split(' 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var number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Queue&lt;string&gt;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queue =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Queue&lt;string&gt;(children)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queue.Count != 1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for (int i = 1; i &lt; number; i++)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queue.Enqueue(queue.Dequeue());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Console.WriteLine($"Removed {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queue.Dequeue()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}");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Console.WriteLine($"Last in {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queue.Dequeue()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}");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8255439" y="2983587"/>
            <a:ext cx="3428107" cy="1367678"/>
          </a:xfrm>
          <a:prstGeom prst="wedgeRoundRectCallout">
            <a:avLst>
              <a:gd name="adj1" fmla="val -37636"/>
              <a:gd name="adj2" fmla="val -769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rgbClr val="FFFFFF"/>
                </a:solidFill>
              </a:rPr>
              <a:t>Copies elements from the specified collection and keeps their order</a:t>
            </a:r>
            <a:endParaRPr lang="bg-BG" sz="2399" b="1" dirty="0">
              <a:solidFill>
                <a:srgbClr val="FFFFFF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C57B0F8-2E0E-44A4-BC37-19A2182E89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942895-6D47-4235-80B9-2CF5425019EE}"/>
              </a:ext>
            </a:extLst>
          </p:cNvPr>
          <p:cNvSpPr txBox="1"/>
          <p:nvPr/>
        </p:nvSpPr>
        <p:spPr>
          <a:xfrm>
            <a:off x="763389" y="6344764"/>
            <a:ext cx="1058904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9" dirty="0"/>
              <a:t>Check your solution here: </a:t>
            </a:r>
            <a:r>
              <a:rPr lang="en-US" sz="1799" u="sng" dirty="0">
                <a:hlinkClick r:id="rId2"/>
              </a:rPr>
              <a:t>https://judge.softuni.org/Contests/Practice/Index/3174#6</a:t>
            </a:r>
            <a:endParaRPr lang="en-US" sz="1799" dirty="0"/>
          </a:p>
        </p:txBody>
      </p:sp>
    </p:spTree>
    <p:extLst>
      <p:ext uri="{BB962C8B-B14F-4D97-AF65-F5344CB8AC3E}">
        <p14:creationId xmlns:p14="http://schemas.microsoft.com/office/powerpoint/2010/main" val="99359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C1D0597B-758C-4AFA-AAE8-A8D14382FA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7972" tIns="35991" rIns="107972" bIns="35991" rtlCol="0" anchor="ctr" anchorCtr="0">
            <a:normAutofit/>
          </a:bodyPr>
          <a:lstStyle/>
          <a:p>
            <a:r>
              <a:rPr lang="en-US" dirty="0"/>
              <a:t>Queue – Methods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210812" y="1844906"/>
            <a:ext cx="7770376" cy="29553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104" tIns="183552" rIns="367104" bIns="183552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Queue&lt;int&gt; queue = new Queue&lt;int&gt;();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count = queue.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exists = queue.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Contains(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int[]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array = queue.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ToArray()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TrimExcess()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3FF4C2B7-4360-4D0F-ADCA-739461F10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5227" y="3348537"/>
            <a:ext cx="2609320" cy="880317"/>
          </a:xfrm>
          <a:prstGeom prst="wedgeRoundRectCallout">
            <a:avLst>
              <a:gd name="adj1" fmla="val -72393"/>
              <a:gd name="adj2" fmla="val -191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rgbClr val="FFFFFF"/>
                </a:solidFill>
              </a:rPr>
              <a:t>Retains the order of elements</a:t>
            </a:r>
            <a:endParaRPr lang="bg-BG" sz="2399" b="1" dirty="0">
              <a:solidFill>
                <a:srgbClr val="FFFFFF"/>
              </a:solidFill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92FB92EC-EF34-4910-A95F-4F3688D5A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453" y="4238790"/>
            <a:ext cx="1871068" cy="909377"/>
          </a:xfrm>
          <a:prstGeom prst="wedgeRoundRectCallout">
            <a:avLst>
              <a:gd name="adj1" fmla="val 51170"/>
              <a:gd name="adj2" fmla="val -822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rgbClr val="FFFFFF"/>
                </a:solidFill>
              </a:rPr>
              <a:t>Remove all elements </a:t>
            </a:r>
            <a:endParaRPr lang="bg-BG" sz="2399" b="1" dirty="0">
              <a:solidFill>
                <a:srgbClr val="FFFFFF"/>
              </a:solidFill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B623B630-BC07-41BA-B8A9-E0861EE18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6305" y="4913614"/>
            <a:ext cx="2209225" cy="909377"/>
          </a:xfrm>
          <a:prstGeom prst="wedgeRoundRectCallout">
            <a:avLst>
              <a:gd name="adj1" fmla="val -38004"/>
              <a:gd name="adj2" fmla="val -853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rgbClr val="FFFFFF"/>
                </a:solidFill>
              </a:rPr>
              <a:t>Resize the internal array </a:t>
            </a:r>
            <a:endParaRPr lang="bg-BG" sz="2399" b="1" dirty="0">
              <a:solidFill>
                <a:srgbClr val="FFFFFF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666F04-8A05-4EFF-9945-A4A42CFEDC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945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CF7E426-40A9-4AEE-A5AB-19F5B51CFF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400" dirty="0"/>
              <a:t>Cars are </a:t>
            </a:r>
            <a:r>
              <a:rPr lang="en-US" sz="3400" b="1" dirty="0">
                <a:solidFill>
                  <a:schemeClr val="bg1"/>
                </a:solidFill>
              </a:rPr>
              <a:t>queuing up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at a </a:t>
            </a:r>
            <a:r>
              <a:rPr lang="en-US" sz="3400" b="1" dirty="0">
                <a:solidFill>
                  <a:schemeClr val="bg1"/>
                </a:solidFill>
              </a:rPr>
              <a:t>traffic light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400" dirty="0"/>
              <a:t>Every </a:t>
            </a:r>
            <a:r>
              <a:rPr lang="en-US" sz="3400" b="1" dirty="0">
                <a:solidFill>
                  <a:schemeClr val="bg1"/>
                </a:solidFill>
              </a:rPr>
              <a:t>green light </a:t>
            </a:r>
            <a:r>
              <a:rPr lang="en-US" sz="3400" dirty="0"/>
              <a:t>n cars </a:t>
            </a:r>
            <a:r>
              <a:rPr lang="en-US" sz="3400" b="1" dirty="0">
                <a:solidFill>
                  <a:schemeClr val="bg1"/>
                </a:solidFill>
              </a:rPr>
              <a:t>pass</a:t>
            </a:r>
            <a:r>
              <a:rPr lang="en-US" sz="3400" dirty="0"/>
              <a:t> the crossroads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400" dirty="0"/>
              <a:t>After the </a:t>
            </a:r>
            <a:r>
              <a:rPr lang="en-US" sz="3400" b="1" dirty="0">
                <a:solidFill>
                  <a:schemeClr val="bg1"/>
                </a:solidFill>
              </a:rPr>
              <a:t>end command</a:t>
            </a:r>
            <a:r>
              <a:rPr lang="en-US" sz="3400" dirty="0"/>
              <a:t>, print </a:t>
            </a:r>
            <a:r>
              <a:rPr lang="en-US" sz="3400" b="1" dirty="0">
                <a:solidFill>
                  <a:schemeClr val="bg1"/>
                </a:solidFill>
              </a:rPr>
              <a:t>how many cars </a:t>
            </a:r>
            <a:r>
              <a:rPr lang="en-US" sz="3400" dirty="0"/>
              <a:t>have </a:t>
            </a:r>
            <a:r>
              <a:rPr lang="en-US" sz="3400" b="1" dirty="0">
                <a:solidFill>
                  <a:schemeClr val="bg1"/>
                </a:solidFill>
              </a:rPr>
              <a:t>passed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59B221-2139-44C8-8849-49DFDBAF0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Traffic Jam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588486-76F8-41C2-86BE-422BE1462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6684" y="3037930"/>
            <a:ext cx="2008680" cy="32769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99" b="1" dirty="0"/>
              <a:t>3</a:t>
            </a:r>
          </a:p>
          <a:p>
            <a:r>
              <a:rPr lang="en-US" sz="2299" b="1" dirty="0"/>
              <a:t>Enzo's car</a:t>
            </a:r>
          </a:p>
          <a:p>
            <a:r>
              <a:rPr lang="en-US" sz="2299" b="1" dirty="0"/>
              <a:t>Jade's car</a:t>
            </a:r>
          </a:p>
          <a:p>
            <a:r>
              <a:rPr lang="en-US" sz="2299" b="1" dirty="0"/>
              <a:t>Mercedes CLS</a:t>
            </a:r>
          </a:p>
          <a:p>
            <a:r>
              <a:rPr lang="en-US" sz="2299" b="1" dirty="0"/>
              <a:t>Audi</a:t>
            </a:r>
          </a:p>
          <a:p>
            <a:r>
              <a:rPr lang="en-US" sz="2299" b="1" dirty="0"/>
              <a:t>green</a:t>
            </a:r>
          </a:p>
          <a:p>
            <a:r>
              <a:rPr lang="en-US" sz="2299" b="1" dirty="0"/>
              <a:t>BMW X5</a:t>
            </a:r>
          </a:p>
          <a:p>
            <a:r>
              <a:rPr lang="en-US" sz="2299" b="1" dirty="0"/>
              <a:t>green</a:t>
            </a:r>
          </a:p>
          <a:p>
            <a:r>
              <a:rPr lang="en-US" sz="2299" b="1" dirty="0"/>
              <a:t>end</a:t>
            </a:r>
            <a:endParaRPr lang="en-US" sz="2299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37BC9F-344B-4C21-8F88-7B602860D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9716" y="3442603"/>
            <a:ext cx="3686725" cy="22154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99" b="1" dirty="0"/>
              <a:t>Enzo's car passed!</a:t>
            </a:r>
          </a:p>
          <a:p>
            <a:r>
              <a:rPr lang="en-US" sz="2299" b="1" dirty="0"/>
              <a:t>Jade's car passed!</a:t>
            </a:r>
          </a:p>
          <a:p>
            <a:r>
              <a:rPr lang="en-US" sz="2299" b="1" dirty="0"/>
              <a:t>Mercedes CLS passed!</a:t>
            </a:r>
          </a:p>
          <a:p>
            <a:r>
              <a:rPr lang="en-US" sz="2299" b="1" dirty="0"/>
              <a:t>Audi passed!</a:t>
            </a:r>
          </a:p>
          <a:p>
            <a:r>
              <a:rPr lang="en-US" sz="2299" b="1" dirty="0"/>
              <a:t>BMW X5 passed!</a:t>
            </a:r>
          </a:p>
          <a:p>
            <a:r>
              <a:rPr lang="en-US" sz="2299" b="1" dirty="0"/>
              <a:t>5 cars passed the crossroads.</a:t>
            </a:r>
            <a:endParaRPr lang="it-IT" sz="2299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9">
            <a:extLst>
              <a:ext uri="{FF2B5EF4-FFF2-40B4-BE49-F238E27FC236}">
                <a16:creationId xmlns:a16="http://schemas.microsoft.com/office/drawing/2014/main" id="{8F4A13FA-87E2-47BD-958D-ED395CB96D09}"/>
              </a:ext>
            </a:extLst>
          </p:cNvPr>
          <p:cNvSpPr/>
          <p:nvPr/>
        </p:nvSpPr>
        <p:spPr>
          <a:xfrm>
            <a:off x="5490670" y="4503342"/>
            <a:ext cx="473738" cy="34614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7E97E41-0C94-4A6A-A5F6-72562641C7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64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321919" y="1179000"/>
            <a:ext cx="11487595" cy="51707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104" tIns="183552" rIns="367104" bIns="183552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var queue = new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Queue&lt;string&gt;()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int count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string command;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while ((command = Console.ReadLine()) !=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"end"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if (command ==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"green"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green light logic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queue.Enqueue(command);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$"{count} cars passed the crossroads."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7972" tIns="35991" rIns="107972" bIns="35991" rtlCol="0" anchor="ctr" anchorCtr="0"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Solution: Traffic Jam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21734D4-66F8-4D99-AF62-4CF06DA6B4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A1A4CF-A10C-4FFD-81E7-9542DF8C2902}"/>
              </a:ext>
            </a:extLst>
          </p:cNvPr>
          <p:cNvSpPr txBox="1"/>
          <p:nvPr/>
        </p:nvSpPr>
        <p:spPr>
          <a:xfrm>
            <a:off x="763389" y="6389764"/>
            <a:ext cx="1058904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9" dirty="0"/>
              <a:t>Check your solution here: </a:t>
            </a:r>
            <a:r>
              <a:rPr lang="en-US" sz="1799" u="sng" dirty="0">
                <a:hlinkClick r:id="rId2"/>
              </a:rPr>
              <a:t>https://judge.softuni.org/Contests/Practice/Index/3174#7</a:t>
            </a:r>
            <a:endParaRPr lang="en-US" sz="1799" dirty="0"/>
          </a:p>
        </p:txBody>
      </p:sp>
    </p:spTree>
    <p:extLst>
      <p:ext uri="{BB962C8B-B14F-4D97-AF65-F5344CB8AC3E}">
        <p14:creationId xmlns:p14="http://schemas.microsoft.com/office/powerpoint/2010/main" val="178826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8416" y="1370402"/>
            <a:ext cx="1173516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05724" y="1795336"/>
            <a:ext cx="10934892" cy="4730009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800" dirty="0">
                <a:solidFill>
                  <a:schemeClr val="bg2"/>
                </a:solidFill>
              </a:rPr>
              <a:t>Linear data structures hold sequences of elements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Stack&lt;T&gt;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LIFO</a:t>
            </a:r>
            <a:r>
              <a:rPr lang="en-US" sz="3600" dirty="0">
                <a:solidFill>
                  <a:schemeClr val="bg2"/>
                </a:solidFill>
              </a:rPr>
              <a:t> data structure</a:t>
            </a:r>
            <a:endParaRPr lang="en-GB" sz="36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Queue&lt;T&gt;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FIFO</a:t>
            </a:r>
            <a:r>
              <a:rPr lang="en-US" sz="3600" dirty="0">
                <a:solidFill>
                  <a:schemeClr val="bg2"/>
                </a:solidFill>
              </a:rPr>
              <a:t> data structure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800" dirty="0">
                <a:solidFill>
                  <a:schemeClr val="bg2"/>
                </a:solidFill>
              </a:rPr>
              <a:t>Working with </a:t>
            </a:r>
            <a:r>
              <a:rPr lang="en-GB" sz="3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built-in methods</a:t>
            </a:r>
            <a:endParaRPr lang="en-US" sz="3800" dirty="0">
              <a:solidFill>
                <a:schemeClr val="bg2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8D1D2A20-4FAB-41BC-BE72-78C981393A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04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7137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650727E-0635-4BE5-8F20-A35528BD63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852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3397696"/>
            <a:ext cx="11815018" cy="332633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Examples of data structures: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dirty="0"/>
              <a:t> structure (first name + last name + age)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Array of integers</a:t>
            </a:r>
            <a:r>
              <a:rPr lang="bg-BG" dirty="0"/>
              <a:t> –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List of strings</a:t>
            </a:r>
            <a:r>
              <a:rPr lang="bg-BG" dirty="0"/>
              <a:t> 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List&lt;string&gt;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Queue of people</a:t>
            </a:r>
            <a:r>
              <a:rPr lang="bg-BG" dirty="0"/>
              <a:t> 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Queue&lt;Person&gt;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Data Structure?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915751" y="1219430"/>
            <a:ext cx="10360501" cy="2065554"/>
            <a:chOff x="912812" y="1066800"/>
            <a:chExt cx="10363200" cy="2066092"/>
          </a:xfrm>
        </p:grpSpPr>
        <p:sp>
          <p:nvSpPr>
            <p:cNvPr id="5" name="Rounded Rectangle 4"/>
            <p:cNvSpPr>
              <a:spLocks noChangeArrowheads="1"/>
            </p:cNvSpPr>
            <p:nvPr/>
          </p:nvSpPr>
          <p:spPr bwMode="auto">
            <a:xfrm>
              <a:off x="912812" y="1066800"/>
              <a:ext cx="10363200" cy="2066092"/>
            </a:xfrm>
            <a:prstGeom prst="roundRect">
              <a:avLst>
                <a:gd name="adj" fmla="val 1738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43963" tIns="107972" rIns="143963" bIns="107972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599" b="1" dirty="0"/>
                <a:t>“In computer science, a </a:t>
              </a:r>
              <a:r>
                <a:rPr lang="en-US" sz="3599" b="1" dirty="0">
                  <a:solidFill>
                    <a:schemeClr val="tx2">
                      <a:lumMod val="75000"/>
                    </a:schemeClr>
                  </a:solidFill>
                </a:rPr>
                <a:t>data structure </a:t>
              </a:r>
              <a:r>
                <a:rPr lang="en-US" sz="3599" b="1" dirty="0"/>
                <a:t>is a particular way of storing and organizing data in a computer so that it can be used efficiently.”</a:t>
              </a:r>
              <a:endParaRPr lang="en-US" sz="2999" b="1" i="1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882615" y="2463225"/>
              <a:ext cx="225093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199" b="1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-- Wikipedia</a:t>
              </a:r>
              <a:endParaRPr lang="en-US" sz="3199" dirty="0"/>
            </a:p>
          </p:txBody>
        </p:sp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C722794D-7DFA-42A9-AC3E-25130B0F1A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291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00567-AE84-424C-AB7E-438F00F87B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Data structures </a:t>
            </a:r>
            <a:r>
              <a:rPr lang="en-US" sz="3400" dirty="0"/>
              <a:t>are representations of data in the computer memory, which allow efficient access and modification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Linear data types</a:t>
            </a:r>
            <a:r>
              <a:rPr lang="en-US" sz="3400" dirty="0"/>
              <a:t>: arrays, lists, stacks, queues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840D134-6F7F-4053-B3FA-84D611B70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6500D72-94CF-4197-9D06-20BECE17C3A3}"/>
              </a:ext>
            </a:extLst>
          </p:cNvPr>
          <p:cNvGrpSpPr/>
          <p:nvPr/>
        </p:nvGrpSpPr>
        <p:grpSpPr>
          <a:xfrm>
            <a:off x="686262" y="2934128"/>
            <a:ext cx="3815015" cy="2202452"/>
            <a:chOff x="684851" y="3339000"/>
            <a:chExt cx="3816009" cy="220302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870EAB0-594C-4594-8593-8351BC168C69}"/>
                </a:ext>
              </a:extLst>
            </p:cNvPr>
            <p:cNvGrpSpPr/>
            <p:nvPr/>
          </p:nvGrpSpPr>
          <p:grpSpPr>
            <a:xfrm>
              <a:off x="966000" y="3339000"/>
              <a:ext cx="3253712" cy="1138708"/>
              <a:chOff x="3503612" y="2626525"/>
              <a:chExt cx="3810000" cy="1333394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F91A356-D06A-4AAA-A616-5778D706E67D}"/>
                  </a:ext>
                </a:extLst>
              </p:cNvPr>
              <p:cNvSpPr/>
              <p:nvPr/>
            </p:nvSpPr>
            <p:spPr bwMode="auto">
              <a:xfrm>
                <a:off x="3503612" y="3252596"/>
                <a:ext cx="762000" cy="707323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7D57C57-2F35-479C-95C4-70E89B3B8EEE}"/>
                  </a:ext>
                </a:extLst>
              </p:cNvPr>
              <p:cNvSpPr/>
              <p:nvPr/>
            </p:nvSpPr>
            <p:spPr bwMode="auto">
              <a:xfrm>
                <a:off x="4265612" y="3252596"/>
                <a:ext cx="762000" cy="707323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5F32EA1-2F3F-4A4A-89BB-F24854462267}"/>
                  </a:ext>
                </a:extLst>
              </p:cNvPr>
              <p:cNvSpPr/>
              <p:nvPr/>
            </p:nvSpPr>
            <p:spPr bwMode="auto">
              <a:xfrm>
                <a:off x="5027612" y="3252596"/>
                <a:ext cx="762000" cy="707323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DBA9A46-DF7D-4BDB-9EA8-E440D9736C12}"/>
                  </a:ext>
                </a:extLst>
              </p:cNvPr>
              <p:cNvSpPr/>
              <p:nvPr/>
            </p:nvSpPr>
            <p:spPr bwMode="auto">
              <a:xfrm>
                <a:off x="5789612" y="3252596"/>
                <a:ext cx="762000" cy="707323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E09E2F4-5BFA-477B-9650-0BADC1918917}"/>
                  </a:ext>
                </a:extLst>
              </p:cNvPr>
              <p:cNvSpPr/>
              <p:nvPr/>
            </p:nvSpPr>
            <p:spPr bwMode="auto">
              <a:xfrm>
                <a:off x="6551612" y="3252596"/>
                <a:ext cx="762000" cy="707323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0FB450E-3184-473E-8891-ED196D13D0C6}"/>
                  </a:ext>
                </a:extLst>
              </p:cNvPr>
              <p:cNvSpPr txBox="1"/>
              <p:nvPr/>
            </p:nvSpPr>
            <p:spPr>
              <a:xfrm>
                <a:off x="3628050" y="2626527"/>
                <a:ext cx="522608" cy="70732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3963" tIns="107972" rIns="143963" bIns="107972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399" dirty="0"/>
                  <a:t>0</a:t>
                </a:r>
                <a:endParaRPr lang="en-US" sz="2399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B82693-A7BA-4CBF-A303-0531FE0A2AC4}"/>
                  </a:ext>
                </a:extLst>
              </p:cNvPr>
              <p:cNvSpPr txBox="1"/>
              <p:nvPr/>
            </p:nvSpPr>
            <p:spPr>
              <a:xfrm>
                <a:off x="4390051" y="2626528"/>
                <a:ext cx="522608" cy="70732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3963" tIns="107972" rIns="143963" bIns="107972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399" dirty="0"/>
                  <a:t>1</a:t>
                </a:r>
                <a:endParaRPr lang="en-US" sz="2399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2236A12-73B0-4507-8100-398EFAAA8BB8}"/>
                  </a:ext>
                </a:extLst>
              </p:cNvPr>
              <p:cNvSpPr txBox="1"/>
              <p:nvPr/>
            </p:nvSpPr>
            <p:spPr>
              <a:xfrm>
                <a:off x="5152050" y="2626525"/>
                <a:ext cx="522608" cy="70732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3963" tIns="107972" rIns="143963" bIns="107972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399" dirty="0"/>
                  <a:t>2</a:t>
                </a:r>
                <a:endParaRPr lang="en-US" sz="2399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741D566-FF9E-4E27-9784-3DDEA013E746}"/>
                  </a:ext>
                </a:extLst>
              </p:cNvPr>
              <p:cNvSpPr txBox="1"/>
              <p:nvPr/>
            </p:nvSpPr>
            <p:spPr>
              <a:xfrm>
                <a:off x="5914051" y="2630828"/>
                <a:ext cx="522608" cy="70732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3963" tIns="107972" rIns="143963" bIns="107972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399" dirty="0"/>
                  <a:t>3</a:t>
                </a:r>
                <a:endParaRPr lang="en-US" sz="2399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05FB445-D62D-4FD6-8C9D-02DE6979E2F3}"/>
                  </a:ext>
                </a:extLst>
              </p:cNvPr>
              <p:cNvSpPr txBox="1"/>
              <p:nvPr/>
            </p:nvSpPr>
            <p:spPr>
              <a:xfrm>
                <a:off x="6673728" y="2626525"/>
                <a:ext cx="522608" cy="70732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3963" tIns="107972" rIns="143963" bIns="107972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399" dirty="0"/>
                  <a:t>4</a:t>
                </a:r>
                <a:endParaRPr lang="en-US" sz="2399" dirty="0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6869336-6A46-44CA-95CF-C40969CE9E6E}"/>
                </a:ext>
              </a:extLst>
            </p:cNvPr>
            <p:cNvSpPr txBox="1"/>
            <p:nvPr/>
          </p:nvSpPr>
          <p:spPr>
            <a:xfrm>
              <a:off x="684851" y="4464001"/>
              <a:ext cx="3816009" cy="10780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dirty="0"/>
                <a:t>Array</a:t>
              </a:r>
              <a:r>
                <a:rPr lang="en-US" sz="2799" dirty="0"/>
                <a:t> / </a:t>
              </a:r>
              <a:r>
                <a:rPr lang="en-US" sz="2799" b="1" dirty="0"/>
                <a:t>list</a:t>
              </a:r>
              <a:br>
                <a:rPr lang="en-US" sz="2799" dirty="0"/>
              </a:br>
              <a:r>
                <a:rPr lang="en-US" sz="2399" dirty="0"/>
                <a:t>(indexed group of elements)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586CCAF-0FB2-41C2-9856-58F2FDCBE014}"/>
              </a:ext>
            </a:extLst>
          </p:cNvPr>
          <p:cNvGrpSpPr/>
          <p:nvPr/>
        </p:nvGrpSpPr>
        <p:grpSpPr>
          <a:xfrm>
            <a:off x="4831754" y="3507969"/>
            <a:ext cx="6842795" cy="1658433"/>
            <a:chOff x="4550001" y="3873461"/>
            <a:chExt cx="6844577" cy="1658865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48AB56A-A9C7-4314-8BB7-5F721CB94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50001" y="3873461"/>
              <a:ext cx="6844577" cy="550639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C9ED468-B0EB-40C9-AA9B-679A6E70FB31}"/>
                </a:ext>
              </a:extLst>
            </p:cNvPr>
            <p:cNvSpPr txBox="1"/>
            <p:nvPr/>
          </p:nvSpPr>
          <p:spPr>
            <a:xfrm>
              <a:off x="5949766" y="4454301"/>
              <a:ext cx="4045046" cy="10780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dirty="0"/>
                <a:t>Linked list</a:t>
              </a:r>
              <a:br>
                <a:rPr lang="en-US" sz="2799" dirty="0"/>
              </a:br>
              <a:r>
                <a:rPr lang="en-US" sz="2399" dirty="0"/>
                <a:t>(sequence of linked elements)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5EC9FF7-0192-4CC0-B1BC-75AE6E7F284A}"/>
              </a:ext>
            </a:extLst>
          </p:cNvPr>
          <p:cNvGrpSpPr/>
          <p:nvPr/>
        </p:nvGrpSpPr>
        <p:grpSpPr>
          <a:xfrm>
            <a:off x="832371" y="5293835"/>
            <a:ext cx="3786364" cy="1430701"/>
            <a:chOff x="831000" y="5366287"/>
            <a:chExt cx="3787350" cy="1431074"/>
          </a:xfrm>
        </p:grpSpPr>
        <p:pic>
          <p:nvPicPr>
            <p:cNvPr id="2052" name="Picture 4" descr="Javascript Data Structures - Queues &amp; Priority Queues - Way2Net">
              <a:extLst>
                <a:ext uri="{FF2B5EF4-FFF2-40B4-BE49-F238E27FC236}">
                  <a16:creationId xmlns:a16="http://schemas.microsoft.com/office/drawing/2014/main" id="{886B4948-6A35-4EBB-849A-BCF3AFCF72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000" y="5366287"/>
              <a:ext cx="3787350" cy="12577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7352170-67EC-4164-A418-F4D59969CF1B}"/>
                </a:ext>
              </a:extLst>
            </p:cNvPr>
            <p:cNvSpPr txBox="1"/>
            <p:nvPr/>
          </p:nvSpPr>
          <p:spPr>
            <a:xfrm>
              <a:off x="2001661" y="6129000"/>
              <a:ext cx="1284675" cy="66836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dirty="0"/>
                <a:t>Queue</a:t>
              </a:r>
              <a:endParaRPr lang="en-US" sz="2399" dirty="0"/>
            </a:p>
          </p:txBody>
        </p:sp>
      </p:grpSp>
      <p:sp>
        <p:nvSpPr>
          <p:cNvPr id="25" name="Slide Number">
            <a:extLst>
              <a:ext uri="{FF2B5EF4-FFF2-40B4-BE49-F238E27FC236}">
                <a16:creationId xmlns:a16="http://schemas.microsoft.com/office/drawing/2014/main" id="{3BEB2CEC-07BD-4A12-A8E5-5CDE13A306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629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noFill/>
          <a:ln>
            <a:noFill/>
          </a:ln>
        </p:spPr>
        <p:txBody>
          <a:bodyPr>
            <a:normAutofit/>
          </a:bodyPr>
          <a:lstStyle/>
          <a:p>
            <a:pPr marL="457063" indent="-457063">
              <a:lnSpc>
                <a:spcPct val="9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List of numbers</a:t>
            </a:r>
            <a:r>
              <a:rPr lang="en-US" sz="3400" dirty="0"/>
              <a:t>, representing a sequence of income</a:t>
            </a:r>
            <a:r>
              <a:rPr lang="bg-BG" sz="3400" dirty="0"/>
              <a:t> </a:t>
            </a:r>
            <a:r>
              <a:rPr lang="en-US" sz="3400" dirty="0"/>
              <a:t>amounts:</a:t>
            </a:r>
          </a:p>
          <a:p>
            <a:pPr marL="457063" indent="-457063">
              <a:lnSpc>
                <a:spcPct val="90000"/>
              </a:lnSpc>
            </a:pPr>
            <a:endParaRPr lang="bg-BG" sz="3199" dirty="0"/>
          </a:p>
          <a:p>
            <a:pPr marL="457063" indent="-457063">
              <a:lnSpc>
                <a:spcPct val="90000"/>
              </a:lnSpc>
            </a:pPr>
            <a:endParaRPr lang="en-US" sz="3199" dirty="0"/>
          </a:p>
          <a:p>
            <a:pPr marL="457063" indent="-457063">
              <a:lnSpc>
                <a:spcPct val="90000"/>
              </a:lnSpc>
            </a:pPr>
            <a:endParaRPr lang="en-US" sz="3199" dirty="0"/>
          </a:p>
          <a:p>
            <a:pPr marL="0" indent="0">
              <a:lnSpc>
                <a:spcPct val="90000"/>
              </a:lnSpc>
              <a:buNone/>
            </a:pPr>
            <a:endParaRPr lang="en-US" sz="1800" dirty="0"/>
          </a:p>
          <a:p>
            <a:pPr marL="457063" indent="-457063">
              <a:lnSpc>
                <a:spcPct val="90000"/>
              </a:lnSpc>
            </a:pPr>
            <a:r>
              <a:rPr lang="en-US" sz="3400" dirty="0"/>
              <a:t>Adding a </a:t>
            </a:r>
            <a:r>
              <a:rPr lang="en-US" sz="3400" b="1" dirty="0">
                <a:solidFill>
                  <a:schemeClr val="bg1"/>
                </a:solidFill>
              </a:rPr>
              <a:t>new income</a:t>
            </a:r>
            <a:r>
              <a:rPr lang="en-US" sz="3400" dirty="0"/>
              <a:t>:</a:t>
            </a:r>
            <a:endParaRPr lang="bg-BG" sz="3400" dirty="0"/>
          </a:p>
          <a:p>
            <a:pPr marL="0" indent="0">
              <a:lnSpc>
                <a:spcPct val="90000"/>
              </a:lnSpc>
              <a:buNone/>
            </a:pPr>
            <a:endParaRPr lang="en-US" sz="3199" dirty="0"/>
          </a:p>
          <a:p>
            <a:pPr marL="457063" indent="-457063">
              <a:lnSpc>
                <a:spcPct val="9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Modifying</a:t>
            </a:r>
            <a:r>
              <a:rPr lang="en-US" sz="3400" dirty="0"/>
              <a:t> an existing income: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Numbers –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7409" y="1863786"/>
            <a:ext cx="4535605" cy="19252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atinLnBrk="0">
              <a:spcBef>
                <a:spcPts val="300"/>
              </a:spcBef>
              <a:spcAft>
                <a:spcPts val="300"/>
              </a:spcAft>
            </a:pPr>
            <a:r>
              <a:rPr lang="en-US" sz="2398" noProof="1">
                <a:solidFill>
                  <a:schemeClr val="bg1"/>
                </a:solidFill>
              </a:rPr>
              <a:t>var</a:t>
            </a:r>
            <a:r>
              <a:rPr lang="en-US" sz="2398" noProof="1"/>
              <a:t> incomes = </a:t>
            </a:r>
          </a:p>
          <a:p>
            <a:pPr latinLnBrk="0">
              <a:spcBef>
                <a:spcPts val="300"/>
              </a:spcBef>
              <a:spcAft>
                <a:spcPts val="300"/>
              </a:spcAft>
            </a:pPr>
            <a:r>
              <a:rPr lang="en-US" sz="2398" noProof="1"/>
              <a:t>  new List&lt;double&gt;() </a:t>
            </a:r>
            <a:r>
              <a:rPr lang="en-US" sz="2398" noProof="1">
                <a:solidFill>
                  <a:schemeClr val="bg1"/>
                </a:solidFill>
              </a:rPr>
              <a:t>{</a:t>
            </a:r>
          </a:p>
          <a:p>
            <a:pPr latinLnBrk="0">
              <a:spcBef>
                <a:spcPts val="300"/>
              </a:spcBef>
              <a:spcAft>
                <a:spcPts val="300"/>
              </a:spcAft>
            </a:pPr>
            <a:r>
              <a:rPr lang="en-US" sz="2398" noProof="1"/>
              <a:t>    150, 200, 70.50, 120</a:t>
            </a:r>
          </a:p>
          <a:p>
            <a:pPr latinLnBrk="0">
              <a:spcBef>
                <a:spcPts val="300"/>
              </a:spcBef>
              <a:spcAft>
                <a:spcPts val="300"/>
              </a:spcAft>
            </a:pPr>
            <a:r>
              <a:rPr lang="en-US" sz="2398" noProof="1">
                <a:solidFill>
                  <a:schemeClr val="bg1"/>
                </a:solidFill>
              </a:rPr>
              <a:t>  }</a:t>
            </a:r>
            <a:r>
              <a:rPr lang="en-US" sz="2398" noProof="1"/>
              <a:t>;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625538" y="2454490"/>
            <a:ext cx="622180" cy="380901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graphicFrame>
        <p:nvGraphicFramePr>
          <p:cNvPr id="9" name="Group 134">
            <a:extLst>
              <a:ext uri="{FF2B5EF4-FFF2-40B4-BE49-F238E27FC236}">
                <a16:creationId xmlns:a16="http://schemas.microsoft.com/office/drawing/2014/main" id="{5C2C46F1-195F-4E38-9272-FC4ABDD27A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4820233"/>
              </p:ext>
            </p:extLst>
          </p:nvPr>
        </p:nvGraphicFramePr>
        <p:xfrm>
          <a:off x="6497069" y="1844825"/>
          <a:ext cx="3104191" cy="2616653"/>
        </p:xfrm>
        <a:graphic>
          <a:graphicData uri="http://schemas.openxmlformats.org/drawingml/2006/table">
            <a:tbl>
              <a:tblPr/>
              <a:tblGrid>
                <a:gridCol w="19695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4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9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Element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973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noProof="1"/>
                        <a:t>incomes</a:t>
                      </a:r>
                      <a:r>
                        <a:rPr lang="en-US" sz="2800" b="0" kern="1200" noProof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[0]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9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noProof="1"/>
                        <a:t>incomes</a:t>
                      </a:r>
                      <a:r>
                        <a:rPr lang="en-US" sz="2800" b="0" kern="1200" noProof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[1]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9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noProof="1"/>
                        <a:t>incomes</a:t>
                      </a:r>
                      <a:r>
                        <a:rPr lang="en-US" sz="2800" b="0" kern="1200" noProof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[2]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70.50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9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noProof="1"/>
                        <a:t>incomes</a:t>
                      </a:r>
                      <a:r>
                        <a:rPr lang="en-US" sz="2800" b="0" kern="1200" noProof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[3]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120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866BBF2D-379E-4BE2-BA7C-A7DF845F43C2}"/>
              </a:ext>
            </a:extLst>
          </p:cNvPr>
          <p:cNvSpPr txBox="1">
            <a:spLocks/>
          </p:cNvSpPr>
          <p:nvPr/>
        </p:nvSpPr>
        <p:spPr>
          <a:xfrm>
            <a:off x="767409" y="4570032"/>
            <a:ext cx="4535605" cy="5871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atinLnBrk="0">
              <a:spcBef>
                <a:spcPts val="300"/>
              </a:spcBef>
              <a:spcAft>
                <a:spcPts val="300"/>
              </a:spcAft>
            </a:pPr>
            <a:r>
              <a:rPr lang="en-US" sz="2398" noProof="1"/>
              <a:t>incomes.</a:t>
            </a:r>
            <a:r>
              <a:rPr lang="en-US" sz="2398" noProof="1">
                <a:solidFill>
                  <a:schemeClr val="bg1"/>
                </a:solidFill>
              </a:rPr>
              <a:t>Add</a:t>
            </a:r>
            <a:r>
              <a:rPr lang="en-US" sz="2398" noProof="1"/>
              <a:t>(300);</a:t>
            </a:r>
          </a:p>
        </p:txBody>
      </p:sp>
      <p:graphicFrame>
        <p:nvGraphicFramePr>
          <p:cNvPr id="11" name="Group 134">
            <a:extLst>
              <a:ext uri="{FF2B5EF4-FFF2-40B4-BE49-F238E27FC236}">
                <a16:creationId xmlns:a16="http://schemas.microsoft.com/office/drawing/2014/main" id="{DDFB70F3-36DD-442D-8B08-3F62B4ED20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7796854"/>
              </p:ext>
            </p:extLst>
          </p:nvPr>
        </p:nvGraphicFramePr>
        <p:xfrm>
          <a:off x="6497069" y="4516574"/>
          <a:ext cx="3104191" cy="512920"/>
        </p:xfrm>
        <a:graphic>
          <a:graphicData uri="http://schemas.openxmlformats.org/drawingml/2006/table">
            <a:tbl>
              <a:tblPr/>
              <a:tblGrid>
                <a:gridCol w="19695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4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9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noProof="1"/>
                        <a:t>incomes</a:t>
                      </a:r>
                      <a:r>
                        <a:rPr lang="en-US" sz="2800" b="0" kern="1200" noProof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[4]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5E15851A-0F40-4A4A-A671-7E813D82614B}"/>
              </a:ext>
            </a:extLst>
          </p:cNvPr>
          <p:cNvSpPr txBox="1">
            <a:spLocks/>
          </p:cNvSpPr>
          <p:nvPr/>
        </p:nvSpPr>
        <p:spPr>
          <a:xfrm>
            <a:off x="767409" y="5805264"/>
            <a:ext cx="4535605" cy="5871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atinLnBrk="0">
              <a:spcBef>
                <a:spcPts val="300"/>
              </a:spcBef>
              <a:spcAft>
                <a:spcPts val="300"/>
              </a:spcAft>
            </a:pPr>
            <a:r>
              <a:rPr lang="en-US" sz="2398" noProof="1"/>
              <a:t>incomes</a:t>
            </a:r>
            <a:r>
              <a:rPr lang="en-US" sz="2398" noProof="1">
                <a:solidFill>
                  <a:schemeClr val="bg1"/>
                </a:solidFill>
              </a:rPr>
              <a:t>[1] = </a:t>
            </a:r>
            <a:r>
              <a:rPr lang="en-US" sz="2398" noProof="1"/>
              <a:t>250;</a:t>
            </a:r>
          </a:p>
        </p:txBody>
      </p:sp>
      <p:graphicFrame>
        <p:nvGraphicFramePr>
          <p:cNvPr id="13" name="Group 134">
            <a:extLst>
              <a:ext uri="{FF2B5EF4-FFF2-40B4-BE49-F238E27FC236}">
                <a16:creationId xmlns:a16="http://schemas.microsoft.com/office/drawing/2014/main" id="{89D29B66-8EC6-4B80-AA8C-632A61E69E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7346219"/>
              </p:ext>
            </p:extLst>
          </p:nvPr>
        </p:nvGraphicFramePr>
        <p:xfrm>
          <a:off x="10650968" y="2912915"/>
          <a:ext cx="933603" cy="506498"/>
        </p:xfrm>
        <a:graphic>
          <a:graphicData uri="http://schemas.openxmlformats.org/drawingml/2006/table">
            <a:tbl>
              <a:tblPr/>
              <a:tblGrid>
                <a:gridCol w="933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649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250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Right Arrow 7">
            <a:extLst>
              <a:ext uri="{FF2B5EF4-FFF2-40B4-BE49-F238E27FC236}">
                <a16:creationId xmlns:a16="http://schemas.microsoft.com/office/drawing/2014/main" id="{9BFCBA06-3A21-4509-BF83-CB771474D1AC}"/>
              </a:ext>
            </a:extLst>
          </p:cNvPr>
          <p:cNvSpPr/>
          <p:nvPr/>
        </p:nvSpPr>
        <p:spPr>
          <a:xfrm>
            <a:off x="9804401" y="2975715"/>
            <a:ext cx="622180" cy="380901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BDBDF40B-E5FA-4855-8260-DF9618C1A3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565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structures </a:t>
            </a:r>
            <a:r>
              <a:rPr lang="en-US" dirty="0"/>
              <a:t>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algorithms </a:t>
            </a:r>
            <a:r>
              <a:rPr lang="en-US" dirty="0"/>
              <a:t>are the foundation of computer programming</a:t>
            </a:r>
          </a:p>
          <a:p>
            <a:pPr>
              <a:buClr>
                <a:schemeClr val="tx1"/>
              </a:buClr>
            </a:pPr>
            <a:r>
              <a:rPr lang="en-US" dirty="0"/>
              <a:t>Algorithmic thinking, problem</a:t>
            </a:r>
            <a:r>
              <a:rPr lang="bg-BG" dirty="0"/>
              <a:t>-</a:t>
            </a:r>
            <a:r>
              <a:rPr lang="en-US" dirty="0"/>
              <a:t>solving and data structures are vital for software engineers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C# developers should know when to use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T[]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LinkedList&lt;T&gt;</a:t>
            </a:r>
            <a:r>
              <a:rPr lang="en-US" dirty="0"/>
              <a:t>,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/>
              <a:t>,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Stack&lt;T&gt;</a:t>
            </a:r>
            <a:r>
              <a:rPr lang="en-US" dirty="0"/>
              <a:t>,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Queue&lt;T&gt;</a:t>
            </a:r>
            <a:r>
              <a:rPr lang="en-US" dirty="0"/>
              <a:t>,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Dictionary&lt;K,</a:t>
            </a:r>
            <a:r>
              <a:rPr lang="en-US" b="1" noProof="1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T&gt;</a:t>
            </a:r>
            <a:r>
              <a:rPr lang="en-US" dirty="0"/>
              <a:t>,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HashSet&lt;T&gt;</a:t>
            </a:r>
            <a:r>
              <a:rPr lang="en-US" dirty="0"/>
              <a:t>,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SortedDictionary&lt;K,</a:t>
            </a:r>
            <a:r>
              <a:rPr lang="en-US" b="1" noProof="1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T&gt;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SortedSet&lt;T&gt;</a:t>
            </a:r>
          </a:p>
          <a:p>
            <a:pPr>
              <a:buClr>
                <a:schemeClr val="tx1"/>
              </a:buClr>
            </a:pPr>
            <a:r>
              <a:rPr lang="en-US" b="1" dirty="0"/>
              <a:t>Programming</a:t>
            </a:r>
            <a:r>
              <a:rPr lang="en-US" dirty="0"/>
              <a:t> == </a:t>
            </a:r>
            <a:r>
              <a:rPr lang="en-US" b="1" dirty="0"/>
              <a:t>algorithms</a:t>
            </a:r>
            <a:r>
              <a:rPr lang="en-US" dirty="0"/>
              <a:t> + </a:t>
            </a:r>
            <a:r>
              <a:rPr lang="en-US" b="1" dirty="0"/>
              <a:t>data structures</a:t>
            </a:r>
            <a:r>
              <a:rPr lang="en-US" dirty="0"/>
              <a:t>!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Are Data Structures So Important?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31D3C6A-590D-4441-8EF7-0AD2F9C4FD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3511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F66F1D-7929-4F82-8447-9EFC3061B4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116" y="1219777"/>
            <a:ext cx="2907770" cy="290777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AFF2FD3-2080-4545-8A28-36F73B9684B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Overview and Working with Stack</a:t>
            </a:r>
          </a:p>
        </p:txBody>
      </p:sp>
    </p:spTree>
    <p:extLst>
      <p:ext uri="{BB962C8B-B14F-4D97-AF65-F5344CB8AC3E}">
        <p14:creationId xmlns:p14="http://schemas.microsoft.com/office/powerpoint/2010/main" val="288654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7610" y="1121746"/>
            <a:ext cx="9924553" cy="553912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cs typeface="Consolas" panose="020B0609020204030204" pitchFamily="49" charset="0"/>
              </a:rPr>
              <a:t>Stacks</a:t>
            </a:r>
            <a:r>
              <a:rPr lang="en-US" sz="3400" dirty="0">
                <a:cs typeface="Consolas" panose="020B0609020204030204" pitchFamily="49" charset="0"/>
              </a:rPr>
              <a:t> provide the following functionality: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cs typeface="Consolas" panose="020B0609020204030204" pitchFamily="49" charset="0"/>
              </a:rPr>
              <a:t>Pushing</a:t>
            </a:r>
            <a:r>
              <a:rPr lang="en-US" sz="3200" dirty="0">
                <a:cs typeface="Consolas" panose="020B0609020204030204" pitchFamily="49" charset="0"/>
              </a:rPr>
              <a:t> an element at the top of the stack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cs typeface="Consolas" panose="020B0609020204030204" pitchFamily="49" charset="0"/>
              </a:rPr>
              <a:t>Popping</a:t>
            </a:r>
            <a:r>
              <a:rPr lang="en-US" sz="3200" dirty="0">
                <a:cs typeface="Consolas" panose="020B0609020204030204" pitchFamily="49" charset="0"/>
              </a:rPr>
              <a:t> element from the top of the stack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cs typeface="Consolas" panose="020B0609020204030204" pitchFamily="49" charset="0"/>
              </a:rPr>
              <a:t>Peeking</a:t>
            </a:r>
            <a:r>
              <a:rPr lang="en-US" sz="3200" dirty="0">
                <a:cs typeface="Consolas" panose="020B0609020204030204" pitchFamily="49" charset="0"/>
              </a:rPr>
              <a:t> the topmost element without removing it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– Abstract Data Type</a:t>
            </a:r>
            <a:endParaRPr lang="bg-BG" dirty="0"/>
          </a:p>
        </p:txBody>
      </p:sp>
      <p:grpSp>
        <p:nvGrpSpPr>
          <p:cNvPr id="80" name="Group 79"/>
          <p:cNvGrpSpPr/>
          <p:nvPr/>
        </p:nvGrpSpPr>
        <p:grpSpPr>
          <a:xfrm>
            <a:off x="2820254" y="3814220"/>
            <a:ext cx="1599783" cy="2927149"/>
            <a:chOff x="2817812" y="3733800"/>
            <a:chExt cx="1600200" cy="2927911"/>
          </a:xfrm>
        </p:grpSpPr>
        <p:grpSp>
          <p:nvGrpSpPr>
            <p:cNvPr id="10" name="Group 9"/>
            <p:cNvGrpSpPr/>
            <p:nvPr/>
          </p:nvGrpSpPr>
          <p:grpSpPr>
            <a:xfrm>
              <a:off x="2817812" y="3733800"/>
              <a:ext cx="1600200" cy="2342383"/>
              <a:chOff x="3008467" y="3810000"/>
              <a:chExt cx="1600200" cy="2342383"/>
            </a:xfrm>
          </p:grpSpPr>
          <p:sp>
            <p:nvSpPr>
              <p:cNvPr id="65" name="Text Placeholder 7"/>
              <p:cNvSpPr txBox="1">
                <a:spLocks/>
              </p:cNvSpPr>
              <p:nvPr/>
            </p:nvSpPr>
            <p:spPr>
              <a:xfrm flipH="1">
                <a:off x="3008467" y="4362816"/>
                <a:ext cx="1600200" cy="1789567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sz="2799" noProof="1"/>
              </a:p>
            </p:txBody>
          </p:sp>
          <p:sp>
            <p:nvSpPr>
              <p:cNvPr id="66" name="Text Placeholder 7"/>
              <p:cNvSpPr txBox="1">
                <a:spLocks/>
              </p:cNvSpPr>
              <p:nvPr/>
            </p:nvSpPr>
            <p:spPr>
              <a:xfrm flipH="1">
                <a:off x="3112038" y="5575448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sz="2799" noProof="1"/>
                  <a:t>2</a:t>
                </a:r>
              </a:p>
            </p:txBody>
          </p:sp>
          <p:sp>
            <p:nvSpPr>
              <p:cNvPr id="67" name="Text Placeholder 7"/>
              <p:cNvSpPr txBox="1">
                <a:spLocks/>
              </p:cNvSpPr>
              <p:nvPr/>
            </p:nvSpPr>
            <p:spPr>
              <a:xfrm flipH="1">
                <a:off x="3112038" y="4442398"/>
                <a:ext cx="1410568" cy="494025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sz="2799" noProof="1"/>
                  <a:t>10</a:t>
                </a:r>
              </a:p>
            </p:txBody>
          </p:sp>
          <p:sp>
            <p:nvSpPr>
              <p:cNvPr id="68" name="Text Placeholder 7"/>
              <p:cNvSpPr txBox="1">
                <a:spLocks/>
              </p:cNvSpPr>
              <p:nvPr/>
            </p:nvSpPr>
            <p:spPr>
              <a:xfrm flipH="1">
                <a:off x="3112038" y="4998512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sz="2799" noProof="1"/>
                  <a:t>5</a:t>
                </a:r>
              </a:p>
            </p:txBody>
          </p:sp>
          <p:sp>
            <p:nvSpPr>
              <p:cNvPr id="6" name="Down Arrow 5"/>
              <p:cNvSpPr/>
              <p:nvPr/>
            </p:nvSpPr>
            <p:spPr bwMode="auto">
              <a:xfrm>
                <a:off x="3633012" y="3810000"/>
                <a:ext cx="327800" cy="415076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6" name="Content Placeholder 2"/>
            <p:cNvSpPr txBox="1">
              <a:spLocks/>
            </p:cNvSpPr>
            <p:nvPr/>
          </p:nvSpPr>
          <p:spPr>
            <a:xfrm>
              <a:off x="2958557" y="6019800"/>
              <a:ext cx="1295400" cy="641911"/>
            </a:xfrm>
            <a:prstGeom prst="rect">
              <a:avLst/>
            </a:prstGeom>
          </p:spPr>
          <p:txBody>
            <a:bodyPr vert="horz" lIns="107972" tIns="35991" rIns="107972" bIns="35991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  <a:defRPr sz="3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3399" dirty="0">
                  <a:solidFill>
                    <a:schemeClr val="tx2">
                      <a:lumMod val="75000"/>
                    </a:schemeClr>
                  </a:solidFill>
                </a:rPr>
                <a:t>Push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882670" y="3814220"/>
            <a:ext cx="1599783" cy="2910201"/>
            <a:chOff x="5881025" y="3733800"/>
            <a:chExt cx="1600200" cy="2910959"/>
          </a:xfrm>
        </p:grpSpPr>
        <p:grpSp>
          <p:nvGrpSpPr>
            <p:cNvPr id="13" name="Group 12"/>
            <p:cNvGrpSpPr/>
            <p:nvPr/>
          </p:nvGrpSpPr>
          <p:grpSpPr>
            <a:xfrm>
              <a:off x="5881025" y="3733800"/>
              <a:ext cx="1600200" cy="2348441"/>
              <a:chOff x="6185739" y="3803942"/>
              <a:chExt cx="1600200" cy="2348441"/>
            </a:xfrm>
          </p:grpSpPr>
          <p:sp>
            <p:nvSpPr>
              <p:cNvPr id="41" name="Text Placeholder 7"/>
              <p:cNvSpPr txBox="1">
                <a:spLocks/>
              </p:cNvSpPr>
              <p:nvPr/>
            </p:nvSpPr>
            <p:spPr>
              <a:xfrm flipH="1">
                <a:off x="6185739" y="4362816"/>
                <a:ext cx="1600200" cy="1789567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sz="2799" noProof="1"/>
              </a:p>
            </p:txBody>
          </p:sp>
          <p:sp>
            <p:nvSpPr>
              <p:cNvPr id="42" name="Text Placeholder 7"/>
              <p:cNvSpPr txBox="1">
                <a:spLocks/>
              </p:cNvSpPr>
              <p:nvPr/>
            </p:nvSpPr>
            <p:spPr>
              <a:xfrm flipH="1">
                <a:off x="6289310" y="5575448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sz="2799" noProof="1"/>
                  <a:t>2</a:t>
                </a:r>
              </a:p>
            </p:txBody>
          </p:sp>
          <p:sp>
            <p:nvSpPr>
              <p:cNvPr id="43" name="Text Placeholder 7"/>
              <p:cNvSpPr txBox="1">
                <a:spLocks/>
              </p:cNvSpPr>
              <p:nvPr/>
            </p:nvSpPr>
            <p:spPr>
              <a:xfrm flipH="1">
                <a:off x="6289310" y="4442398"/>
                <a:ext cx="1410568" cy="494025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sz="2799" noProof="1"/>
                  <a:t>10</a:t>
                </a:r>
              </a:p>
            </p:txBody>
          </p:sp>
          <p:sp>
            <p:nvSpPr>
              <p:cNvPr id="44" name="Text Placeholder 7"/>
              <p:cNvSpPr txBox="1">
                <a:spLocks/>
              </p:cNvSpPr>
              <p:nvPr/>
            </p:nvSpPr>
            <p:spPr>
              <a:xfrm flipH="1">
                <a:off x="6289310" y="4998512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sz="2799" noProof="1"/>
                  <a:t>5</a:t>
                </a:r>
              </a:p>
            </p:txBody>
          </p:sp>
          <p:sp>
            <p:nvSpPr>
              <p:cNvPr id="73" name="Down Arrow 72"/>
              <p:cNvSpPr/>
              <p:nvPr/>
            </p:nvSpPr>
            <p:spPr bwMode="auto">
              <a:xfrm rot="10800000">
                <a:off x="6821939" y="3803942"/>
                <a:ext cx="327800" cy="415076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" name="Multiplication Sign 30"/>
              <p:cNvSpPr/>
              <p:nvPr/>
            </p:nvSpPr>
            <p:spPr>
              <a:xfrm flipH="1">
                <a:off x="6316966" y="4073097"/>
                <a:ext cx="1386688" cy="1217019"/>
              </a:xfrm>
              <a:prstGeom prst="mathMultiply">
                <a:avLst/>
              </a:prstGeom>
              <a:solidFill>
                <a:schemeClr val="tx1">
                  <a:alpha val="3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7" name="Content Placeholder 2"/>
            <p:cNvSpPr txBox="1">
              <a:spLocks/>
            </p:cNvSpPr>
            <p:nvPr/>
          </p:nvSpPr>
          <p:spPr>
            <a:xfrm>
              <a:off x="6045080" y="6002848"/>
              <a:ext cx="1295400" cy="641911"/>
            </a:xfrm>
            <a:prstGeom prst="rect">
              <a:avLst/>
            </a:prstGeom>
          </p:spPr>
          <p:txBody>
            <a:bodyPr vert="horz" lIns="107972" tIns="35991" rIns="107972" bIns="35991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  <a:defRPr sz="3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3399" dirty="0">
                  <a:solidFill>
                    <a:schemeClr val="tx2">
                      <a:lumMod val="75000"/>
                    </a:schemeClr>
                  </a:solidFill>
                </a:rPr>
                <a:t>Pop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856882" y="3814219"/>
            <a:ext cx="1599783" cy="2905720"/>
            <a:chOff x="8856012" y="3733800"/>
            <a:chExt cx="1600200" cy="2906477"/>
          </a:xfrm>
        </p:grpSpPr>
        <p:grpSp>
          <p:nvGrpSpPr>
            <p:cNvPr id="9" name="Group 8"/>
            <p:cNvGrpSpPr/>
            <p:nvPr/>
          </p:nvGrpSpPr>
          <p:grpSpPr>
            <a:xfrm>
              <a:off x="8856012" y="3733800"/>
              <a:ext cx="1600200" cy="2351958"/>
              <a:chOff x="9259440" y="3800425"/>
              <a:chExt cx="1600200" cy="2351958"/>
            </a:xfrm>
          </p:grpSpPr>
          <p:sp>
            <p:nvSpPr>
              <p:cNvPr id="69" name="Text Placeholder 7"/>
              <p:cNvSpPr txBox="1">
                <a:spLocks/>
              </p:cNvSpPr>
              <p:nvPr/>
            </p:nvSpPr>
            <p:spPr>
              <a:xfrm flipH="1">
                <a:off x="9259440" y="4362816"/>
                <a:ext cx="1600200" cy="1789567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sz="2799" noProof="1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9363011" y="4442398"/>
                <a:ext cx="1410568" cy="1627075"/>
                <a:chOff x="9363011" y="4442398"/>
                <a:chExt cx="1410568" cy="1627075"/>
              </a:xfrm>
            </p:grpSpPr>
            <p:sp>
              <p:nvSpPr>
                <p:cNvPr id="70" name="Text Placeholder 7"/>
                <p:cNvSpPr txBox="1">
                  <a:spLocks/>
                </p:cNvSpPr>
                <p:nvPr/>
              </p:nvSpPr>
              <p:spPr>
                <a:xfrm flipH="1">
                  <a:off x="9363011" y="5575448"/>
                  <a:ext cx="1410568" cy="494025"/>
                </a:xfrm>
                <a:prstGeom prst="rect">
                  <a:avLst/>
                </a:prstGeom>
                <a:solidFill>
                  <a:schemeClr val="dk2">
                    <a:alpha val="2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ctr">
                    <a:defRPr sz="28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defRPr>
                  </a:lvl1pPr>
                </a:lstStyle>
                <a:p>
                  <a:r>
                    <a:rPr lang="en-US" sz="2799" noProof="1"/>
                    <a:t>2</a:t>
                  </a:r>
                </a:p>
              </p:txBody>
            </p:sp>
            <p:sp>
              <p:nvSpPr>
                <p:cNvPr id="71" name="Text Placeholder 7"/>
                <p:cNvSpPr txBox="1">
                  <a:spLocks/>
                </p:cNvSpPr>
                <p:nvPr/>
              </p:nvSpPr>
              <p:spPr>
                <a:xfrm flipH="1">
                  <a:off x="9363011" y="4442398"/>
                  <a:ext cx="1410568" cy="494025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ctr">
                    <a:defRPr sz="28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defRPr>
                  </a:lvl1pPr>
                </a:lstStyle>
                <a:p>
                  <a:r>
                    <a:rPr lang="en-US" sz="2799" noProof="1"/>
                    <a:t>10</a:t>
                  </a:r>
                </a:p>
              </p:txBody>
            </p:sp>
            <p:sp>
              <p:nvSpPr>
                <p:cNvPr id="72" name="Text Placeholder 7"/>
                <p:cNvSpPr txBox="1">
                  <a:spLocks/>
                </p:cNvSpPr>
                <p:nvPr/>
              </p:nvSpPr>
              <p:spPr>
                <a:xfrm flipH="1">
                  <a:off x="9363011" y="4998512"/>
                  <a:ext cx="1410568" cy="494025"/>
                </a:xfrm>
                <a:prstGeom prst="rect">
                  <a:avLst/>
                </a:prstGeom>
                <a:solidFill>
                  <a:schemeClr val="dk2">
                    <a:alpha val="2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ctr">
                    <a:defRPr sz="28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defRPr>
                  </a:lvl1pPr>
                </a:lstStyle>
                <a:p>
                  <a:r>
                    <a:rPr lang="en-US" sz="2799" noProof="1"/>
                    <a:t>5</a:t>
                  </a:r>
                </a:p>
              </p:txBody>
            </p:sp>
          </p:grpSp>
          <p:sp>
            <p:nvSpPr>
              <p:cNvPr id="75" name="Down Arrow 74"/>
              <p:cNvSpPr/>
              <p:nvPr/>
            </p:nvSpPr>
            <p:spPr bwMode="auto">
              <a:xfrm rot="10800000">
                <a:off x="9895640" y="3800425"/>
                <a:ext cx="327800" cy="415076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8" name="Content Placeholder 2"/>
            <p:cNvSpPr txBox="1">
              <a:spLocks/>
            </p:cNvSpPr>
            <p:nvPr/>
          </p:nvSpPr>
          <p:spPr>
            <a:xfrm>
              <a:off x="9019925" y="5998366"/>
              <a:ext cx="1295400" cy="641911"/>
            </a:xfrm>
            <a:prstGeom prst="rect">
              <a:avLst/>
            </a:prstGeom>
          </p:spPr>
          <p:txBody>
            <a:bodyPr vert="horz" lIns="107972" tIns="35991" rIns="107972" bIns="35991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  <a:defRPr sz="3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3399" dirty="0">
                  <a:solidFill>
                    <a:schemeClr val="tx2">
                      <a:lumMod val="75000"/>
                    </a:schemeClr>
                  </a:solidFill>
                </a:rPr>
                <a:t>Peek</a:t>
              </a:r>
            </a:p>
          </p:txBody>
        </p:sp>
      </p:grpSp>
      <p:sp>
        <p:nvSpPr>
          <p:cNvPr id="31" name="Slide Number">
            <a:extLst>
              <a:ext uri="{FF2B5EF4-FFF2-40B4-BE49-F238E27FC236}">
                <a16:creationId xmlns:a16="http://schemas.microsoft.com/office/drawing/2014/main" id="{5802771A-E0E9-41A4-A2F1-99E11ECAAF9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697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3277</TotalTime>
  <Words>2564</Words>
  <Application>Microsoft Office PowerPoint</Application>
  <PresentationFormat>Widescreen</PresentationFormat>
  <Paragraphs>477</Paragraphs>
  <Slides>36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Wingdings 2</vt:lpstr>
      <vt:lpstr>SoftUni</vt:lpstr>
      <vt:lpstr>Stacks and Queues</vt:lpstr>
      <vt:lpstr>Table of Contents</vt:lpstr>
      <vt:lpstr>Linear Data Structures</vt:lpstr>
      <vt:lpstr>What is a Data Structure?</vt:lpstr>
      <vt:lpstr>Data Structures</vt:lpstr>
      <vt:lpstr>List of Numbers – Example</vt:lpstr>
      <vt:lpstr>Why Are Data Structures So Important?</vt:lpstr>
      <vt:lpstr>Overview and Working with Stack</vt:lpstr>
      <vt:lpstr>Stack – Abstract Data Type</vt:lpstr>
      <vt:lpstr>Push() – Adds an Element On Top of the Stack</vt:lpstr>
      <vt:lpstr>Pop() – Returns and Removes the Top Element</vt:lpstr>
      <vt:lpstr>PowerPoint Presentation</vt:lpstr>
      <vt:lpstr>Problem: Reverse Strings</vt:lpstr>
      <vt:lpstr>Solution: Reverse Strings</vt:lpstr>
      <vt:lpstr>Stack – Methods</vt:lpstr>
      <vt:lpstr>Problem: Simple Calculator</vt:lpstr>
      <vt:lpstr>Solution: Simple Calculator (1)</vt:lpstr>
      <vt:lpstr>Solution: Simple Calculator (2)</vt:lpstr>
      <vt:lpstr>Problem: Stack Sum</vt:lpstr>
      <vt:lpstr>Solution: Stack Sum (1)</vt:lpstr>
      <vt:lpstr>Solution: Stack Sum (2)</vt:lpstr>
      <vt:lpstr>Problem: Matching Brackets</vt:lpstr>
      <vt:lpstr>Solution: Matching Brackets </vt:lpstr>
      <vt:lpstr>Overview and Working with Queue</vt:lpstr>
      <vt:lpstr>Queue – Abstract Data Type</vt:lpstr>
      <vt:lpstr>Enqueue() – Adds an Element to the Front</vt:lpstr>
      <vt:lpstr>Dequeue() – Returns and Removes the First Element</vt:lpstr>
      <vt:lpstr>Peek() – Returns the First Element</vt:lpstr>
      <vt:lpstr>Problem: Hot Potato</vt:lpstr>
      <vt:lpstr>Solution: Hot Potato</vt:lpstr>
      <vt:lpstr>Queue – Methods</vt:lpstr>
      <vt:lpstr>Problem: Traffic Jam</vt:lpstr>
      <vt:lpstr>Solution: Traffic Jam</vt:lpstr>
      <vt:lpstr>Summary</vt:lpstr>
      <vt:lpstr>Questions?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Stacks and Queues</dc:title>
  <dc:subject>C# Advanced – Practical Training Course @ SoftUni</dc:subject>
  <dc:creator>Software University</dc:creator>
  <cp:keywords>programming;education;software engineering;software development</cp:keywords>
  <dc:description>© SoftUni – https://softuni.org_x000d_
© Software University – https://softuni.bg_x000d_
_x000d_
Copyrighted document. Unauthorized copy, reproduction or use is not permitted.</dc:description>
  <cp:lastModifiedBy>Angel Georgiev</cp:lastModifiedBy>
  <cp:revision>10</cp:revision>
  <dcterms:created xsi:type="dcterms:W3CDTF">2018-05-23T13:08:44Z</dcterms:created>
  <dcterms:modified xsi:type="dcterms:W3CDTF">2021-09-01T16:18:45Z</dcterms:modified>
  <cp:category>© SoftUni – https://softuni.org</cp:category>
</cp:coreProperties>
</file>