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329" r:id="rId2"/>
    <p:sldId id="330" r:id="rId3"/>
    <p:sldId id="332" r:id="rId4"/>
    <p:sldId id="333" r:id="rId5"/>
    <p:sldId id="334" r:id="rId6"/>
    <p:sldId id="335" r:id="rId7"/>
    <p:sldId id="499" r:id="rId8"/>
    <p:sldId id="500" r:id="rId9"/>
    <p:sldId id="338" r:id="rId10"/>
    <p:sldId id="339" r:id="rId11"/>
    <p:sldId id="504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58" r:id="rId31"/>
    <p:sldId id="359" r:id="rId32"/>
    <p:sldId id="360" r:id="rId33"/>
    <p:sldId id="401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22DC630-C899-4167-8CA6-414F572F5FF3}">
          <p14:sldIdLst>
            <p14:sldId id="329"/>
            <p14:sldId id="330"/>
          </p14:sldIdLst>
        </p14:section>
        <p14:section name="Dictionary&lt;K, V&gt; Overview" id="{1BD731F2-5EE3-4F3D-9EF1-3E09A1035DE9}">
          <p14:sldIdLst>
            <p14:sldId id="332"/>
            <p14:sldId id="333"/>
            <p14:sldId id="334"/>
            <p14:sldId id="335"/>
            <p14:sldId id="499"/>
            <p14:sldId id="500"/>
            <p14:sldId id="338"/>
            <p14:sldId id="339"/>
            <p14:sldId id="504"/>
          </p14:sldIdLst>
        </p14:section>
        <p14:section name="Multi-Dictionaries" id="{958D45CA-355E-47B7-A6B1-19CEECBDE735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Set&lt;T&gt;" id="{F0BAEDD0-4A13-411D-99C1-316E5C21AC2F}">
          <p14:sldIdLst>
            <p14:sldId id="353"/>
            <p14:sldId id="354"/>
            <p14:sldId id="355"/>
            <p14:sldId id="356"/>
            <p14:sldId id="357"/>
            <p14:sldId id="358"/>
            <p14:sldId id="359"/>
          </p14:sldIdLst>
        </p14:section>
        <p14:section name="Conclusion" id="{C5E06FFC-757F-4858-A231-D8F2D65F3F1E}">
          <p14:sldIdLst>
            <p14:sldId id="360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A0569E9-9458-4171-98FB-EDB004A27B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40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609E29C-22A6-4A35-9051-F30D70DE6C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8305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D9503B3-D998-410D-83C6-D0E086C18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0256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725822-1B63-461E-8723-7F2F33DCD7A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988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61EAE5-7475-4272-8435-B541B8B356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7831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6CEC4A5-F99B-4F43-92B0-C9B8C6A6A2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235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3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4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5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6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8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Sets and Multi-Dictionaries, Nested Dictionaries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Sets and Dictionaries Advanced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642529" y="5930989"/>
            <a:ext cx="2949981" cy="351662"/>
          </a:xfrm>
        </p:spPr>
        <p:txBody>
          <a:bodyPr/>
          <a:lstStyle/>
          <a:p>
            <a:r>
              <a:rPr lang="en-US" sz="1799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8642529" y="6355034"/>
            <a:ext cx="2949981" cy="320636"/>
          </a:xfrm>
        </p:spPr>
        <p:txBody>
          <a:bodyPr/>
          <a:lstStyle/>
          <a:p>
            <a:r>
              <a:rPr lang="en-US" sz="1600" dirty="0">
                <a:hlinkClick r:id="rId3"/>
              </a:rPr>
              <a:t>https://about.softuni.bg/</a:t>
            </a:r>
            <a:endParaRPr lang="en-US" sz="160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673975" y="4938411"/>
            <a:ext cx="2949981" cy="382688"/>
          </a:xfrm>
        </p:spPr>
        <p:txBody>
          <a:bodyPr/>
          <a:lstStyle/>
          <a:p>
            <a:r>
              <a:rPr lang="en-US" sz="1999" dirty="0" err="1"/>
              <a:t>SoftUni</a:t>
            </a:r>
            <a:r>
              <a:rPr lang="en-US" sz="1999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673975" y="5408846"/>
            <a:ext cx="2949981" cy="363457"/>
          </a:xfrm>
        </p:spPr>
        <p:txBody>
          <a:bodyPr/>
          <a:lstStyle/>
          <a:p>
            <a:r>
              <a:rPr lang="en-US" sz="1799" dirty="0"/>
              <a:t>Technical Trainers</a:t>
            </a:r>
          </a:p>
        </p:txBody>
      </p:sp>
      <p:pic>
        <p:nvPicPr>
          <p:cNvPr id="16" name="Picture 2" descr="Image result for dictionary icon modern">
            <a:extLst>
              <a:ext uri="{FF2B5EF4-FFF2-40B4-BE49-F238E27FC236}">
                <a16:creationId xmlns:a16="http://schemas.microsoft.com/office/drawing/2014/main" id="{4CF25856-97A6-4DA1-816E-9C81958AA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126" y="2011276"/>
            <a:ext cx="4309751" cy="2835448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81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Count Same Values in Array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1911" y="1224000"/>
            <a:ext cx="10982660" cy="5017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double[] nums = Console.ReadLine().Split(' ')</a:t>
            </a:r>
            <a:br>
              <a:rPr lang="en-US" sz="2399" dirty="0"/>
            </a:br>
            <a:r>
              <a:rPr lang="en-US" sz="2399" dirty="0"/>
              <a:t>  .Select(double.Parse).ToArray();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var counts = new </a:t>
            </a:r>
            <a:r>
              <a:rPr lang="en-US" sz="2399" dirty="0">
                <a:solidFill>
                  <a:schemeClr val="bg1"/>
                </a:solidFill>
              </a:rPr>
              <a:t>Dictionary</a:t>
            </a:r>
            <a:r>
              <a:rPr lang="en-US" sz="2399" dirty="0"/>
              <a:t>&lt;double, 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nums)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if (counts.</a:t>
            </a:r>
            <a:r>
              <a:rPr lang="en-US" sz="2399" dirty="0">
                <a:solidFill>
                  <a:schemeClr val="bg1"/>
                </a:solidFill>
              </a:rPr>
              <a:t>ContainsKey</a:t>
            </a:r>
            <a:r>
              <a:rPr lang="en-US" sz="2399" dirty="0"/>
              <a:t>(num))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counts)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Console.WriteLine($"{num.</a:t>
            </a:r>
            <a:r>
              <a:rPr lang="en-US" sz="2399" dirty="0">
                <a:solidFill>
                  <a:schemeClr val="bg1"/>
                </a:solidFill>
              </a:rPr>
              <a:t>Key</a:t>
            </a:r>
            <a:r>
              <a:rPr lang="en-US" sz="2399" dirty="0"/>
              <a:t>} - {num.</a:t>
            </a:r>
            <a:r>
              <a:rPr lang="en-US" sz="2399" dirty="0">
                <a:solidFill>
                  <a:schemeClr val="bg1"/>
                </a:solidFill>
              </a:rPr>
              <a:t>Value</a:t>
            </a:r>
            <a:r>
              <a:rPr lang="en-US" sz="23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876217" y="4148813"/>
            <a:ext cx="4543816" cy="927060"/>
          </a:xfrm>
          <a:prstGeom prst="wedgeRoundRectCallout">
            <a:avLst>
              <a:gd name="adj1" fmla="val -62101"/>
              <a:gd name="adj2" fmla="val -35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sz="2399" b="1" noProof="1">
                <a:solidFill>
                  <a:srgbClr val="FFFFFF"/>
                </a:solidFill>
              </a:rPr>
              <a:t> will hold how many times num occurs in nums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DE4223D-CFD6-4EF8-8F64-30ACB43EE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B4AF6-16B3-4AB7-A8C4-A2802BD6E7BF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dirty="0"/>
              <a:t>Check your solution here: </a:t>
            </a:r>
            <a:r>
              <a:rPr lang="en-US" sz="1998" dirty="0">
                <a:solidFill>
                  <a:schemeClr val="bg1"/>
                </a:solidFill>
                <a:hlinkClick r:id="rId2"/>
              </a:rPr>
              <a:t>https://judge.softuni.org/Contests/Practice/Index/3178#3</a:t>
            </a:r>
            <a:endParaRPr lang="en-US" sz="1998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5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FB18143-D49F-453D-A369-E34EE969B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</a:pPr>
            <a:r>
              <a:rPr lang="en-GB" sz="3600" dirty="0"/>
              <a:t>Using </a:t>
            </a:r>
            <a:r>
              <a:rPr lang="en-GB" sz="3600" b="1" dirty="0">
                <a:solidFill>
                  <a:schemeClr val="bg1"/>
                </a:solidFill>
              </a:rPr>
              <a:t>foreach loop</a:t>
            </a:r>
          </a:p>
          <a:p>
            <a:pPr marL="457200" indent="-457200">
              <a:lnSpc>
                <a:spcPct val="100000"/>
              </a:lnSpc>
            </a:pPr>
            <a:r>
              <a:rPr lang="en-GB" sz="3600" dirty="0"/>
              <a:t>Iterates </a:t>
            </a:r>
            <a:r>
              <a:rPr lang="en-GB" sz="3600" dirty="0">
                <a:solidFill>
                  <a:srgbClr val="234465"/>
                </a:solidFill>
              </a:rPr>
              <a:t>through objects of type </a:t>
            </a:r>
            <a:r>
              <a:rPr lang="en-GB" sz="3600" b="1" dirty="0" err="1">
                <a:solidFill>
                  <a:schemeClr val="bg1"/>
                </a:solidFill>
              </a:rPr>
              <a:t>KeyValuePair</a:t>
            </a:r>
            <a:r>
              <a:rPr lang="en-GB" sz="3600" dirty="0"/>
              <a:t>&lt;</a:t>
            </a:r>
            <a:r>
              <a:rPr lang="en-GB" sz="3600" b="1" dirty="0">
                <a:solidFill>
                  <a:schemeClr val="bg1"/>
                </a:solidFill>
              </a:rPr>
              <a:t>K</a:t>
            </a:r>
            <a:r>
              <a:rPr lang="en-GB" sz="3600" dirty="0"/>
              <a:t>,</a:t>
            </a:r>
            <a:r>
              <a:rPr lang="en-GB" sz="3600" b="1" dirty="0">
                <a:solidFill>
                  <a:schemeClr val="bg1"/>
                </a:solidFill>
              </a:rPr>
              <a:t> V</a:t>
            </a:r>
            <a:r>
              <a:rPr lang="en-GB" sz="3600" dirty="0"/>
              <a:t>&gt;</a:t>
            </a:r>
          </a:p>
          <a:p>
            <a:pPr marL="457200" indent="-457200">
              <a:lnSpc>
                <a:spcPct val="100000"/>
              </a:lnSpc>
            </a:pPr>
            <a:r>
              <a:rPr lang="en-GB" sz="3600" dirty="0"/>
              <a:t>Cannot modify the dictionary (</a:t>
            </a:r>
            <a:r>
              <a:rPr lang="en-GB" sz="3600" b="1" dirty="0">
                <a:solidFill>
                  <a:schemeClr val="bg1"/>
                </a:solidFill>
              </a:rPr>
              <a:t>read-only</a:t>
            </a:r>
            <a:r>
              <a:rPr lang="en-GB" sz="3600" dirty="0"/>
              <a:t>)</a:t>
            </a:r>
            <a:endParaRPr lang="en-US" sz="3600" dirty="0"/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E217DD-0896-4195-B2A0-23DD13FF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Dictionary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DC9D7D-0016-4AD9-952B-FCA195245757}"/>
              </a:ext>
            </a:extLst>
          </p:cNvPr>
          <p:cNvSpPr txBox="1">
            <a:spLocks/>
          </p:cNvSpPr>
          <p:nvPr/>
        </p:nvSpPr>
        <p:spPr>
          <a:xfrm>
            <a:off x="751287" y="3429001"/>
            <a:ext cx="9175537" cy="252527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/>
              <a:t>var fruits = new Dictionary&lt;string, double&gt;();</a:t>
            </a:r>
          </a:p>
          <a:p>
            <a:pPr>
              <a:defRPr/>
            </a:pPr>
            <a:r>
              <a:rPr lang="en-GB"/>
              <a:t>fruits.Add("banana", 2.20);</a:t>
            </a:r>
          </a:p>
          <a:p>
            <a:pPr>
              <a:defRPr/>
            </a:pPr>
            <a:r>
              <a:rPr lang="en-GB"/>
              <a:t>fruits.Add("kiwi", 4.50);</a:t>
            </a:r>
          </a:p>
          <a:p>
            <a:pPr>
              <a:defRPr/>
            </a:pPr>
            <a:r>
              <a:rPr lang="en-GB"/>
              <a:t>fruits.Add("orange", 3.20);</a:t>
            </a:r>
          </a:p>
          <a:p>
            <a:pPr>
              <a:defRPr/>
            </a:pPr>
            <a:r>
              <a:rPr lang="en-GB"/>
              <a:t>foreach (</a:t>
            </a:r>
            <a:r>
              <a:rPr lang="en-GB">
                <a:solidFill>
                  <a:schemeClr val="bg1"/>
                </a:solidFill>
              </a:rPr>
              <a:t>var</a:t>
            </a:r>
            <a:r>
              <a:rPr lang="en-GB"/>
              <a:t> fruit </a:t>
            </a:r>
            <a:r>
              <a:rPr lang="en-GB">
                <a:solidFill>
                  <a:schemeClr val="bg1"/>
                </a:solidFill>
              </a:rPr>
              <a:t>in</a:t>
            </a:r>
            <a:r>
              <a:rPr lang="en-GB"/>
              <a:t> fruits)</a:t>
            </a:r>
          </a:p>
          <a:p>
            <a:pPr>
              <a:defRPr/>
            </a:pPr>
            <a:r>
              <a:rPr lang="en-GB"/>
              <a:t>  Console.WriteLine($"{fruit.</a:t>
            </a:r>
            <a:r>
              <a:rPr lang="en-GB">
                <a:solidFill>
                  <a:schemeClr val="bg1"/>
                </a:solidFill>
              </a:rPr>
              <a:t>Key</a:t>
            </a:r>
            <a:r>
              <a:rPr lang="en-GB"/>
              <a:t>} -&gt; {fruit.</a:t>
            </a:r>
            <a:r>
              <a:rPr lang="en-GB">
                <a:solidFill>
                  <a:schemeClr val="bg1"/>
                </a:solidFill>
              </a:rPr>
              <a:t>Value</a:t>
            </a:r>
            <a:r>
              <a:rPr lang="en-GB"/>
              <a:t>}");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4A73CC1-9D9C-4763-9DD6-69A54C36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930" y="4114725"/>
            <a:ext cx="3935538" cy="11531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fruit.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2799" b="1" noProof="1">
                <a:solidFill>
                  <a:srgbClr val="FFFFFF"/>
                </a:solidFill>
              </a:rPr>
              <a:t> -&gt; fruit name</a:t>
            </a:r>
          </a:p>
          <a:p>
            <a:pPr algn="ctr"/>
            <a:r>
              <a:rPr lang="en-US" sz="2799" b="1" noProof="1">
                <a:solidFill>
                  <a:srgbClr val="FFFFFF"/>
                </a:solidFill>
              </a:rPr>
              <a:t>fruit.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2799" b="1" noProof="1">
                <a:solidFill>
                  <a:srgbClr val="FFFFFF"/>
                </a:solidFill>
              </a:rPr>
              <a:t> -&gt; fruit price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7921493-01BE-4272-A9E1-FCF4C3ACA1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730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31" y="1503357"/>
            <a:ext cx="2354660" cy="235466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BCB3485-32BD-495F-B28F-21EF7AF610C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653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27480" y="1210523"/>
            <a:ext cx="10029160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600" dirty="0"/>
              <a:t>A dictionary could hold a </a:t>
            </a:r>
            <a:r>
              <a:rPr lang="en-US" sz="3600" b="1" dirty="0">
                <a:solidFill>
                  <a:schemeClr val="bg1"/>
                </a:solidFill>
              </a:rPr>
              <a:t>set of values </a:t>
            </a:r>
            <a:r>
              <a:rPr lang="en-US" sz="3600" dirty="0"/>
              <a:t>by given key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Example: student may have multiple grades: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dirty="0">
                <a:sym typeface="Wingdings" panose="05000000000000000000" pitchFamily="2" charset="2"/>
              </a:rPr>
              <a:t>Peter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5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5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sz="3200" noProof="1">
                <a:sym typeface="Wingdings" panose="05000000000000000000" pitchFamily="2" charset="2"/>
              </a:rPr>
              <a:t>Kiril</a:t>
            </a:r>
            <a:r>
              <a:rPr lang="en-US" sz="3200" dirty="0">
                <a:sym typeface="Wingdings" panose="05000000000000000000" pitchFamily="2" charset="2"/>
              </a:rPr>
              <a:t>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6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3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4</a:t>
            </a:r>
            <a:r>
              <a:rPr lang="en-US" sz="3200" dirty="0">
                <a:sym typeface="Wingdings" panose="05000000000000000000" pitchFamily="2" charset="2"/>
              </a:rPr>
              <a:t>,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 6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</a:p>
          <a:p>
            <a:pPr lvl="2">
              <a:buClr>
                <a:schemeClr val="tx1"/>
              </a:buClr>
            </a:pPr>
            <a:endParaRPr lang="en-US" sz="3397" dirty="0">
              <a:sym typeface="Wingdings" panose="05000000000000000000" pitchFamily="2" charset="2"/>
            </a:endParaRPr>
          </a:p>
          <a:p>
            <a:pPr lvl="2">
              <a:buClr>
                <a:schemeClr val="tx1"/>
              </a:buClr>
            </a:pPr>
            <a:endParaRPr lang="en-US" sz="3397" dirty="0"/>
          </a:p>
          <a:p>
            <a:pPr lvl="2">
              <a:buClr>
                <a:schemeClr val="tx1"/>
              </a:buClr>
            </a:pPr>
            <a:endParaRPr lang="en-US" sz="3397" dirty="0"/>
          </a:p>
          <a:p>
            <a:pPr lvl="2">
              <a:buClr>
                <a:schemeClr val="tx1"/>
              </a:buClr>
            </a:pPr>
            <a:endParaRPr lang="en-US" sz="3397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Multi-Dictionaries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063552" y="3994652"/>
            <a:ext cx="9534336" cy="26027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</a:pPr>
            <a:r>
              <a:rPr lang="en-US" sz="2499" noProof="1"/>
              <a:t>var grades = </a:t>
            </a:r>
            <a:r>
              <a:rPr lang="en-US" sz="2499" noProof="1">
                <a:solidFill>
                  <a:schemeClr val="bg1"/>
                </a:solidFill>
              </a:rPr>
              <a:t>new Dictionary&lt;string, List&lt;int&gt;&gt;()</a:t>
            </a:r>
            <a:r>
              <a:rPr lang="en-US" sz="2499" noProof="1"/>
              <a:t>;</a:t>
            </a:r>
          </a:p>
          <a:p>
            <a:pPr>
              <a:spcBef>
                <a:spcPts val="300"/>
              </a:spcBef>
            </a:pPr>
            <a:r>
              <a:rPr lang="en-US" sz="2499" noProof="1"/>
              <a:t>grades["Peter"] = </a:t>
            </a:r>
            <a:r>
              <a:rPr lang="en-US" sz="2499" noProof="1">
                <a:solidFill>
                  <a:schemeClr val="bg1"/>
                </a:solidFill>
              </a:rPr>
              <a:t>new List&lt;int&gt;()</a:t>
            </a:r>
            <a:r>
              <a:rPr lang="en-US" sz="2499" noProof="1"/>
              <a:t>;</a:t>
            </a:r>
          </a:p>
          <a:p>
            <a:pPr>
              <a:spcBef>
                <a:spcPts val="300"/>
              </a:spcBef>
            </a:pPr>
            <a:r>
              <a:rPr lang="en-US" sz="2499" noProof="1"/>
              <a:t>grades["Peter"].</a:t>
            </a:r>
            <a:r>
              <a:rPr lang="en-US" sz="2499" noProof="1">
                <a:solidFill>
                  <a:schemeClr val="bg1"/>
                </a:solidFill>
              </a:rPr>
              <a:t>Add(</a:t>
            </a:r>
            <a:r>
              <a:rPr lang="en-US" sz="2499" noProof="1"/>
              <a:t>5</a:t>
            </a:r>
            <a:r>
              <a:rPr lang="en-US" sz="2499" noProof="1">
                <a:solidFill>
                  <a:schemeClr val="bg1"/>
                </a:solidFill>
              </a:rPr>
              <a:t>)</a:t>
            </a:r>
            <a:r>
              <a:rPr lang="en-US" sz="2499" noProof="1"/>
              <a:t>;</a:t>
            </a:r>
          </a:p>
          <a:p>
            <a:pPr>
              <a:spcBef>
                <a:spcPts val="300"/>
              </a:spcBef>
            </a:pPr>
            <a:r>
              <a:rPr lang="en-US" sz="2499" noProof="1"/>
              <a:t>grades["Kiril"] = </a:t>
            </a:r>
            <a:r>
              <a:rPr lang="en-US" sz="2499" noProof="1">
                <a:solidFill>
                  <a:schemeClr val="bg1"/>
                </a:solidFill>
              </a:rPr>
              <a:t>new List&lt;int&gt;() </a:t>
            </a:r>
            <a:r>
              <a:rPr lang="en-US" sz="2499" noProof="1"/>
              <a:t>{</a:t>
            </a:r>
            <a:r>
              <a:rPr lang="en-US" sz="2499" noProof="1">
                <a:solidFill>
                  <a:schemeClr val="bg1"/>
                </a:solidFill>
              </a:rPr>
              <a:t> 6</a:t>
            </a:r>
            <a:r>
              <a:rPr lang="en-US" sz="2499" noProof="1"/>
              <a:t>,</a:t>
            </a:r>
            <a:r>
              <a:rPr lang="en-US" sz="2499" noProof="1">
                <a:solidFill>
                  <a:schemeClr val="bg1"/>
                </a:solidFill>
              </a:rPr>
              <a:t> 6</a:t>
            </a:r>
            <a:r>
              <a:rPr lang="en-US" sz="2499" noProof="1"/>
              <a:t>,</a:t>
            </a:r>
            <a:r>
              <a:rPr lang="en-US" sz="2499" noProof="1">
                <a:solidFill>
                  <a:schemeClr val="bg1"/>
                </a:solidFill>
              </a:rPr>
              <a:t> 3</a:t>
            </a:r>
            <a:r>
              <a:rPr lang="en-US" sz="2499" noProof="1"/>
              <a:t>,</a:t>
            </a:r>
            <a:r>
              <a:rPr lang="en-US" sz="2499" noProof="1">
                <a:solidFill>
                  <a:schemeClr val="bg1"/>
                </a:solidFill>
              </a:rPr>
              <a:t> 4</a:t>
            </a:r>
            <a:r>
              <a:rPr lang="en-US" sz="2499" noProof="1"/>
              <a:t>,</a:t>
            </a:r>
            <a:r>
              <a:rPr lang="en-US" sz="2499" noProof="1">
                <a:solidFill>
                  <a:schemeClr val="bg1"/>
                </a:solidFill>
              </a:rPr>
              <a:t> 6 </a:t>
            </a:r>
            <a:r>
              <a:rPr lang="en-US" sz="2499" noProof="1"/>
              <a:t>};</a:t>
            </a:r>
          </a:p>
          <a:p>
            <a:pPr>
              <a:spcBef>
                <a:spcPts val="300"/>
              </a:spcBef>
            </a:pPr>
            <a:r>
              <a:rPr lang="en-US" sz="2499" noProof="1"/>
              <a:t>Console.WriteLine(string.Join(" ", grades["Kiril"]);</a:t>
            </a:r>
            <a:endParaRPr lang="en-US" sz="2499" i="1" noProof="1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DFB5A9-2965-4997-81D0-B305C064187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23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600" dirty="0"/>
              <a:t>Write a program to </a:t>
            </a:r>
            <a:r>
              <a:rPr lang="en-US" sz="3600" b="1" dirty="0">
                <a:solidFill>
                  <a:schemeClr val="bg1"/>
                </a:solidFill>
              </a:rPr>
              <a:t>read student names + grades</a:t>
            </a:r>
          </a:p>
          <a:p>
            <a:r>
              <a:rPr lang="en-US" sz="3600" dirty="0"/>
              <a:t>Print the </a:t>
            </a:r>
            <a:r>
              <a:rPr lang="en-US" sz="3600" b="1" dirty="0">
                <a:solidFill>
                  <a:schemeClr val="bg1"/>
                </a:solidFill>
              </a:rPr>
              <a:t>grades</a:t>
            </a:r>
            <a:r>
              <a:rPr lang="en-US" sz="3600" dirty="0"/>
              <a:t> + </a:t>
            </a:r>
            <a:r>
              <a:rPr lang="en-US" sz="3600" b="1" dirty="0">
                <a:solidFill>
                  <a:schemeClr val="bg1"/>
                </a:solidFill>
              </a:rPr>
              <a:t>average grade </a:t>
            </a:r>
            <a:r>
              <a:rPr lang="en-US" sz="3600" dirty="0"/>
              <a:t>for </a:t>
            </a:r>
            <a:r>
              <a:rPr lang="en-US" sz="3600" b="1" dirty="0">
                <a:solidFill>
                  <a:schemeClr val="bg1"/>
                </a:solidFill>
              </a:rPr>
              <a:t>each student 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Average Student Grades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98907" y="2654900"/>
            <a:ext cx="2256386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Ivancho 5.20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Mariika 5.50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Mariika 2.50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 2.00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Mariika 3.46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228278" y="4404290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82163" y="3806762"/>
            <a:ext cx="6162549" cy="15411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Ivancho -&gt; 5.20 (avg: 5.20)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Mariika -&gt; 5.50 2.50 3.46 (avg: 3.82)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 -&gt; 2.00 3.00 (avg: 2.50)</a:t>
            </a:r>
            <a:endParaRPr lang="it-IT" sz="2199" b="1" noProof="1">
              <a:latin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E25BA72-4B51-4292-A11F-51056567E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3155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(1)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445202" y="1306796"/>
            <a:ext cx="930159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grades = new Dictionary&lt;string, List&lt;double&gt;&gt;();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</a:t>
            </a:r>
            <a:r>
              <a:rPr lang="en-US" sz="2400" dirty="0" err="1"/>
              <a:t>Console.ReadLine</a:t>
            </a:r>
            <a:r>
              <a:rPr lang="en-US" sz="2400" dirty="0"/>
              <a:t>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tokens[0];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grade = double.Parse(tokens[1]);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if (!grades.ContainsKey(name))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grades[name] = new List&lt;double&gt;();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grades[name].Add(grade);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 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continues on next slide ... </a:t>
            </a: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0217" y="3640363"/>
            <a:ext cx="3104191" cy="902091"/>
          </a:xfrm>
          <a:prstGeom prst="wedgeRoundRectCallout">
            <a:avLst>
              <a:gd name="adj1" fmla="val -62527"/>
              <a:gd name="adj2" fmla="val 501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99" b="1" noProof="1">
                <a:solidFill>
                  <a:srgbClr val="FFFFFF"/>
                </a:solidFill>
              </a:rPr>
              <a:t>Make sure the list is initialized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43274" y="5229201"/>
            <a:ext cx="2249414" cy="902091"/>
          </a:xfrm>
          <a:prstGeom prst="wedgeRoundRectCallout">
            <a:avLst>
              <a:gd name="adj1" fmla="val -61523"/>
              <a:gd name="adj2" fmla="val -25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99" b="1" noProof="1">
                <a:solidFill>
                  <a:srgbClr val="FFFFFF"/>
                </a:solidFill>
              </a:rPr>
              <a:t>Add grade </a:t>
            </a:r>
            <a:br>
              <a:rPr lang="nb-NO" sz="2799" b="1" noProof="1">
                <a:solidFill>
                  <a:srgbClr val="FFFFFF"/>
                </a:solidFill>
              </a:rPr>
            </a:br>
            <a:r>
              <a:rPr lang="nb-NO" sz="2799" b="1" noProof="1">
                <a:solidFill>
                  <a:srgbClr val="FFFFFF"/>
                </a:solidFill>
              </a:rPr>
              <a:t>into the list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2704E59-7703-4555-AA16-D960AA5540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645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Average Student Grades (2)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8002" y="1224000"/>
            <a:ext cx="84559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foreach (var pair in 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</a:t>
            </a:r>
            <a:r>
              <a:rPr lang="en-US" sz="2400" dirty="0" err="1"/>
              <a:t>pair.Key</a:t>
            </a:r>
            <a:r>
              <a:rPr lang="en-US" sz="2400" dirty="0"/>
              <a:t>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studentGrades = </a:t>
            </a:r>
            <a:r>
              <a:rPr lang="en-US" sz="2400" dirty="0" err="1"/>
              <a:t>pair.Value</a:t>
            </a:r>
            <a:r>
              <a:rPr lang="en-US" sz="2400" dirty="0"/>
              <a:t>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average = </a:t>
            </a:r>
            <a:r>
              <a:rPr lang="en-US" sz="2400" dirty="0" err="1"/>
              <a:t>studentGrades.Average</a:t>
            </a:r>
            <a:r>
              <a:rPr lang="en-US" sz="2400" dirty="0"/>
              <a:t>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Console.Write($"{name} -&gt;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grade in studentGrades)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Console.Write($"{grade:f2}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Console.WriteLine($"(avg: {average:f2})");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800064"/>
            <a:ext cx="5488570" cy="539859"/>
          </a:xfrm>
          <a:prstGeom prst="wedgeRoundRectCallout">
            <a:avLst>
              <a:gd name="adj1" fmla="val -56671"/>
              <a:gd name="adj2" fmla="val -54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99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B78CBA3-83F3-43A4-9BD9-F4DB4A9A4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2992C-7F51-4271-926B-CC9E46FEDAB9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dirty="0"/>
              <a:t>Check your solution here: </a:t>
            </a:r>
            <a:r>
              <a:rPr lang="en-US" sz="1998" dirty="0">
                <a:hlinkClick r:id="rId2"/>
              </a:rPr>
              <a:t>https://judge.softuni.org/Contests/Practice/Index/3178#4</a:t>
            </a:r>
            <a:endParaRPr lang="en-US" sz="1998" dirty="0"/>
          </a:p>
        </p:txBody>
      </p:sp>
    </p:spTree>
    <p:extLst>
      <p:ext uri="{BB962C8B-B14F-4D97-AF65-F5344CB8AC3E}">
        <p14:creationId xmlns:p14="http://schemas.microsoft.com/office/powerpoint/2010/main" val="442622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7610" y="1121745"/>
            <a:ext cx="9924553" cy="5274674"/>
          </a:xfrm>
        </p:spPr>
        <p:txBody>
          <a:bodyPr>
            <a:normAutofit/>
          </a:bodyPr>
          <a:lstStyle/>
          <a:p>
            <a:r>
              <a:rPr lang="en-US" sz="3600" dirty="0"/>
              <a:t>Dictionaries may hold another </a:t>
            </a:r>
            <a:r>
              <a:rPr lang="en-US" sz="3600" b="1" dirty="0">
                <a:solidFill>
                  <a:schemeClr val="bg1"/>
                </a:solidFill>
              </a:rPr>
              <a:t>dictionary</a:t>
            </a:r>
            <a:r>
              <a:rPr lang="en-US" sz="3600" b="1" dirty="0"/>
              <a:t> </a:t>
            </a:r>
            <a:r>
              <a:rPr lang="en-US" sz="3600" dirty="0"/>
              <a:t>as value</a:t>
            </a:r>
          </a:p>
          <a:p>
            <a:r>
              <a:rPr lang="en-US" sz="3600" dirty="0"/>
              <a:t>Example: population by country and city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Dictionaries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87881" y="2754177"/>
            <a:ext cx="4972958" cy="95385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Sofia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Plovdiv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387881" y="3930924"/>
            <a:ext cx="4972958" cy="892713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London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Manchester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387881" y="5061138"/>
            <a:ext cx="4972958" cy="93219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New York City, NY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Washington, DC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567609" y="3002565"/>
            <a:ext cx="1063735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819160" y="3078745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567609" y="4179705"/>
            <a:ext cx="1063735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819160" y="4255885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567609" y="5349402"/>
            <a:ext cx="1063735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819160" y="5425582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8B01A79B-8161-4847-A09A-F5CE1DCADAF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00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920754" cy="5199712"/>
          </a:xfrm>
        </p:spPr>
        <p:txBody>
          <a:bodyPr/>
          <a:lstStyle/>
          <a:p>
            <a:r>
              <a:rPr lang="bg-BG" dirty="0"/>
              <a:t>Write a program that </a:t>
            </a:r>
            <a:r>
              <a:rPr lang="en-GB" dirty="0"/>
              <a:t>stores</a:t>
            </a:r>
            <a:r>
              <a:rPr lang="bg-BG" dirty="0"/>
              <a:t> information about </a:t>
            </a:r>
            <a:r>
              <a:rPr lang="bg-BG" b="1" dirty="0">
                <a:solidFill>
                  <a:schemeClr val="bg1"/>
                </a:solidFill>
              </a:rPr>
              <a:t>food shops</a:t>
            </a:r>
            <a:endParaRPr lang="en-GB" b="1" dirty="0">
              <a:solidFill>
                <a:schemeClr val="bg1"/>
              </a:solidFill>
            </a:endParaRPr>
          </a:p>
          <a:p>
            <a:r>
              <a:rPr lang="en-GB" dirty="0"/>
              <a:t>I</a:t>
            </a:r>
            <a:r>
              <a:rPr lang="bg-BG" dirty="0"/>
              <a:t>f you receive a shop you already have received </a:t>
            </a:r>
            <a:r>
              <a:rPr lang="en-GB" b="1" dirty="0">
                <a:solidFill>
                  <a:schemeClr val="bg1"/>
                </a:solidFill>
              </a:rPr>
              <a:t>add the product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Your output must be </a:t>
            </a:r>
            <a:r>
              <a:rPr lang="bg-BG" b="1" dirty="0">
                <a:solidFill>
                  <a:schemeClr val="bg1"/>
                </a:solidFill>
              </a:rPr>
              <a:t>ordered by shop name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Product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029" y="3813680"/>
            <a:ext cx="3870956" cy="20334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lidl, juice, 2.30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kaufland, banana, 1.10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lidl, grape, 2.20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4787342" y="4657363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601" y="3567520"/>
            <a:ext cx="5031251" cy="25257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kaufland-&gt;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Product: banana, Price: 1.1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lidl-&gt;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Product: juice, Price: 2.3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199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8209" y="5459943"/>
            <a:ext cx="2350816" cy="463012"/>
          </a:xfrm>
          <a:prstGeom prst="wedgeRoundRectCallout">
            <a:avLst>
              <a:gd name="adj1" fmla="val -60002"/>
              <a:gd name="adj2" fmla="val -418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99" b="1" noProof="1">
                <a:solidFill>
                  <a:srgbClr val="FFFFFF"/>
                </a:solidFill>
              </a:rPr>
              <a:t>End command</a:t>
            </a:r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385" y="3273298"/>
            <a:ext cx="3958810" cy="463012"/>
          </a:xfrm>
          <a:prstGeom prst="wedgeRoundRectCallout">
            <a:avLst>
              <a:gd name="adj1" fmla="val -55311"/>
              <a:gd name="adj2" fmla="val 531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99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F24DDF4-7731-4262-AC7E-A0F5D9D220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31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665" y="1556793"/>
            <a:ext cx="11244671" cy="4280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shops = new Dictionary&lt;string, Dictionary&lt;string, 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line;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while ((line = Console.ReadLine()) != "Revision")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string[] productsInfo = line.Split(", ")</a:t>
            </a:r>
            <a:r>
              <a:rPr lang="bg-BG" sz="2400" dirty="0"/>
              <a:t>;</a:t>
            </a: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shop = productsInfo[0];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product = productsInfo[1];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double price = double.Parse(productsInfo[2]);</a:t>
            </a:r>
            <a:r>
              <a:rPr lang="en-US" sz="2400" dirty="0"/>
              <a:t>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  // continue</a:t>
            </a:r>
            <a:r>
              <a:rPr lang="en-GB" sz="2400" i="1" dirty="0">
                <a:solidFill>
                  <a:schemeClr val="accent2"/>
                </a:solidFill>
              </a:rPr>
              <a:t>s</a:t>
            </a:r>
            <a:r>
              <a:rPr lang="en-US" sz="2400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3C1129-B3F9-478A-985D-C81E62895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28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Dictionary&lt;K, V&gt;</a:t>
            </a:r>
            <a:endParaRPr lang="en-US" sz="3599" dirty="0">
              <a:solidFill>
                <a:schemeClr val="bg1"/>
              </a:solidFill>
            </a:endParaRPr>
          </a:p>
          <a:p>
            <a:pPr marL="514196" indent="-514196"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Multi-Dictionaries</a:t>
            </a:r>
          </a:p>
          <a:p>
            <a:pPr lvl="1"/>
            <a:r>
              <a:rPr lang="en-US" sz="3399" dirty="0"/>
              <a:t>Key with multiple values</a:t>
            </a:r>
          </a:p>
          <a:p>
            <a:pPr lvl="1"/>
            <a:r>
              <a:rPr lang="en-US" sz="3399" dirty="0"/>
              <a:t>A Dictionary Holding Another Dictionary</a:t>
            </a:r>
          </a:p>
          <a:p>
            <a:pPr marL="514196" indent="-514196">
              <a:buClr>
                <a:schemeClr val="tx1"/>
              </a:buClr>
            </a:pPr>
            <a:r>
              <a:rPr lang="en-US" sz="3599" b="1" dirty="0">
                <a:solidFill>
                  <a:schemeClr val="bg1"/>
                </a:solidFill>
              </a:rPr>
              <a:t>Set&lt;T&gt;</a:t>
            </a:r>
          </a:p>
          <a:p>
            <a:pPr lvl="1">
              <a:buClr>
                <a:schemeClr val="tx1"/>
              </a:buClr>
            </a:pPr>
            <a:r>
              <a:rPr lang="en-US" sz="3399" b="1" noProof="1">
                <a:solidFill>
                  <a:schemeClr val="bg1"/>
                </a:solidFill>
              </a:rPr>
              <a:t>HashSet&lt;T&gt;</a:t>
            </a:r>
            <a:r>
              <a:rPr lang="en-US" sz="3399" b="1" noProof="1"/>
              <a:t> </a:t>
            </a:r>
            <a:r>
              <a:rPr lang="en-US" sz="3399" noProof="1"/>
              <a:t>and </a:t>
            </a:r>
            <a:r>
              <a:rPr lang="en-US" sz="3399" b="1" noProof="1">
                <a:solidFill>
                  <a:schemeClr val="bg1"/>
                </a:solidFill>
              </a:rPr>
              <a:t>SortedSet&lt;T&gt;</a:t>
            </a:r>
          </a:p>
          <a:p>
            <a:pPr lvl="1">
              <a:buClr>
                <a:schemeClr val="tx1"/>
              </a:buClr>
            </a:pPr>
            <a:r>
              <a:rPr lang="en-US" sz="3399" b="1" noProof="1">
                <a:solidFill>
                  <a:schemeClr val="bg1"/>
                </a:solidFill>
              </a:rPr>
              <a:t>List&lt;T&gt;</a:t>
            </a:r>
            <a:r>
              <a:rPr lang="en-US" sz="3399" b="1" noProof="1"/>
              <a:t> </a:t>
            </a:r>
            <a:r>
              <a:rPr lang="en-US" sz="3399" noProof="1"/>
              <a:t>vs </a:t>
            </a:r>
            <a:r>
              <a:rPr lang="en-US" sz="3399" b="1" noProof="1">
                <a:solidFill>
                  <a:schemeClr val="bg1"/>
                </a:solidFill>
              </a:rPr>
              <a:t>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4EC87D9-E17F-44B9-8393-80A54964B1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84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Product Shop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2326" y="1359000"/>
            <a:ext cx="10347349" cy="4819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99" dirty="0"/>
              <a:t>  </a:t>
            </a:r>
            <a:r>
              <a:rPr lang="en-GB" sz="2400" dirty="0"/>
              <a:t>if (!shops.ContainsKey(shop))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shops.Add(shop, new Dictionary&lt;string, double&gt;());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} </a:t>
            </a:r>
          </a:p>
          <a:p>
            <a:r>
              <a:rPr lang="en-GB" sz="2400" dirty="0"/>
              <a:t>  shops[shop].Add(product, price);</a:t>
            </a:r>
          </a:p>
          <a:p>
            <a:r>
              <a:rPr lang="en-GB" sz="2400" dirty="0"/>
              <a:t>}</a:t>
            </a:r>
            <a:endParaRPr lang="bg-BG" sz="2400" dirty="0"/>
          </a:p>
          <a:p>
            <a:endParaRPr lang="en-GB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orderedShops = </a:t>
            </a:r>
            <a:r>
              <a:rPr lang="en-GB" sz="2400" dirty="0" err="1"/>
              <a:t>shops.OrderBy</a:t>
            </a:r>
            <a:r>
              <a:rPr lang="en-GB" sz="2400" dirty="0"/>
              <a:t>(s =&gt; </a:t>
            </a:r>
            <a:r>
              <a:rPr lang="en-GB" sz="2400" dirty="0" err="1"/>
              <a:t>s.Key</a:t>
            </a:r>
            <a:r>
              <a:rPr lang="en-GB" sz="2400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.ToDictionary(x =&gt; x.Key, x =&gt; </a:t>
            </a:r>
            <a:r>
              <a:rPr lang="en-GB" sz="2400" dirty="0" err="1"/>
              <a:t>x.Value</a:t>
            </a:r>
            <a:r>
              <a:rPr lang="en-GB" sz="2400" dirty="0"/>
              <a:t>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i="1" dirty="0">
              <a:solidFill>
                <a:schemeClr val="accent2"/>
              </a:solidFill>
            </a:endParaRPr>
          </a:p>
          <a:p>
            <a:r>
              <a:rPr lang="en-GB" sz="2400" i="1" dirty="0">
                <a:solidFill>
                  <a:schemeClr val="accent2"/>
                </a:solidFill>
              </a:rPr>
              <a:t>// </a:t>
            </a:r>
            <a:r>
              <a:rPr lang="en-GB" sz="2400" dirty="0">
                <a:solidFill>
                  <a:schemeClr val="accent2"/>
                </a:solidFill>
              </a:rPr>
              <a:t>TODO:</a:t>
            </a:r>
            <a:r>
              <a:rPr lang="en-GB" sz="2400" i="1" dirty="0">
                <a:solidFill>
                  <a:schemeClr val="accent2"/>
                </a:solidFill>
              </a:rPr>
              <a:t> Print the ordered dictionary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105" y="2665084"/>
            <a:ext cx="3644029" cy="951378"/>
          </a:xfrm>
          <a:prstGeom prst="wedgeRoundRectCallout">
            <a:avLst>
              <a:gd name="adj1" fmla="val -40596"/>
              <a:gd name="adj2" fmla="val -59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99" b="1" noProof="1">
                <a:solidFill>
                  <a:srgbClr val="FFFFFF"/>
                </a:solidFill>
              </a:rPr>
              <a:t>Make sure the inner dictionary is initialized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F3514E-38D2-4396-A180-42FEE0458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16E41-D0C8-4565-9A69-F617B774921A}"/>
              </a:ext>
            </a:extLst>
          </p:cNvPr>
          <p:cNvSpPr txBox="1"/>
          <p:nvPr/>
        </p:nvSpPr>
        <p:spPr>
          <a:xfrm>
            <a:off x="625262" y="6359123"/>
            <a:ext cx="10938303" cy="39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dirty="0"/>
              <a:t>Check your solution here: </a:t>
            </a:r>
            <a:r>
              <a:rPr lang="en-US" sz="1998" dirty="0">
                <a:hlinkClick r:id="rId2"/>
              </a:rPr>
              <a:t>https://judge.softuni.org/Contests/Practice/Index/3178#5</a:t>
            </a:r>
            <a:endParaRPr lang="en-US" sz="1998" dirty="0"/>
          </a:p>
        </p:txBody>
      </p:sp>
    </p:spTree>
    <p:extLst>
      <p:ext uri="{BB962C8B-B14F-4D97-AF65-F5344CB8AC3E}">
        <p14:creationId xmlns:p14="http://schemas.microsoft.com/office/powerpoint/2010/main" val="2002797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Write a program to </a:t>
            </a:r>
            <a:r>
              <a:rPr lang="en-US" b="1" dirty="0">
                <a:solidFill>
                  <a:schemeClr val="bg1"/>
                </a:solidFill>
              </a:rPr>
              <a:t>read continents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countries</a:t>
            </a:r>
            <a:r>
              <a:rPr lang="en-US" dirty="0"/>
              <a:t> and their </a:t>
            </a:r>
            <a:r>
              <a:rPr lang="en-US" b="1" dirty="0">
                <a:solidFill>
                  <a:schemeClr val="bg1"/>
                </a:solidFill>
              </a:rPr>
              <a:t>cities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put them in a </a:t>
            </a:r>
            <a:r>
              <a:rPr lang="en-US" b="1" dirty="0">
                <a:solidFill>
                  <a:schemeClr val="bg1"/>
                </a:solidFill>
              </a:rPr>
              <a:t>nested dictionary </a:t>
            </a:r>
            <a:r>
              <a:rPr lang="en-US" dirty="0"/>
              <a:t>and print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Cities by Continent and Country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8609" y="2521131"/>
            <a:ext cx="3699564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Bulgaria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China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Japan Tokyo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Warsaw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Germany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5670" y="4103285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181" y="2514840"/>
            <a:ext cx="4708773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Bulgaria -&gt;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Poland -&gt; Warsaw, Poznan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Germany -&gt;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China -&gt;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F5BC65F-28D9-45D0-9B48-9D248CFEA4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085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7394" y="1628801"/>
            <a:ext cx="11057212" cy="4280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continentsData = </a:t>
            </a:r>
            <a:br>
              <a:rPr lang="en-US" sz="2400" dirty="0"/>
            </a:br>
            <a:r>
              <a:rPr lang="en-US" sz="2400" dirty="0"/>
              <a:t>   new Dictionary&lt;string, Dictionary&lt;string, List&lt;string&gt;&gt;&gt;();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</a:t>
            </a:r>
            <a:r>
              <a:rPr lang="en-US" sz="2400" dirty="0" err="1"/>
              <a:t>Console.ReadLine</a:t>
            </a:r>
            <a:r>
              <a:rPr lang="en-US" sz="2400" dirty="0"/>
              <a:t>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continent = tokens[0];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country = tokens[1];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city = tokens[2];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</a:t>
            </a:r>
            <a:r>
              <a:rPr lang="en-US" sz="2400" i="1" dirty="0">
                <a:solidFill>
                  <a:schemeClr val="accent2"/>
                </a:solidFill>
              </a:rPr>
              <a:t>// continue</a:t>
            </a:r>
            <a:r>
              <a:rPr lang="en-GB" sz="2400" i="1" dirty="0">
                <a:solidFill>
                  <a:schemeClr val="accent2"/>
                </a:solidFill>
              </a:rPr>
              <a:t>s</a:t>
            </a:r>
            <a:r>
              <a:rPr lang="en-US" sz="2400" i="1" dirty="0">
                <a:solidFill>
                  <a:schemeClr val="accent2"/>
                </a:solidFill>
              </a:rPr>
              <a:t> on next slide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020EB4-69AE-4547-BC6D-47E719D54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100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2373" y="1587278"/>
            <a:ext cx="10538917" cy="46500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99" dirty="0"/>
              <a:t>  </a:t>
            </a:r>
            <a:r>
              <a:rPr lang="en-US" sz="2400" noProof="1"/>
              <a:t>if (!continentsData.ContainsKey(continent))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continentsData[continent] =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	new Dictionary&lt;string, List&lt;string&gt;&gt;();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  <a:endParaRPr lang="bg-BG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if (!continentsData[continent].ContainsKey(country))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continentsData[continent][country] = new List&lt;string&gt;();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  <a:endParaRPr lang="bg-BG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continentsData[continent][country].Add(city);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noProof="1">
                <a:solidFill>
                  <a:schemeClr val="accent2"/>
                </a:solidFill>
              </a:rPr>
              <a:t>// continues on next slide...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554" y="1758001"/>
            <a:ext cx="2834262" cy="627221"/>
          </a:xfrm>
          <a:prstGeom prst="wedgeRoundRectCallout">
            <a:avLst>
              <a:gd name="adj1" fmla="val -65347"/>
              <a:gd name="adj2" fmla="val 44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Initialize continent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059" y="5486455"/>
            <a:ext cx="2626348" cy="958023"/>
          </a:xfrm>
          <a:prstGeom prst="wedgeRoundRectCallout">
            <a:avLst>
              <a:gd name="adj1" fmla="val -64961"/>
              <a:gd name="adj2" fmla="val -52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Append a city to the country</a:t>
            </a: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234" y="4445914"/>
            <a:ext cx="2349559" cy="506171"/>
          </a:xfrm>
          <a:prstGeom prst="wedgeRoundRectCallout">
            <a:avLst>
              <a:gd name="adj1" fmla="val -33627"/>
              <a:gd name="adj2" fmla="val -76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Initialize cities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28EBDF0-CA77-40FC-8D99-ABE4F9C4C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76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Cities by Continent and Country (3)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5317" y="1556793"/>
            <a:ext cx="10241366" cy="40037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foreach (var continentCountries in continentsData) {</a:t>
            </a:r>
          </a:p>
          <a:p>
            <a:r>
              <a:rPr lang="en-US" sz="2400" dirty="0"/>
              <a:t>  var continentName = continentCountries.Key;</a:t>
            </a:r>
          </a:p>
          <a:p>
            <a:r>
              <a:rPr lang="en-US" sz="2400" dirty="0"/>
              <a:t>  Console.WriteLine($"{continentName}:");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countryCities in continentCountries.Value)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countryName = countryCities.Key;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cities = countryCities.Value;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</a:t>
            </a:r>
            <a:r>
              <a:rPr lang="en-US" sz="2400" i="1" dirty="0">
                <a:solidFill>
                  <a:schemeClr val="accent2"/>
                </a:solidFill>
              </a:rPr>
              <a:t>//</a:t>
            </a:r>
            <a:r>
              <a:rPr lang="bg-BG" sz="2400" i="1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TODO:</a:t>
            </a:r>
            <a:r>
              <a:rPr lang="en-US" sz="2400" i="1" dirty="0">
                <a:solidFill>
                  <a:schemeClr val="accent2"/>
                </a:solidFill>
              </a:rPr>
              <a:t> Print each country with its cities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  <a:endParaRPr lang="en-US" sz="2199" dirty="0"/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240" y="3789041"/>
            <a:ext cx="3047206" cy="575895"/>
          </a:xfrm>
          <a:prstGeom prst="wedgeRoundRectCallout">
            <a:avLst>
              <a:gd name="adj1" fmla="val -36261"/>
              <a:gd name="adj2" fmla="val -78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Cities in the country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0E79B2-6BBD-477A-8839-5857B566E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931C4-A9FF-4BFD-9C42-45F7BABB3BFC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dirty="0"/>
              <a:t>Check your solution here: </a:t>
            </a:r>
            <a:r>
              <a:rPr lang="en-US" sz="1998" dirty="0">
                <a:hlinkClick r:id="rId2"/>
              </a:rPr>
              <a:t>https://judge.softuni.org/Contests/Practice/Index/3178#6</a:t>
            </a:r>
            <a:endParaRPr lang="en-US" sz="1998" dirty="0"/>
          </a:p>
        </p:txBody>
      </p:sp>
    </p:spTree>
    <p:extLst>
      <p:ext uri="{BB962C8B-B14F-4D97-AF65-F5344CB8AC3E}">
        <p14:creationId xmlns:p14="http://schemas.microsoft.com/office/powerpoint/2010/main" val="156886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4258" y="1753039"/>
            <a:ext cx="2863487" cy="18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9565E6B-C481-49C7-9067-35E5E2B16D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HashSet&lt;T&gt; and SortedSet&lt;T&gt;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7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A set keeps </a:t>
            </a:r>
            <a:r>
              <a:rPr lang="en-US" sz="3600" b="1" dirty="0">
                <a:solidFill>
                  <a:schemeClr val="bg1"/>
                </a:solidFill>
              </a:rPr>
              <a:t>unique elements</a:t>
            </a:r>
          </a:p>
          <a:p>
            <a:pPr lvl="1">
              <a:lnSpc>
                <a:spcPct val="100000"/>
              </a:lnSpc>
            </a:pPr>
            <a:r>
              <a:rPr lang="en-US" sz="3399" dirty="0"/>
              <a:t>Allows </a:t>
            </a:r>
            <a:r>
              <a:rPr lang="en-US" sz="3399" b="1" dirty="0">
                <a:solidFill>
                  <a:schemeClr val="bg1"/>
                </a:solidFill>
              </a:rPr>
              <a:t>add</a:t>
            </a:r>
            <a:r>
              <a:rPr lang="en-US" sz="3399" dirty="0"/>
              <a:t> / </a:t>
            </a:r>
            <a:r>
              <a:rPr lang="en-US" sz="3399" b="1" dirty="0">
                <a:solidFill>
                  <a:schemeClr val="bg1"/>
                </a:solidFill>
              </a:rPr>
              <a:t>remove</a:t>
            </a:r>
            <a:r>
              <a:rPr lang="en-US" sz="3399" dirty="0"/>
              <a:t> / </a:t>
            </a:r>
            <a:r>
              <a:rPr lang="en-US" sz="3399" b="1" dirty="0">
                <a:solidFill>
                  <a:schemeClr val="bg1"/>
                </a:solidFill>
              </a:rPr>
              <a:t>search</a:t>
            </a:r>
            <a:r>
              <a:rPr lang="en-US" sz="3399" dirty="0"/>
              <a:t> elements</a:t>
            </a:r>
          </a:p>
          <a:p>
            <a:pPr lvl="1">
              <a:lnSpc>
                <a:spcPct val="100000"/>
              </a:lnSpc>
            </a:pPr>
            <a:r>
              <a:rPr lang="en-US" sz="3399" dirty="0"/>
              <a:t>Very </a:t>
            </a:r>
            <a:r>
              <a:rPr lang="en-US" sz="3399" b="1" dirty="0">
                <a:solidFill>
                  <a:schemeClr val="bg1"/>
                </a:solidFill>
              </a:rPr>
              <a:t>fast performance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599" b="1" noProof="1">
                <a:solidFill>
                  <a:schemeClr val="bg1"/>
                </a:solidFill>
                <a:latin typeface="Consolas" panose="020B0609020204030204" pitchFamily="49" charset="0"/>
              </a:rPr>
              <a:t>HashSet&lt;T&gt;</a:t>
            </a:r>
          </a:p>
          <a:p>
            <a:pPr lvl="1">
              <a:lnSpc>
                <a:spcPct val="100000"/>
              </a:lnSpc>
            </a:pPr>
            <a:r>
              <a:rPr lang="en-US" sz="3399" dirty="0"/>
              <a:t>Keeps a set of elements in a </a:t>
            </a:r>
            <a:r>
              <a:rPr lang="en-US" sz="3399" b="1" dirty="0">
                <a:solidFill>
                  <a:schemeClr val="bg1"/>
                </a:solidFill>
              </a:rPr>
              <a:t>hash-table</a:t>
            </a:r>
          </a:p>
          <a:p>
            <a:pPr lvl="1">
              <a:lnSpc>
                <a:spcPct val="100000"/>
              </a:lnSpc>
            </a:pPr>
            <a:r>
              <a:rPr lang="en-US" sz="3399" dirty="0"/>
              <a:t>Elements are in </a:t>
            </a:r>
            <a:r>
              <a:rPr lang="en-US" sz="3399" b="1" dirty="0">
                <a:solidFill>
                  <a:schemeClr val="bg1"/>
                </a:solidFill>
              </a:rPr>
              <a:t>no particular order</a:t>
            </a:r>
          </a:p>
          <a:p>
            <a:pPr lvl="1">
              <a:lnSpc>
                <a:spcPct val="100000"/>
              </a:lnSpc>
            </a:pPr>
            <a:r>
              <a:rPr lang="en-US" sz="3399" dirty="0"/>
              <a:t>Similar to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bg-BG" sz="3399" dirty="0"/>
              <a:t>,</a:t>
            </a:r>
            <a:r>
              <a:rPr lang="en-US" sz="3399" dirty="0"/>
              <a:t> but a different implementation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Sets in C#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E075C7-CDF3-4E5A-B0A7-549779A711D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91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HashSet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</a:p>
          <a:p>
            <a:pPr lvl="1"/>
            <a:r>
              <a:rPr lang="en-US" dirty="0"/>
              <a:t>Fast "add", "search" and "remove" thanks to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hash-table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allow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duplicates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Does not guarantee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the insertion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</a:p>
          <a:p>
            <a:pPr lvl="1"/>
            <a:r>
              <a:rPr lang="en-US" dirty="0"/>
              <a:t>Fast "add", slow "search" and "remove" (pass </a:t>
            </a:r>
            <a:br>
              <a:rPr lang="en-US" dirty="0"/>
            </a:br>
            <a:r>
              <a:rPr lang="en-US" dirty="0"/>
              <a:t>through each element)</a:t>
            </a:r>
          </a:p>
          <a:p>
            <a:pPr lvl="1"/>
            <a:r>
              <a:rPr lang="en-US" dirty="0"/>
              <a:t>Duplicates are </a:t>
            </a:r>
            <a:r>
              <a:rPr lang="en-US" b="1" dirty="0">
                <a:solidFill>
                  <a:schemeClr val="bg1"/>
                </a:solidFill>
              </a:rPr>
              <a:t>allowed</a:t>
            </a:r>
          </a:p>
          <a:p>
            <a:pPr lvl="1"/>
            <a:r>
              <a:rPr lang="en-US" dirty="0"/>
              <a:t>Insertion order is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guaranteed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List&lt;T&gt; vs </a:t>
            </a:r>
            <a:r>
              <a:rPr lang="en-US" noProof="1"/>
              <a:t>HashSet</a:t>
            </a:r>
            <a:r>
              <a:rPr lang="en-US"/>
              <a:t>&lt;T&gt;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80A8AB-6CAF-43C5-8823-BA1026B0DE8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1"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dirty="0"/>
              <a:t> –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407" y="1449516"/>
            <a:ext cx="10803186" cy="5048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99" noProof="1">
                <a:solidFill>
                  <a:schemeClr val="bg1"/>
                </a:solidFill>
              </a:rPr>
              <a:t>HashSet&lt;string&gt;</a:t>
            </a:r>
            <a:r>
              <a:rPr lang="en-US" sz="2599" noProof="1"/>
              <a:t> set = </a:t>
            </a:r>
            <a:r>
              <a:rPr lang="en-US" sz="2599" noProof="1">
                <a:solidFill>
                  <a:schemeClr val="bg1"/>
                </a:solidFill>
              </a:rPr>
              <a:t>new HashSet&lt;string&gt;()</a:t>
            </a:r>
            <a:r>
              <a:rPr lang="en-US" sz="2599" noProof="1"/>
              <a:t>;</a:t>
            </a:r>
          </a:p>
          <a:p>
            <a:r>
              <a:rPr lang="en-US" sz="2599" noProof="1"/>
              <a:t>set.</a:t>
            </a:r>
            <a:r>
              <a:rPr lang="en-US" sz="2599" noProof="1">
                <a:solidFill>
                  <a:schemeClr val="bg1"/>
                </a:solidFill>
              </a:rPr>
              <a:t>Add("Pesho")</a:t>
            </a:r>
            <a:r>
              <a:rPr lang="en-US" sz="2599" noProof="1"/>
              <a:t>;</a:t>
            </a:r>
          </a:p>
          <a:p>
            <a:r>
              <a:rPr lang="en-US" sz="2599" noProof="1"/>
              <a:t>set.</a:t>
            </a:r>
            <a:r>
              <a:rPr lang="en-US" sz="2599" noProof="1">
                <a:solidFill>
                  <a:schemeClr val="bg1"/>
                </a:solidFill>
              </a:rPr>
              <a:t>Add("Pesho")</a:t>
            </a:r>
            <a:r>
              <a:rPr lang="en-US" sz="2599" noProof="1"/>
              <a:t>; </a:t>
            </a:r>
            <a:r>
              <a:rPr lang="en-US" sz="2599" i="1" noProof="1">
                <a:solidFill>
                  <a:schemeClr val="accent2"/>
                </a:solidFill>
              </a:rPr>
              <a:t>// Not added again</a:t>
            </a:r>
          </a:p>
          <a:p>
            <a:r>
              <a:rPr lang="en-US" sz="2599" noProof="1"/>
              <a:t>set.</a:t>
            </a:r>
            <a:r>
              <a:rPr lang="en-US" sz="2599" noProof="1">
                <a:solidFill>
                  <a:schemeClr val="bg1"/>
                </a:solidFill>
              </a:rPr>
              <a:t>Add("Gosho")</a:t>
            </a:r>
            <a:r>
              <a:rPr lang="en-US" sz="2599" noProof="1"/>
              <a:t>;</a:t>
            </a:r>
          </a:p>
          <a:p>
            <a:r>
              <a:rPr lang="en-US" sz="2599" noProof="1"/>
              <a:t>Console.WriteLine(string.Join(", ", set)); </a:t>
            </a:r>
            <a:r>
              <a:rPr lang="en-US" sz="2599" i="1" noProof="1">
                <a:solidFill>
                  <a:schemeClr val="accent2"/>
                </a:solidFill>
              </a:rPr>
              <a:t>// Pesho, Gosho</a:t>
            </a:r>
          </a:p>
          <a:p>
            <a:r>
              <a:rPr lang="en-US" sz="2599" noProof="1"/>
              <a:t>Console.WriteLine(set.</a:t>
            </a:r>
            <a:r>
              <a:rPr lang="en-US" sz="2599" noProof="1">
                <a:solidFill>
                  <a:schemeClr val="bg1"/>
                </a:solidFill>
              </a:rPr>
              <a:t>Contains</a:t>
            </a:r>
            <a:r>
              <a:rPr lang="en-US" sz="2599" noProof="1"/>
              <a:t>("Georgi")); </a:t>
            </a:r>
            <a:r>
              <a:rPr lang="en-US" sz="2599" i="1" noProof="1">
                <a:solidFill>
                  <a:schemeClr val="accent2"/>
                </a:solidFill>
              </a:rPr>
              <a:t>// false</a:t>
            </a:r>
          </a:p>
          <a:p>
            <a:r>
              <a:rPr lang="en-US" sz="2599" noProof="1"/>
              <a:t>Console.WriteLine(set.</a:t>
            </a:r>
            <a:r>
              <a:rPr lang="en-US" sz="2599" noProof="1">
                <a:solidFill>
                  <a:schemeClr val="bg1"/>
                </a:solidFill>
              </a:rPr>
              <a:t>Contains</a:t>
            </a:r>
            <a:r>
              <a:rPr lang="en-US" sz="2599" noProof="1"/>
              <a:t>("Pesho")); </a:t>
            </a:r>
            <a:r>
              <a:rPr lang="en-US" sz="2599" i="1" noProof="1">
                <a:solidFill>
                  <a:schemeClr val="accent2"/>
                </a:solidFill>
              </a:rPr>
              <a:t>// true</a:t>
            </a:r>
          </a:p>
          <a:p>
            <a:r>
              <a:rPr lang="en-US" sz="2599" noProof="1"/>
              <a:t>set.</a:t>
            </a:r>
            <a:r>
              <a:rPr lang="en-US" sz="2599" noProof="1">
                <a:solidFill>
                  <a:schemeClr val="bg1"/>
                </a:solidFill>
              </a:rPr>
              <a:t>Remove</a:t>
            </a:r>
            <a:r>
              <a:rPr lang="en-US" sz="2599" noProof="1"/>
              <a:t>("Pesho");</a:t>
            </a:r>
          </a:p>
          <a:p>
            <a:r>
              <a:rPr lang="en-US" sz="2599" noProof="1"/>
              <a:t>Console.WriteLine(set.</a:t>
            </a:r>
            <a:r>
              <a:rPr lang="en-US" sz="2599" noProof="1">
                <a:solidFill>
                  <a:schemeClr val="bg1"/>
                </a:solidFill>
              </a:rPr>
              <a:t>Count</a:t>
            </a:r>
            <a:r>
              <a:rPr lang="en-US" sz="2599" noProof="1"/>
              <a:t>); </a:t>
            </a:r>
            <a:r>
              <a:rPr lang="en-US" sz="2599" i="1" noProof="1">
                <a:solidFill>
                  <a:schemeClr val="accent2"/>
                </a:solidFill>
              </a:rPr>
              <a:t>// 1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09D788B-6300-4BC2-BBAA-4A5E01E40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82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1717"/>
            <a:ext cx="11801748" cy="1058403"/>
          </a:xfrm>
        </p:spPr>
        <p:txBody>
          <a:bodyPr>
            <a:normAutofit/>
          </a:bodyPr>
          <a:lstStyle/>
          <a:p>
            <a:r>
              <a:rPr lang="en-US" sz="3600" dirty="0"/>
              <a:t>Read a </a:t>
            </a:r>
            <a:r>
              <a:rPr lang="en-US" sz="3600" b="1" dirty="0">
                <a:solidFill>
                  <a:schemeClr val="bg1"/>
                </a:solidFill>
              </a:rPr>
              <a:t>sequence of names </a:t>
            </a:r>
            <a:r>
              <a:rPr lang="en-US" sz="3600" dirty="0"/>
              <a:t>and print only the </a:t>
            </a:r>
            <a:r>
              <a:rPr lang="en-US" sz="3600" b="1" dirty="0">
                <a:solidFill>
                  <a:schemeClr val="bg1"/>
                </a:solidFill>
              </a:rPr>
              <a:t>unique ones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Record Unique Names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7430" y="2022823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135560" y="3753395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45052" y="2850382"/>
            <a:ext cx="1427938" cy="21395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6062767" y="3747102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12278" y="2811168"/>
            <a:ext cx="1427938" cy="2217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9984755" y="3745565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518692" y="3648181"/>
            <a:ext cx="923259" cy="556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953" y="2016530"/>
            <a:ext cx="1436828" cy="38072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256" y="2016530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178D2C3-70D6-4E6B-813B-166B4373A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35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267" y="1220353"/>
            <a:ext cx="2790236" cy="279023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28E4FF3-D329-4671-90F3-88FAA4F80C5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Dictionary&lt;K, V&gt;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599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Record Unique Names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7289" y="1269000"/>
            <a:ext cx="989742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names = </a:t>
            </a:r>
            <a:r>
              <a:rPr lang="en-US" sz="2600" noProof="1">
                <a:solidFill>
                  <a:schemeClr val="bg1"/>
                </a:solidFill>
              </a:rPr>
              <a:t>new HashSet&lt;string&gt;()</a:t>
            </a:r>
            <a:r>
              <a:rPr lang="en-US" sz="2600" noProof="1"/>
              <a:t>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 = int.Parse(Console.ReadLine());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name = Console.ReadLine();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names.</a:t>
            </a:r>
            <a:r>
              <a:rPr lang="en-US" sz="2600" noProof="1">
                <a:solidFill>
                  <a:schemeClr val="bg1"/>
                </a:solidFill>
              </a:rPr>
              <a:t>Add(name)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foreach (var name in names)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256240" y="1410783"/>
            <a:ext cx="2713904" cy="882424"/>
          </a:xfrm>
          <a:prstGeom prst="wedgeRoundRectCallout">
            <a:avLst>
              <a:gd name="adj1" fmla="val -74665"/>
              <a:gd name="adj2" fmla="val -27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HashSet stores unique values</a:t>
            </a: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118564" y="4252406"/>
            <a:ext cx="4494629" cy="560905"/>
          </a:xfrm>
          <a:prstGeom prst="wedgeRoundRectCallout">
            <a:avLst>
              <a:gd name="adj1" fmla="val -59098"/>
              <a:gd name="adj2" fmla="val -321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Adds non-existing names only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7A8AD36-E2C6-46A8-A64E-570E8B338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95462-87D2-418F-B426-6193FE9A836B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8" dirty="0"/>
              <a:t>Check your solution here: </a:t>
            </a:r>
            <a:r>
              <a:rPr lang="en-US" sz="1998" dirty="0">
                <a:hlinkClick r:id="rId2"/>
              </a:rPr>
              <a:t>https://judge.softuni.org/Contests/Practice/Index/3178#8</a:t>
            </a:r>
            <a:endParaRPr lang="en-US" sz="1998" dirty="0"/>
          </a:p>
        </p:txBody>
      </p:sp>
    </p:spTree>
    <p:extLst>
      <p:ext uri="{BB962C8B-B14F-4D97-AF65-F5344CB8AC3E}">
        <p14:creationId xmlns:p14="http://schemas.microsoft.com/office/powerpoint/2010/main" val="87078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399" noProof="1"/>
              <a:t>The </a:t>
            </a:r>
            <a:r>
              <a:rPr lang="en-US" sz="3399" b="1" noProof="1">
                <a:solidFill>
                  <a:schemeClr val="bg1"/>
                </a:solidFill>
                <a:latin typeface="Consolas" panose="020B0609020204030204" pitchFamily="49" charset="0"/>
              </a:rPr>
              <a:t>SortedSet&lt;T&gt;</a:t>
            </a:r>
            <a:r>
              <a:rPr lang="en-US" sz="3399" noProof="1"/>
              <a:t> class holds elements</a:t>
            </a:r>
            <a:r>
              <a:rPr lang="en-US" sz="3399" dirty="0"/>
              <a:t> </a:t>
            </a:r>
            <a:r>
              <a:rPr lang="en-US" sz="3399" b="1" dirty="0">
                <a:solidFill>
                  <a:schemeClr val="bg1"/>
                </a:solidFill>
              </a:rPr>
              <a:t>ordered incrementally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SortedSet</a:t>
            </a:r>
            <a:r>
              <a:rPr lang="en-GB" dirty="0"/>
              <a:t>&lt;T&gt;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20255" y="2529236"/>
            <a:ext cx="7411258" cy="3725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/>
              <a:t>var set = </a:t>
            </a:r>
            <a:r>
              <a:rPr lang="en-US" sz="2399" dirty="0">
                <a:solidFill>
                  <a:schemeClr val="bg1"/>
                </a:solidFill>
              </a:rPr>
              <a:t>new SortedSet&lt;string&gt;()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Gosho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Maria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Alice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754" y="5004190"/>
            <a:ext cx="3904912" cy="560905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7A2510B-7C5C-433E-8174-4CB2191009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1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3041" y="1326598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948" y="1648614"/>
            <a:ext cx="10939668" cy="4876730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599" dirty="0">
                <a:solidFill>
                  <a:schemeClr val="bg2"/>
                </a:solidFill>
              </a:rPr>
              <a:t>Multi-dictionaries allow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keeping a collection</a:t>
            </a:r>
            <a:r>
              <a:rPr lang="en-GB" sz="3599" dirty="0">
                <a:solidFill>
                  <a:schemeClr val="bg2"/>
                </a:solidFill>
              </a:rPr>
              <a:t> as a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599" dirty="0">
                <a:solidFill>
                  <a:schemeClr val="bg2"/>
                </a:solidFill>
              </a:rPr>
              <a:t>Nested dictionaries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allow keeping a</a:t>
            </a:r>
            <a:r>
              <a:rPr lang="bg-BG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</a:t>
            </a:r>
            <a:r>
              <a:rPr lang="en-GB" sz="3599" dirty="0">
                <a:solidFill>
                  <a:schemeClr val="bg2"/>
                </a:solidFill>
              </a:rPr>
              <a:t> as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dictionary value</a:t>
            </a: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599" dirty="0">
                <a:solidFill>
                  <a:schemeClr val="bg2"/>
                </a:solidFill>
              </a:rPr>
              <a:t>Sets allow keeping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 values </a:t>
            </a:r>
            <a:r>
              <a:rPr lang="en-GB" sz="3599" dirty="0">
                <a:solidFill>
                  <a:schemeClr val="bg2"/>
                </a:solidFill>
              </a:rPr>
              <a:t>in </a:t>
            </a:r>
            <a:r>
              <a:rPr lang="en-GB" sz="35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unspecified order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399" dirty="0">
                <a:solidFill>
                  <a:schemeClr val="bg2"/>
                </a:solidFill>
              </a:rPr>
              <a:t>No duplicates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399" dirty="0">
                <a:solidFill>
                  <a:schemeClr val="bg2"/>
                </a:solidFill>
              </a:rPr>
              <a:t>Fast add, search &amp; remove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171DE14-F6A1-4BE1-88D4-D3CAEEB15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41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32891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495D39-B0B7-40FE-A772-F620F04F2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583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2255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800" dirty="0"/>
              <a:t>Associative arrays are arrays indexed by keys</a:t>
            </a:r>
          </a:p>
          <a:p>
            <a:pPr lvl="1">
              <a:lnSpc>
                <a:spcPct val="100000"/>
              </a:lnSpc>
            </a:pPr>
            <a:r>
              <a:rPr lang="en-US" sz="3600" dirty="0"/>
              <a:t>Not by the numbers 0, 1, 2, … (like arrays)</a:t>
            </a:r>
          </a:p>
          <a:p>
            <a:pPr>
              <a:lnSpc>
                <a:spcPct val="100000"/>
              </a:lnSpc>
            </a:pPr>
            <a:r>
              <a:rPr lang="en-US" sz="3800" dirty="0"/>
              <a:t>Hold a set of pairs</a:t>
            </a:r>
            <a:r>
              <a:rPr lang="en-US" sz="3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</a:t>
            </a:r>
            <a:r>
              <a:rPr lang="en-US" sz="38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800" dirty="0">
                <a:sym typeface="Wingdings" panose="05000000000000000000" pitchFamily="2" charset="2"/>
              </a:rPr>
              <a:t></a:t>
            </a:r>
            <a:r>
              <a:rPr lang="en-US" sz="3800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</a:t>
            </a:r>
            <a:r>
              <a:rPr lang="en-US" sz="3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Associative Arrays (Maps, Dictionaries)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755248" y="3429002"/>
            <a:ext cx="5483543" cy="2467661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26" tIns="107944" rIns="143926" bIns="107944" rtlCol="0">
              <a:noAutofit/>
            </a:bodyPr>
            <a:lstStyle/>
            <a:p>
              <a:pPr defTabSz="1218255">
                <a:buClr>
                  <a:srgbClr val="F2B254"/>
                </a:buClr>
                <a:buSzPct val="100000"/>
              </a:pPr>
              <a:endParaRPr lang="en-US" sz="2398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859328" cy="1594050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Value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3D09270F-920C-4895-B587-0D210B6A4F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18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D17CA9C0-CCB8-4380-BDC2-691F9A242680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26" indent="-456926">
              <a:buClr>
                <a:schemeClr val="tx1"/>
              </a:buClr>
            </a:pPr>
            <a:r>
              <a:rPr lang="en-US" sz="3800" b="1">
                <a:solidFill>
                  <a:schemeClr val="bg1"/>
                </a:solidFill>
              </a:rPr>
              <a:t>Dictionary</a:t>
            </a:r>
            <a:r>
              <a:rPr lang="en-US" sz="3800"/>
              <a:t>&lt;</a:t>
            </a:r>
            <a:r>
              <a:rPr lang="en-US" sz="3800" b="1">
                <a:solidFill>
                  <a:schemeClr val="bg1"/>
                </a:solidFill>
              </a:rPr>
              <a:t>K</a:t>
            </a:r>
            <a:r>
              <a:rPr lang="en-US" sz="3800"/>
              <a:t>,</a:t>
            </a:r>
            <a:r>
              <a:rPr lang="en-US" sz="3800" b="1">
                <a:solidFill>
                  <a:schemeClr val="bg1"/>
                </a:solidFill>
              </a:rPr>
              <a:t> V</a:t>
            </a:r>
            <a:r>
              <a:rPr lang="en-US" sz="3800"/>
              <a:t>&gt;</a:t>
            </a:r>
            <a:r>
              <a:rPr lang="en-US" sz="3800" b="1">
                <a:solidFill>
                  <a:schemeClr val="bg1"/>
                </a:solidFill>
              </a:rPr>
              <a:t> </a:t>
            </a:r>
            <a:r>
              <a:rPr lang="en-US" sz="3800"/>
              <a:t>- collection of key and value pairs </a:t>
            </a:r>
          </a:p>
          <a:p>
            <a:pPr marL="456926" indent="-456926">
              <a:buClr>
                <a:schemeClr val="tx1"/>
              </a:buClr>
            </a:pPr>
            <a:r>
              <a:rPr lang="en-US" sz="3800"/>
              <a:t>Keys are </a:t>
            </a:r>
            <a:r>
              <a:rPr lang="en-US" sz="3800" b="1">
                <a:solidFill>
                  <a:schemeClr val="bg1"/>
                </a:solidFill>
              </a:rPr>
              <a:t>unique</a:t>
            </a:r>
          </a:p>
          <a:p>
            <a:pPr marL="456926" indent="-456926">
              <a:buClr>
                <a:schemeClr val="tx1"/>
              </a:buClr>
            </a:pPr>
            <a:r>
              <a:rPr lang="en-US" sz="3800"/>
              <a:t>Keeps the keys in their order of addition</a:t>
            </a:r>
            <a:endParaRPr lang="en-US" sz="3800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083FDB1-24CB-4745-A7CF-AE1A6087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F92597A-13E8-4FC2-AEE4-7AE9F831B216}"/>
              </a:ext>
            </a:extLst>
          </p:cNvPr>
          <p:cNvSpPr txBox="1">
            <a:spLocks/>
          </p:cNvSpPr>
          <p:nvPr/>
        </p:nvSpPr>
        <p:spPr>
          <a:xfrm>
            <a:off x="775733" y="3501008"/>
            <a:ext cx="9567151" cy="23762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>
                <a:solidFill>
                  <a:schemeClr val="bg1"/>
                </a:solidFill>
              </a:rPr>
              <a:t>var</a:t>
            </a:r>
            <a:r>
              <a:rPr lang="en-GB"/>
              <a:t> fruits = </a:t>
            </a:r>
            <a:r>
              <a:rPr lang="en-GB">
                <a:solidFill>
                  <a:schemeClr val="bg1"/>
                </a:solidFill>
              </a:rPr>
              <a:t>new Dictionary&lt;string, double&gt;</a:t>
            </a:r>
            <a:r>
              <a:rPr lang="en-GB"/>
              <a:t>();</a:t>
            </a:r>
          </a:p>
          <a:p>
            <a:pPr>
              <a:lnSpc>
                <a:spcPct val="100000"/>
              </a:lnSpc>
            </a:pPr>
            <a:r>
              <a:rPr lang="en-GB"/>
              <a:t>fruits</a:t>
            </a:r>
            <a:r>
              <a:rPr lang="en-GB">
                <a:solidFill>
                  <a:schemeClr val="bg1"/>
                </a:solidFill>
              </a:rPr>
              <a:t>[</a:t>
            </a:r>
            <a:r>
              <a:rPr lang="en-GB"/>
              <a:t>"banana"</a:t>
            </a:r>
            <a:r>
              <a:rPr lang="en-GB">
                <a:solidFill>
                  <a:schemeClr val="bg1"/>
                </a:solidFill>
              </a:rPr>
              <a:t>]</a:t>
            </a:r>
            <a:r>
              <a:rPr lang="en-GB"/>
              <a:t> = 2.20;</a:t>
            </a:r>
          </a:p>
          <a:p>
            <a:pPr>
              <a:lnSpc>
                <a:spcPct val="100000"/>
              </a:lnSpc>
            </a:pPr>
            <a:r>
              <a:rPr lang="en-GB"/>
              <a:t>fruits</a:t>
            </a:r>
            <a:r>
              <a:rPr lang="en-GB">
                <a:solidFill>
                  <a:schemeClr val="bg1"/>
                </a:solidFill>
              </a:rPr>
              <a:t>[</a:t>
            </a:r>
            <a:r>
              <a:rPr lang="en-GB"/>
              <a:t>"apple"</a:t>
            </a:r>
            <a:r>
              <a:rPr lang="en-GB">
                <a:solidFill>
                  <a:schemeClr val="bg1"/>
                </a:solidFill>
              </a:rPr>
              <a:t>]</a:t>
            </a:r>
            <a:r>
              <a:rPr lang="en-GB"/>
              <a:t> = 1.40;</a:t>
            </a:r>
          </a:p>
          <a:p>
            <a:pPr>
              <a:lnSpc>
                <a:spcPct val="100000"/>
              </a:lnSpc>
            </a:pPr>
            <a:r>
              <a:rPr lang="en-GB"/>
              <a:t>fruits</a:t>
            </a:r>
            <a:r>
              <a:rPr lang="en-GB">
                <a:solidFill>
                  <a:schemeClr val="bg1"/>
                </a:solidFill>
              </a:rPr>
              <a:t>[</a:t>
            </a:r>
            <a:r>
              <a:rPr lang="en-GB"/>
              <a:t>"kiwi"</a:t>
            </a:r>
            <a:r>
              <a:rPr lang="en-GB">
                <a:solidFill>
                  <a:schemeClr val="bg1"/>
                </a:solidFill>
              </a:rPr>
              <a:t>]</a:t>
            </a:r>
            <a:r>
              <a:rPr lang="en-GB"/>
              <a:t> = 3.20;</a:t>
            </a:r>
            <a:endParaRPr lang="en-GB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41AB188-0F25-4817-A93B-629F1FADD0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2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EDC03249-CC29-4CD9-B0FB-F001E7339F4D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26" indent="-456926">
              <a:buClr>
                <a:schemeClr val="tx1"/>
              </a:buClr>
            </a:pPr>
            <a:r>
              <a:rPr lang="en-US" sz="3800" b="1" noProof="1">
                <a:solidFill>
                  <a:schemeClr val="bg1"/>
                </a:solidFill>
              </a:rPr>
              <a:t>SortedDictionary</a:t>
            </a:r>
            <a:r>
              <a:rPr lang="en-US" sz="3800"/>
              <a:t>&lt;</a:t>
            </a:r>
            <a:r>
              <a:rPr lang="en-US" sz="3800" b="1">
                <a:solidFill>
                  <a:schemeClr val="bg1"/>
                </a:solidFill>
              </a:rPr>
              <a:t>K</a:t>
            </a:r>
            <a:r>
              <a:rPr lang="en-US" sz="3800"/>
              <a:t>, </a:t>
            </a:r>
            <a:r>
              <a:rPr lang="en-US" sz="3800" b="1">
                <a:solidFill>
                  <a:schemeClr val="bg1"/>
                </a:solidFill>
              </a:rPr>
              <a:t>V</a:t>
            </a:r>
            <a:r>
              <a:rPr lang="en-US" sz="3800"/>
              <a:t>&gt;</a:t>
            </a:r>
          </a:p>
          <a:p>
            <a:pPr marL="456926" indent="-456926">
              <a:buClr>
                <a:schemeClr val="tx1"/>
              </a:buClr>
            </a:pPr>
            <a:r>
              <a:rPr lang="en-US" sz="3800"/>
              <a:t>Keeps its keys always sorted</a:t>
            </a:r>
          </a:p>
          <a:p>
            <a:pPr marL="456926" indent="-456926">
              <a:buClr>
                <a:schemeClr val="tx1"/>
              </a:buClr>
            </a:pPr>
            <a:r>
              <a:rPr lang="en-US" sz="3800"/>
              <a:t>Uses a balanced search tree</a:t>
            </a:r>
            <a:endParaRPr lang="en-US" sz="3800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821F336-E77F-4112-BD5D-482F3130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Sorted Dictionary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31DF8D-5A2D-4541-8FE9-72B5F7E1A9DC}"/>
              </a:ext>
            </a:extLst>
          </p:cNvPr>
          <p:cNvSpPr txBox="1">
            <a:spLocks/>
          </p:cNvSpPr>
          <p:nvPr/>
        </p:nvSpPr>
        <p:spPr>
          <a:xfrm>
            <a:off x="757423" y="3573016"/>
            <a:ext cx="10377549" cy="2328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798">
                <a:solidFill>
                  <a:schemeClr val="bg1"/>
                </a:solidFill>
              </a:rPr>
              <a:t>var</a:t>
            </a:r>
            <a:r>
              <a:rPr lang="en-GB" sz="2798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798"/>
              <a:t>fruits = </a:t>
            </a:r>
            <a:r>
              <a:rPr lang="en-GB" sz="2798">
                <a:solidFill>
                  <a:schemeClr val="bg1"/>
                </a:solidFill>
              </a:rPr>
              <a:t>new SortedDictionary&lt;string, double&gt;</a:t>
            </a:r>
            <a:r>
              <a:rPr lang="en-GB" sz="2798"/>
              <a:t>();</a:t>
            </a:r>
          </a:p>
          <a:p>
            <a:pPr>
              <a:lnSpc>
                <a:spcPct val="100000"/>
              </a:lnSpc>
            </a:pPr>
            <a:r>
              <a:rPr lang="en-GB" sz="2798"/>
              <a:t>fruits</a:t>
            </a:r>
            <a:r>
              <a:rPr lang="en-GB" sz="2798">
                <a:solidFill>
                  <a:schemeClr val="bg1"/>
                </a:solidFill>
              </a:rPr>
              <a:t>[</a:t>
            </a:r>
            <a:r>
              <a:rPr lang="en-GB" sz="2798"/>
              <a:t>"kiwi"</a:t>
            </a:r>
            <a:r>
              <a:rPr lang="en-GB" sz="2798">
                <a:solidFill>
                  <a:schemeClr val="bg1"/>
                </a:solidFill>
              </a:rPr>
              <a:t>]</a:t>
            </a:r>
            <a:r>
              <a:rPr lang="en-GB" sz="2798"/>
              <a:t> = 4.50;</a:t>
            </a:r>
          </a:p>
          <a:p>
            <a:pPr>
              <a:lnSpc>
                <a:spcPct val="100000"/>
              </a:lnSpc>
            </a:pPr>
            <a:r>
              <a:rPr lang="en-GB" sz="2798"/>
              <a:t>fruits</a:t>
            </a:r>
            <a:r>
              <a:rPr lang="en-GB" sz="2798">
                <a:solidFill>
                  <a:schemeClr val="bg1"/>
                </a:solidFill>
              </a:rPr>
              <a:t>[</a:t>
            </a:r>
            <a:r>
              <a:rPr lang="en-GB" sz="2798"/>
              <a:t>"orange"</a:t>
            </a:r>
            <a:r>
              <a:rPr lang="en-GB" sz="2798">
                <a:solidFill>
                  <a:schemeClr val="bg1"/>
                </a:solidFill>
              </a:rPr>
              <a:t>]</a:t>
            </a:r>
            <a:r>
              <a:rPr lang="en-GB" sz="2798"/>
              <a:t> = 2.50;</a:t>
            </a:r>
          </a:p>
          <a:p>
            <a:pPr>
              <a:lnSpc>
                <a:spcPct val="100000"/>
              </a:lnSpc>
            </a:pPr>
            <a:r>
              <a:rPr lang="en-GB" sz="2798"/>
              <a:t>fruits</a:t>
            </a:r>
            <a:r>
              <a:rPr lang="en-GB" sz="2798">
                <a:solidFill>
                  <a:schemeClr val="bg1"/>
                </a:solidFill>
              </a:rPr>
              <a:t>[</a:t>
            </a:r>
            <a:r>
              <a:rPr lang="en-GB" sz="2798"/>
              <a:t>"banana"</a:t>
            </a:r>
            <a:r>
              <a:rPr lang="en-GB" sz="2798">
                <a:solidFill>
                  <a:schemeClr val="bg1"/>
                </a:solidFill>
              </a:rPr>
              <a:t>]</a:t>
            </a:r>
            <a:r>
              <a:rPr lang="en-GB" sz="2798"/>
              <a:t> = 2.20;</a:t>
            </a:r>
            <a:endParaRPr lang="en-GB" sz="2798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0755E5B-0B03-40DA-A567-ABCAF14026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4FA67C38-5C78-4B10-A620-C6AC9010D71D}"/>
              </a:ext>
            </a:extLst>
          </p:cNvPr>
          <p:cNvSpPr txBox="1">
            <a:spLocks/>
          </p:cNvSpPr>
          <p:nvPr/>
        </p:nvSpPr>
        <p:spPr>
          <a:xfrm>
            <a:off x="190356" y="1212149"/>
            <a:ext cx="11808021" cy="518427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>
                <a:solidFill>
                  <a:schemeClr val="bg1"/>
                </a:solidFill>
              </a:rPr>
              <a:t>Add</a:t>
            </a:r>
            <a:r>
              <a:rPr lang="en-US" sz="3800"/>
              <a:t>(</a:t>
            </a:r>
            <a:r>
              <a:rPr lang="en-US" sz="3800" b="1">
                <a:solidFill>
                  <a:schemeClr val="bg1"/>
                </a:solidFill>
              </a:rPr>
              <a:t>key</a:t>
            </a:r>
            <a:r>
              <a:rPr lang="en-US" sz="3800"/>
              <a:t>, </a:t>
            </a:r>
            <a:r>
              <a:rPr lang="en-US" sz="3800" b="1">
                <a:solidFill>
                  <a:schemeClr val="bg1"/>
                </a:solidFill>
              </a:rPr>
              <a:t>value</a:t>
            </a:r>
            <a:r>
              <a:rPr lang="en-US" sz="3800"/>
              <a:t>) method</a:t>
            </a:r>
          </a:p>
          <a:p>
            <a:pPr marL="457063" indent="-457063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</a:endParaRPr>
          </a:p>
          <a:p>
            <a:pPr marL="457063" indent="-457063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</a:endParaRPr>
          </a:p>
          <a:p>
            <a:pPr marL="457063" indent="-457063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</a:endParaRPr>
          </a:p>
          <a:p>
            <a:pPr marL="457063" indent="-457063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>
                <a:solidFill>
                  <a:schemeClr val="bg1"/>
                </a:solidFill>
              </a:rPr>
              <a:t>Remove</a:t>
            </a:r>
            <a:r>
              <a:rPr lang="en-US" sz="3800"/>
              <a:t>(</a:t>
            </a:r>
            <a:r>
              <a:rPr lang="en-US" sz="3800" b="1">
                <a:solidFill>
                  <a:schemeClr val="bg1"/>
                </a:solidFill>
              </a:rPr>
              <a:t>key</a:t>
            </a:r>
            <a:r>
              <a:rPr lang="en-US" sz="3800">
                <a:solidFill>
                  <a:srgbClr val="234465"/>
                </a:solidFill>
              </a:rPr>
              <a:t>) method</a:t>
            </a:r>
            <a:endParaRPr lang="en-US" sz="3800" dirty="0">
              <a:solidFill>
                <a:srgbClr val="234465"/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51581B6-609C-45A1-B3F1-B89182A7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/>
              <a:t>Built-In Methods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F3DAD0E-74EC-433E-B087-B8885C66A641}"/>
              </a:ext>
            </a:extLst>
          </p:cNvPr>
          <p:cNvSpPr txBox="1">
            <a:spLocks/>
          </p:cNvSpPr>
          <p:nvPr/>
        </p:nvSpPr>
        <p:spPr>
          <a:xfrm>
            <a:off x="752724" y="2018391"/>
            <a:ext cx="9734176" cy="1635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/>
              <a:t>var airplanes = new Dictionary&lt;string, int&gt;();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/>
              <a:t>airplanes.</a:t>
            </a:r>
            <a:r>
              <a:rPr lang="en-GB" sz="2799">
                <a:solidFill>
                  <a:schemeClr val="bg1"/>
                </a:solidFill>
              </a:rPr>
              <a:t>Add</a:t>
            </a:r>
            <a:r>
              <a:rPr lang="en-GB" sz="2799"/>
              <a:t>(</a:t>
            </a:r>
            <a:r>
              <a:rPr lang="en-GB" sz="2799">
                <a:solidFill>
                  <a:schemeClr val="bg1"/>
                </a:solidFill>
              </a:rPr>
              <a:t>"Boeing 737"</a:t>
            </a:r>
            <a:r>
              <a:rPr lang="en-GB" sz="2799"/>
              <a:t>, </a:t>
            </a:r>
            <a:r>
              <a:rPr lang="en-GB" sz="2799">
                <a:solidFill>
                  <a:schemeClr val="bg1"/>
                </a:solidFill>
              </a:rPr>
              <a:t>130</a:t>
            </a:r>
            <a:r>
              <a:rPr lang="en-GB" sz="2799"/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/>
              <a:t>airplanes.</a:t>
            </a:r>
            <a:r>
              <a:rPr lang="en-GB" sz="2799">
                <a:solidFill>
                  <a:schemeClr val="bg1"/>
                </a:solidFill>
              </a:rPr>
              <a:t>Add</a:t>
            </a:r>
            <a:r>
              <a:rPr lang="en-GB" sz="2799"/>
              <a:t>(</a:t>
            </a:r>
            <a:r>
              <a:rPr lang="en-GB" sz="2799">
                <a:solidFill>
                  <a:schemeClr val="bg1"/>
                </a:solidFill>
              </a:rPr>
              <a:t>"Airbus A320"</a:t>
            </a:r>
            <a:r>
              <a:rPr lang="en-GB" sz="2799"/>
              <a:t>, </a:t>
            </a:r>
            <a:r>
              <a:rPr lang="en-GB" sz="2799">
                <a:solidFill>
                  <a:schemeClr val="bg1"/>
                </a:solidFill>
              </a:rPr>
              <a:t>150</a:t>
            </a:r>
            <a:r>
              <a:rPr lang="en-GB" sz="2799"/>
              <a:t>);</a:t>
            </a:r>
            <a:endParaRPr lang="en-GB" sz="2799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FFEDCCD-D0B4-4E9A-B138-C29410261C50}"/>
              </a:ext>
            </a:extLst>
          </p:cNvPr>
          <p:cNvSpPr txBox="1">
            <a:spLocks/>
          </p:cNvSpPr>
          <p:nvPr/>
        </p:nvSpPr>
        <p:spPr>
          <a:xfrm>
            <a:off x="752724" y="4740466"/>
            <a:ext cx="9734176" cy="16354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lang="en-US" sz="27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var airplanes = new Dictionary&lt;string, int&gt;();</a:t>
            </a:r>
          </a:p>
          <a:p>
            <a:r>
              <a:rPr lang="en-US" dirty="0"/>
              <a:t>airplanes.Add("Boeing 737", 130);</a:t>
            </a:r>
          </a:p>
          <a:p>
            <a:r>
              <a:rPr lang="en-US" dirty="0"/>
              <a:t>airplanes.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</a:t>
            </a:r>
            <a:r>
              <a:rPr lang="en-US" dirty="0">
                <a:solidFill>
                  <a:schemeClr val="bg1"/>
                </a:solidFill>
              </a:rPr>
              <a:t>Boeing 737</a:t>
            </a:r>
            <a:r>
              <a:rPr lang="en-US" dirty="0"/>
              <a:t>");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D5D209FC-41D3-4AC4-B733-B50F3A79F5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7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5567806-ED9D-4A69-8891-A7684708BA0F}"/>
              </a:ext>
            </a:extLst>
          </p:cNvPr>
          <p:cNvSpPr txBox="1">
            <a:spLocks/>
          </p:cNvSpPr>
          <p:nvPr/>
        </p:nvSpPr>
        <p:spPr>
          <a:xfrm>
            <a:off x="190356" y="1212149"/>
            <a:ext cx="11808021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>
                <a:solidFill>
                  <a:schemeClr val="bg1"/>
                </a:solidFill>
              </a:rPr>
              <a:t>ContainsKey</a:t>
            </a:r>
            <a:r>
              <a:rPr lang="en-US" sz="3800">
                <a:solidFill>
                  <a:srgbClr val="234465"/>
                </a:solidFill>
              </a:rPr>
              <a:t>(</a:t>
            </a:r>
            <a:r>
              <a:rPr lang="en-US" sz="3800" b="1">
                <a:solidFill>
                  <a:schemeClr val="bg1"/>
                </a:solidFill>
              </a:rPr>
              <a:t>key</a:t>
            </a:r>
            <a:r>
              <a:rPr lang="en-US" sz="3800">
                <a:solidFill>
                  <a:srgbClr val="234465"/>
                </a:solidFill>
              </a:rPr>
              <a:t>) – very </a:t>
            </a:r>
            <a:r>
              <a:rPr lang="en-US" sz="3800" b="1">
                <a:solidFill>
                  <a:srgbClr val="234465"/>
                </a:solidFill>
              </a:rPr>
              <a:t>fast</a:t>
            </a:r>
            <a:r>
              <a:rPr lang="en-US" sz="3800">
                <a:solidFill>
                  <a:srgbClr val="234465"/>
                </a:solidFill>
              </a:rPr>
              <a:t> operation</a:t>
            </a:r>
          </a:p>
          <a:p>
            <a:pPr marL="457063" indent="-457063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</a:endParaRPr>
          </a:p>
          <a:p>
            <a:pPr marL="457063" indent="-457063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</a:endParaRPr>
          </a:p>
          <a:p>
            <a:pPr marL="457063" indent="-457063">
              <a:lnSpc>
                <a:spcPct val="100000"/>
              </a:lnSpc>
              <a:spcBef>
                <a:spcPts val="0"/>
              </a:spcBef>
            </a:pPr>
            <a:endParaRPr lang="en-US" sz="3800">
              <a:solidFill>
                <a:srgbClr val="234465"/>
              </a:solidFill>
            </a:endParaRPr>
          </a:p>
          <a:p>
            <a:pPr marL="457063" indent="-457063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>
                <a:solidFill>
                  <a:schemeClr val="bg1"/>
                </a:solidFill>
              </a:rPr>
              <a:t>ContainsValue</a:t>
            </a:r>
            <a:r>
              <a:rPr lang="en-US" sz="3800">
                <a:solidFill>
                  <a:srgbClr val="234465"/>
                </a:solidFill>
              </a:rPr>
              <a:t>(</a:t>
            </a:r>
            <a:r>
              <a:rPr lang="en-US" sz="3800" b="1">
                <a:solidFill>
                  <a:schemeClr val="bg1"/>
                </a:solidFill>
              </a:rPr>
              <a:t>value</a:t>
            </a:r>
            <a:r>
              <a:rPr lang="en-US" sz="3800">
                <a:solidFill>
                  <a:srgbClr val="234465"/>
                </a:solidFill>
              </a:rPr>
              <a:t>) – </a:t>
            </a:r>
            <a:r>
              <a:rPr lang="en-US" sz="3800" b="1">
                <a:solidFill>
                  <a:srgbClr val="234465"/>
                </a:solidFill>
              </a:rPr>
              <a:t>slow</a:t>
            </a:r>
            <a:r>
              <a:rPr lang="en-US" sz="3800">
                <a:solidFill>
                  <a:srgbClr val="234465"/>
                </a:solidFill>
              </a:rPr>
              <a:t> operation</a:t>
            </a:r>
            <a:endParaRPr lang="en-US" sz="3800" dirty="0">
              <a:solidFill>
                <a:srgbClr val="234465"/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8D55B29C-7543-45B5-ACFA-7297E94F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Built-In Methods (</a:t>
            </a:r>
            <a:r>
              <a:rPr lang="en-US"/>
              <a:t>2)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EF4C49-0C24-4ABF-9A82-8FE047B5D852}"/>
              </a:ext>
            </a:extLst>
          </p:cNvPr>
          <p:cNvSpPr txBox="1">
            <a:spLocks/>
          </p:cNvSpPr>
          <p:nvPr/>
        </p:nvSpPr>
        <p:spPr>
          <a:xfrm>
            <a:off x="786211" y="1915292"/>
            <a:ext cx="10276752" cy="185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/>
              <a:t>var dictionary = new Dictionary&lt;string, int&gt;();</a:t>
            </a:r>
          </a:p>
          <a:p>
            <a:pPr>
              <a:lnSpc>
                <a:spcPct val="100000"/>
              </a:lnSpc>
            </a:pPr>
            <a:r>
              <a:rPr lang="en-GB" sz="2400"/>
              <a:t>dictionary.Add("Airbus A320", 150);</a:t>
            </a:r>
          </a:p>
          <a:p>
            <a:pPr>
              <a:lnSpc>
                <a:spcPct val="100000"/>
              </a:lnSpc>
            </a:pPr>
            <a:r>
              <a:rPr lang="en-GB" sz="2400"/>
              <a:t>if (dictionary.</a:t>
            </a:r>
            <a:r>
              <a:rPr lang="en-GB" sz="2400">
                <a:solidFill>
                  <a:schemeClr val="bg1"/>
                </a:solidFill>
              </a:rPr>
              <a:t>ContainsKey</a:t>
            </a:r>
            <a:r>
              <a:rPr lang="en-GB" sz="2400"/>
              <a:t>(</a:t>
            </a:r>
            <a:r>
              <a:rPr lang="en-GB" sz="2400">
                <a:solidFill>
                  <a:schemeClr val="bg1"/>
                </a:solidFill>
              </a:rPr>
              <a:t>"Airbus A320"</a:t>
            </a:r>
            <a:r>
              <a:rPr lang="en-GB" sz="2400"/>
              <a:t>))</a:t>
            </a:r>
          </a:p>
          <a:p>
            <a:pPr>
              <a:lnSpc>
                <a:spcPct val="100000"/>
              </a:lnSpc>
            </a:pPr>
            <a:r>
              <a:rPr lang="en-GB" sz="2400"/>
              <a:t>   Console.WriteLine($"Airbus A320 key exists");</a:t>
            </a:r>
            <a:endParaRPr lang="en-GB" sz="2400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377344C-4C8F-469B-837C-6B77203CF5CC}"/>
              </a:ext>
            </a:extLst>
          </p:cNvPr>
          <p:cNvSpPr txBox="1">
            <a:spLocks/>
          </p:cNvSpPr>
          <p:nvPr/>
        </p:nvSpPr>
        <p:spPr>
          <a:xfrm>
            <a:off x="786210" y="4499731"/>
            <a:ext cx="10276753" cy="1926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true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A4A22AD1-88F1-4370-A55D-00ACF9CE0E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3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 animBg="1"/>
      <p:bldP spid="1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Read a </a:t>
            </a:r>
            <a:r>
              <a:rPr lang="en-US" sz="3600" b="1" dirty="0">
                <a:solidFill>
                  <a:schemeClr val="bg1"/>
                </a:solidFill>
              </a:rPr>
              <a:t>list of real numbers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print them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along with their </a:t>
            </a:r>
            <a:r>
              <a:rPr lang="en-US" sz="3600" b="1" dirty="0">
                <a:solidFill>
                  <a:schemeClr val="bg1"/>
                </a:solidFill>
              </a:rPr>
              <a:t>number of occurrences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Count Same Values in Array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7405" y="2818289"/>
            <a:ext cx="3476091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8 2.5 2.5 8 2.5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899" y="2524857"/>
            <a:ext cx="3076040" cy="123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862" y="2841245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7662" y="4628830"/>
            <a:ext cx="2655835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1.5 5 1.5 3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899" y="4146823"/>
            <a:ext cx="3076040" cy="1817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it-IT" sz="2798" b="1" noProof="1">
                <a:latin typeface="Consolas" pitchFamily="49" charset="0"/>
              </a:rPr>
              <a:t>5 - 1 times</a:t>
            </a:r>
            <a:endParaRPr lang="en-US" sz="2798" b="1" noProof="1">
              <a:latin typeface="Consolas" pitchFamily="49" charset="0"/>
            </a:endParaRP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863" y="4651786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E899081-554A-4597-92C1-05B52DB86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877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3282</TotalTime>
  <Words>2433</Words>
  <Application>Microsoft Office PowerPoint</Application>
  <PresentationFormat>Widescreen</PresentationFormat>
  <Paragraphs>426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Consolas</vt:lpstr>
      <vt:lpstr>Wingdings</vt:lpstr>
      <vt:lpstr>Wingdings 2</vt:lpstr>
      <vt:lpstr>SoftUni</vt:lpstr>
      <vt:lpstr>Sets and Dictionaries Advanced</vt:lpstr>
      <vt:lpstr>Table of Contents</vt:lpstr>
      <vt:lpstr>Dictionary&lt;K, V&gt;</vt:lpstr>
      <vt:lpstr>Associative Arrays (Maps, Dictionaries)</vt:lpstr>
      <vt:lpstr>Dictionary</vt:lpstr>
      <vt:lpstr>Sorted Dictionary</vt:lpstr>
      <vt:lpstr>Built-In Methods</vt:lpstr>
      <vt:lpstr>Built-In Methods (2)</vt:lpstr>
      <vt:lpstr>Problem: Count Same Values in Array</vt:lpstr>
      <vt:lpstr>Solution: Count Same Values in Array</vt:lpstr>
      <vt:lpstr>Iterating Through a Dictionary</vt:lpstr>
      <vt:lpstr>Multi-Dictionaries</vt:lpstr>
      <vt:lpstr>Multi-Dictionaries</vt:lpstr>
      <vt:lpstr>Problem: Average Student Grades</vt:lpstr>
      <vt:lpstr>Solution: Average Student Grades (1)</vt:lpstr>
      <vt:lpstr>Solution: Average Student Grades (2)</vt:lpstr>
      <vt:lpstr>Nested Dictionaries</vt:lpstr>
      <vt:lpstr>Problem: Product Shop</vt:lpstr>
      <vt:lpstr>Solution: Product Shop (1)</vt:lpstr>
      <vt:lpstr>Solution: Product Shop (2)</vt:lpstr>
      <vt:lpstr>Problem: Cities by Continent and Country</vt:lpstr>
      <vt:lpstr>Solution: Cities by Continent and Country (1)</vt:lpstr>
      <vt:lpstr>Solution: Cities by Continent and Country (2)</vt:lpstr>
      <vt:lpstr>Solution: Cities by Continent and Country (3)</vt:lpstr>
      <vt:lpstr>HashSet&lt;T&gt; and SortedSet&lt;T&gt;</vt:lpstr>
      <vt:lpstr>Sets in C#</vt:lpstr>
      <vt:lpstr>List&lt;T&gt; vs HashSet&lt;T&gt;</vt:lpstr>
      <vt:lpstr>HashSet&lt;T&gt; – Example</vt:lpstr>
      <vt:lpstr>Problem: Record Unique Names</vt:lpstr>
      <vt:lpstr>Solution: Record Unique Names</vt:lpstr>
      <vt:lpstr>SortedSet&lt;T&gt;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Sets and Dictionaries</dc:title>
  <dc:subject>C# Advanced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2021-09-01T16:50:19Z</dcterms:modified>
  <cp:category>© SoftUni – https://softuni.org</cp:category>
</cp:coreProperties>
</file>