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494" r:id="rId2"/>
    <p:sldId id="495" r:id="rId3"/>
    <p:sldId id="496" r:id="rId4"/>
    <p:sldId id="499" r:id="rId5"/>
    <p:sldId id="503" r:id="rId6"/>
    <p:sldId id="501" r:id="rId7"/>
    <p:sldId id="504" r:id="rId8"/>
    <p:sldId id="638" r:id="rId9"/>
    <p:sldId id="471" r:id="rId10"/>
    <p:sldId id="472" r:id="rId11"/>
    <p:sldId id="637" r:id="rId12"/>
    <p:sldId id="508" r:id="rId13"/>
    <p:sldId id="639" r:id="rId14"/>
    <p:sldId id="625" r:id="rId15"/>
    <p:sldId id="626" r:id="rId16"/>
    <p:sldId id="510" r:id="rId17"/>
    <p:sldId id="511" r:id="rId18"/>
    <p:sldId id="512" r:id="rId19"/>
    <p:sldId id="513" r:id="rId20"/>
    <p:sldId id="528" r:id="rId21"/>
    <p:sldId id="624" r:id="rId22"/>
    <p:sldId id="515" r:id="rId23"/>
    <p:sldId id="516" r:id="rId24"/>
    <p:sldId id="517" r:id="rId25"/>
    <p:sldId id="518" r:id="rId26"/>
    <p:sldId id="519" r:id="rId27"/>
    <p:sldId id="526" r:id="rId28"/>
    <p:sldId id="527" r:id="rId29"/>
    <p:sldId id="521" r:id="rId30"/>
    <p:sldId id="349" r:id="rId31"/>
    <p:sldId id="401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910F1-82FA-4065-A8BF-8985173224E1}">
          <p14:sldIdLst>
            <p14:sldId id="494"/>
            <p14:sldId id="495"/>
          </p14:sldIdLst>
        </p14:section>
        <p14:section name="Strings" id="{CCDC0104-1DDC-4FF9-8AC4-B5CDDDAC7D41}">
          <p14:sldIdLst>
            <p14:sldId id="496"/>
            <p14:sldId id="499"/>
            <p14:sldId id="503"/>
            <p14:sldId id="501"/>
          </p14:sldIdLst>
        </p14:section>
        <p14:section name="Manipulating Strings" id="{C9897B5E-0F9A-48AF-BB9C-C7F69D35E3D5}">
          <p14:sldIdLst>
            <p14:sldId id="504"/>
            <p14:sldId id="638"/>
            <p14:sldId id="471"/>
            <p14:sldId id="472"/>
            <p14:sldId id="637"/>
            <p14:sldId id="508"/>
            <p14:sldId id="639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Building and Modifying Strings" id="{B75DB639-F27D-490A-8310-A0BF70CC032F}">
          <p14:sldIdLst>
            <p14:sldId id="515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Conclusion" id="{82734893-F642-403C-B68D-241CAD569015}">
          <p14:sldIdLst>
            <p14:sldId id="34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3C6850-9A75-493F-9EC3-22C281C7D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092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D0EFCA-40E4-4B5C-964A-5F69E695A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152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76CF8CF-BEE5-408C-B22E-51C2596DC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1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1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15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1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88" y="1448318"/>
            <a:ext cx="10959592" cy="1291956"/>
          </a:xfrm>
        </p:spPr>
        <p:txBody>
          <a:bodyPr>
            <a:normAutofit/>
          </a:bodyPr>
          <a:lstStyle/>
          <a:p>
            <a:r>
              <a:rPr lang="en-US" dirty="0"/>
              <a:t>Processing and Manipulating Text</a:t>
            </a:r>
            <a:br>
              <a:rPr lang="en-US" dirty="0"/>
            </a:br>
            <a:r>
              <a:rPr lang="en-US" dirty="0"/>
              <a:t>Using the .NET String Class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88" y="255684"/>
            <a:ext cx="10959592" cy="1077946"/>
          </a:xfrm>
        </p:spPr>
        <p:txBody>
          <a:bodyPr>
            <a:normAutofit/>
          </a:bodyPr>
          <a:lstStyle/>
          <a:p>
            <a:r>
              <a:rPr lang="en-US" sz="5398" dirty="0"/>
              <a:t>Strings and Text Processing</a:t>
            </a:r>
            <a:endParaRPr lang="bg-BG" sz="5398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2529" y="5915604"/>
            <a:ext cx="2949981" cy="3824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2529" y="6339652"/>
            <a:ext cx="2949981" cy="351405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368363"/>
            <a:ext cx="2949981" cy="444420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3576418" y="2981210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9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https://judge.softuni.org/Contests/Practice/Index/3178#14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E6B937-F2AD-4706-B0EB-32E309681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51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63" indent="-457063">
              <a:buClr>
                <a:schemeClr val="tx1"/>
              </a:buClr>
            </a:pP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IndexOf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399" dirty="0"/>
              <a:t> – </a:t>
            </a:r>
            <a:r>
              <a:rPr lang="en-US" sz="3399" noProof="1"/>
              <a:t>returns the first match index or </a:t>
            </a:r>
            <a:r>
              <a:rPr lang="en-US" sz="3399" b="1" noProof="1">
                <a:solidFill>
                  <a:schemeClr val="bg1"/>
                </a:solidFill>
              </a:rPr>
              <a:t>-1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399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399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lnSpc>
                <a:spcPct val="100000"/>
              </a:lnSpc>
              <a:buClr>
                <a:schemeClr val="tx1"/>
              </a:buClr>
            </a:pPr>
            <a:endParaRPr lang="en-US" sz="3399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LastIndexOf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399" dirty="0"/>
              <a:t> – finds the last occurrence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Searching (1)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083E77-F771-4E46-9253-A30C9AA2CE0D}"/>
              </a:ext>
            </a:extLst>
          </p:cNvPr>
          <p:cNvSpPr txBox="1">
            <a:spLocks/>
          </p:cNvSpPr>
          <p:nvPr/>
        </p:nvSpPr>
        <p:spPr>
          <a:xfrm>
            <a:off x="601150" y="4580152"/>
            <a:ext cx="11028409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</a:t>
            </a:r>
            <a:r>
              <a:rPr lang="en-GB" sz="2799" dirty="0"/>
              <a:t> </a:t>
            </a:r>
            <a:r>
              <a:rPr lang="en-GB" sz="2799" dirty="0">
                <a:solidFill>
                  <a:schemeClr val="tx1"/>
                </a:solidFill>
              </a:rPr>
              <a:t>fruits</a:t>
            </a:r>
            <a:r>
              <a:rPr lang="en-GB" sz="2799" dirty="0"/>
              <a:t> </a:t>
            </a:r>
            <a:r>
              <a:rPr lang="en-GB" sz="2799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LastIndexOf</a:t>
            </a:r>
            <a:r>
              <a:rPr lang="en-GB" sz="2799" dirty="0">
                <a:solidFill>
                  <a:schemeClr val="tx1"/>
                </a:solidFill>
              </a:rPr>
              <a:t>(</a:t>
            </a:r>
            <a:r>
              <a:rPr lang="en-GB" sz="2799" dirty="0">
                <a:solidFill>
                  <a:schemeClr val="bg1"/>
                </a:solidFill>
              </a:rPr>
              <a:t>"banana"</a:t>
            </a:r>
            <a:r>
              <a:rPr lang="en-GB" sz="2799" dirty="0">
                <a:solidFill>
                  <a:schemeClr val="tx1"/>
                </a:solidFill>
              </a:rPr>
              <a:t>));</a:t>
            </a:r>
            <a:r>
              <a:rPr lang="bg-BG" sz="2799" dirty="0"/>
              <a:t> </a:t>
            </a:r>
            <a:r>
              <a:rPr lang="en-GB" sz="2799" dirty="0">
                <a:solidFill>
                  <a:schemeClr val="accent2">
                    <a:lumMod val="75000"/>
                  </a:schemeClr>
                </a:solidFill>
              </a:rPr>
              <a:t>// 21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LastIndexOf</a:t>
            </a:r>
            <a:r>
              <a:rPr lang="en-GB" sz="2799" dirty="0">
                <a:solidFill>
                  <a:schemeClr val="tx1"/>
                </a:solidFill>
              </a:rPr>
              <a:t>(</a:t>
            </a:r>
            <a:r>
              <a:rPr lang="en-GB" sz="2799" dirty="0">
                <a:solidFill>
                  <a:schemeClr val="bg1"/>
                </a:solidFill>
              </a:rPr>
              <a:t>"orange"</a:t>
            </a:r>
            <a:r>
              <a:rPr lang="en-GB" sz="2799" dirty="0">
                <a:solidFill>
                  <a:schemeClr val="tx1"/>
                </a:solidFill>
              </a:rPr>
              <a:t>));</a:t>
            </a:r>
            <a:r>
              <a:rPr lang="en-GB" sz="2799" dirty="0"/>
              <a:t> </a:t>
            </a:r>
            <a:r>
              <a:rPr lang="en-GB" sz="2799" dirty="0">
                <a:solidFill>
                  <a:schemeClr val="accent2">
                    <a:lumMod val="75000"/>
                  </a:schemeClr>
                </a:solidFill>
              </a:rPr>
              <a:t>// -1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601150" y="1944387"/>
            <a:ext cx="11028409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r>
              <a:rPr lang="en-US" sz="2799" noProof="1">
                <a:solidFill>
                  <a:schemeClr val="accent2">
                    <a:lumMod val="75000"/>
                  </a:schemeClr>
                </a:solidFill>
              </a:rPr>
              <a:t>// 0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r>
              <a:rPr lang="en-US" sz="2799" noProof="1">
                <a:solidFill>
                  <a:schemeClr val="accent2">
                    <a:lumMod val="75000"/>
                  </a:schemeClr>
                </a:solidFill>
              </a:rPr>
              <a:t>// -1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B75ED19-B3F3-40D3-9F05-A6DC6303D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Contains()</a:t>
            </a:r>
            <a:r>
              <a:rPr lang="en-US" sz="3400" dirty="0"/>
              <a:t> – check whether one string</a:t>
            </a:r>
            <a:r>
              <a:rPr lang="bg-BG" sz="3400" dirty="0"/>
              <a:t> </a:t>
            </a:r>
            <a:r>
              <a:rPr lang="en-US" sz="3400" dirty="0"/>
              <a:t>contains other string </a:t>
            </a:r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Searching (2)</a:t>
            </a:r>
            <a:endParaRPr lang="bg-BG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3" y="1980366"/>
            <a:ext cx="10836275" cy="166465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</a:t>
            </a:r>
            <a:r>
              <a:rPr lang="en-GB" noProof="1">
                <a:solidFill>
                  <a:schemeClr val="bg1"/>
                </a:solidFill>
              </a:rPr>
              <a:t>fruits</a:t>
            </a:r>
            <a:r>
              <a:rPr lang="en-GB" noProof="1"/>
              <a:t>")); </a:t>
            </a:r>
            <a:r>
              <a:rPr lang="en-GB" i="1" noProof="1">
                <a:solidFill>
                  <a:srgbClr val="00B050"/>
                </a:solidFill>
              </a:rPr>
              <a:t>// True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</a:t>
            </a:r>
            <a:r>
              <a:rPr lang="en-GB" noProof="1">
                <a:solidFill>
                  <a:schemeClr val="bg1"/>
                </a:solidFill>
              </a:rPr>
              <a:t>banana</a:t>
            </a:r>
            <a:r>
              <a:rPr lang="en-GB" noProof="1"/>
              <a:t>")); </a:t>
            </a:r>
            <a:r>
              <a:rPr lang="en-GB" i="1" noProof="1">
                <a:solidFill>
                  <a:srgbClr val="00B050"/>
                </a:solidFill>
              </a:rPr>
              <a:t>// False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EDCAE44-88D8-4F37-AD72-C0733056C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9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3400" dirty="0">
                <a:latin typeface="Consolas" panose="020B0609020204030204" pitchFamily="49" charset="0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startIndex, int length</a:t>
            </a:r>
            <a:r>
              <a:rPr lang="en-GB" sz="3400" dirty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Substring</a:t>
            </a:r>
            <a:r>
              <a:rPr lang="en-GB" sz="3400" dirty="0">
                <a:latin typeface="Consolas" panose="020B0609020204030204" pitchFamily="49" charset="0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int startIndex</a:t>
            </a:r>
            <a:r>
              <a:rPr lang="en-GB" sz="3400" dirty="0">
                <a:latin typeface="Consolas" panose="020B0609020204030204" pitchFamily="49" charset="0"/>
              </a:rPr>
              <a:t>)</a:t>
            </a:r>
            <a:endParaRPr lang="bg-BG" sz="3400" dirty="0"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Substring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card = "10C";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power = card.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Console.WriteLine(power); </a:t>
            </a:r>
            <a:r>
              <a:rPr lang="en-US" i="1" noProof="1">
                <a:solidFill>
                  <a:srgbClr val="00B050"/>
                </a:solidFill>
                <a:cs typeface="Consolas" pitchFamily="49" charset="0"/>
              </a:rPr>
              <a:t>// 10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</a:rPr>
              <a:t>string extractWord = text.</a:t>
            </a:r>
            <a:r>
              <a:rPr lang="en-US" sz="2800">
                <a:solidFill>
                  <a:schemeClr val="bg1"/>
                </a:solidFill>
              </a:rPr>
              <a:t>Substring</a:t>
            </a:r>
            <a:r>
              <a:rPr lang="en-US" sz="280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</a:rPr>
              <a:t>Console.WriteLine(extractWord);</a:t>
            </a:r>
            <a:r>
              <a:rPr lang="en-US" sz="2800">
                <a:solidFill>
                  <a:srgbClr val="234465"/>
                </a:solidFill>
              </a:rPr>
              <a:t> </a:t>
            </a:r>
            <a:r>
              <a:rPr lang="en-US" sz="2800" i="1">
                <a:solidFill>
                  <a:srgbClr val="00B050"/>
                </a:solidFill>
              </a:rPr>
              <a:t>// John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49AA19-E697-421B-82EB-04D74BE4D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1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Substring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You are given a </a:t>
            </a:r>
            <a:r>
              <a:rPr lang="en-US" sz="3600" b="1" dirty="0">
                <a:solidFill>
                  <a:schemeClr val="bg1"/>
                </a:solidFill>
              </a:rPr>
              <a:t>text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and a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sz="3600" dirty="0"/>
              <a:t>Remove all </a:t>
            </a:r>
            <a:r>
              <a:rPr lang="en-US" sz="3600" b="1" dirty="0">
                <a:solidFill>
                  <a:schemeClr val="bg1"/>
                </a:solidFill>
              </a:rPr>
              <a:t>substrings</a:t>
            </a:r>
            <a:r>
              <a:rPr lang="en-US" sz="3600" dirty="0"/>
              <a:t> that are </a:t>
            </a:r>
            <a:r>
              <a:rPr lang="en-US" sz="3600" b="1" dirty="0">
                <a:solidFill>
                  <a:schemeClr val="bg1"/>
                </a:solidFill>
              </a:rPr>
              <a:t>equal</a:t>
            </a:r>
            <a:r>
              <a:rPr lang="en-US" sz="3600" dirty="0"/>
              <a:t> to the </a:t>
            </a:r>
            <a:r>
              <a:rPr lang="en-US" sz="3600" b="1" dirty="0">
                <a:solidFill>
                  <a:schemeClr val="bg1"/>
                </a:solidFill>
              </a:rPr>
              <a:t>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124282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ice</a:t>
            </a:r>
          </a:p>
          <a:p>
            <a:r>
              <a:rPr lang="en-US" sz="2399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734418" y="3322610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000" y="3322610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4450140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abc</a:t>
            </a:r>
          </a:p>
          <a:p>
            <a:r>
              <a:rPr lang="en-US" sz="2399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734418" y="4637883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750" y="4651379"/>
            <a:ext cx="13260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240" y="3124282"/>
            <a:ext cx="281668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key</a:t>
            </a:r>
          </a:p>
          <a:p>
            <a:r>
              <a:rPr lang="en-US" sz="2399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49274" y="3328647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403" y="3289151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638" y="4450140"/>
            <a:ext cx="282529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word</a:t>
            </a:r>
          </a:p>
          <a:p>
            <a:r>
              <a:rPr lang="en-US" sz="2399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49274" y="4637883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5404" y="4654873"/>
            <a:ext cx="884539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3F964B5-959D-44DB-A3B9-4C558F840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6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Substring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72137"/>
            <a:ext cx="8037006" cy="477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https://judge.softuni.org/Contests/Practice/Index/3178#15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00E1E8-AE72-4B1C-8FEE-0E40A1D29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8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  <a:r>
              <a:rPr lang="en-US" sz="3600" dirty="0"/>
              <a:t> a string by given </a:t>
            </a:r>
            <a:r>
              <a:rPr lang="en-US" sz="3600" b="1" dirty="0">
                <a:solidFill>
                  <a:schemeClr val="bg1"/>
                </a:solidFill>
              </a:rPr>
              <a:t>separator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rgbClr val="FFA000"/>
                </a:solidFill>
              </a:rPr>
              <a:t>string[]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rgbClr val="FFA000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70A73A-45DD-4855-ABF4-35D755D74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0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  <a:r>
              <a:rPr lang="en-US" sz="3600" dirty="0"/>
              <a:t> can be used with multiple separators</a:t>
            </a:r>
            <a:endParaRPr lang="bg-BG" sz="3600" dirty="0"/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6272" y="2079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FFA000"/>
                </a:solidFill>
              </a:rPr>
              <a:t>char[] </a:t>
            </a:r>
            <a:r>
              <a:rPr lang="en-US" noProof="1"/>
              <a:t>separators = </a:t>
            </a:r>
            <a:r>
              <a:rPr lang="en-US" noProof="1">
                <a:solidFill>
                  <a:srgbClr val="FFA000"/>
                </a:solidFill>
              </a:rPr>
              <a:t>new char[] {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 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rgbClr val="FFA000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rgbClr val="FFA000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rgbClr val="FFA000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E1CD15E-F1A0-48F1-9BC6-C7DD2F19A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93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noProof="1"/>
              <a:t>Using</a:t>
            </a:r>
            <a:r>
              <a:rPr lang="en-US" sz="3600" b="1" noProof="1">
                <a:latin typeface="+mj-lt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StringSplitOptions.RemoveEmptyEntries</a:t>
            </a:r>
            <a:r>
              <a:rPr lang="en-US" sz="3600" dirty="0"/>
              <a:t> to remove empty array elements from the array returned</a:t>
            </a:r>
            <a:endParaRPr lang="bg-BG" sz="3600" dirty="0"/>
          </a:p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607588" y="2560492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>
              <a:lnSpc>
                <a:spcPct val="100000"/>
              </a:lnSpc>
              <a:defRPr/>
            </a:pPr>
            <a:endParaRPr lang="en-GB" sz="2400" dirty="0"/>
          </a:p>
          <a:p>
            <a:pPr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>
              <a:lnSpc>
                <a:spcPct val="100000"/>
              </a:lnSpc>
              <a:defRPr/>
            </a:pPr>
            <a:endParaRPr lang="en-GB" sz="2400" dirty="0"/>
          </a:p>
          <a:p>
            <a:pPr>
              <a:lnSpc>
                <a:spcPct val="100000"/>
              </a:lnSpc>
              <a:defRPr/>
            </a:pPr>
            <a:r>
              <a:rPr lang="en-GB" sz="2400" dirty="0"/>
              <a:t>string[] words = text</a:t>
            </a:r>
            <a:br>
              <a:rPr lang="en-GB" sz="2400" dirty="0"/>
            </a:br>
            <a:r>
              <a:rPr lang="en-GB" sz="2400" dirty="0"/>
              <a:t> .</a:t>
            </a:r>
            <a:r>
              <a:rPr lang="en-GB" sz="2400" dirty="0">
                <a:solidFill>
                  <a:srgbClr val="FFA000"/>
                </a:solidFill>
              </a:rPr>
              <a:t>Split</a:t>
            </a:r>
            <a:r>
              <a:rPr lang="en-GB" sz="2400" dirty="0"/>
              <a:t>(</a:t>
            </a:r>
            <a:r>
              <a:rPr lang="en-GB" sz="2400" dirty="0">
                <a:solidFill>
                  <a:srgbClr val="FFA000"/>
                </a:solidFill>
              </a:rPr>
              <a:t>separators</a:t>
            </a:r>
            <a:r>
              <a:rPr lang="en-GB" sz="2400" dirty="0"/>
              <a:t>,</a:t>
            </a:r>
            <a:r>
              <a:rPr lang="bg-BG" sz="2400" dirty="0">
                <a:solidFill>
                  <a:srgbClr val="234465"/>
                </a:solidFill>
              </a:rPr>
              <a:t> </a:t>
            </a:r>
            <a:r>
              <a:rPr lang="en-GB" sz="2400" dirty="0" err="1">
                <a:solidFill>
                  <a:srgbClr val="FFA000"/>
                </a:solidFill>
              </a:rPr>
              <a:t>StringSplitOptions.RemoveEmptyEntries</a:t>
            </a:r>
            <a:r>
              <a:rPr lang="en-GB" sz="2400" dirty="0"/>
              <a:t>);</a:t>
            </a:r>
            <a:endParaRPr lang="bg-BG" sz="2400" dirty="0"/>
          </a:p>
          <a:p>
            <a:pPr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E092F1-2E54-4F1B-B3C3-B56814CD3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7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match, replacement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</a:t>
            </a:r>
            <a:r>
              <a:rPr lang="en-US" dirty="0"/>
              <a:t>replaces all occurrences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The result is a new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(strings are immutable)</a:t>
            </a:r>
            <a:endParaRPr lang="bg-BG" dirty="0"/>
          </a:p>
          <a:p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732334" y="2638148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rgbClr val="FFA000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rgbClr val="FFA000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rgbClr val="FFA000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Output: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7BEF94-2666-4B49-9CB4-BC161083D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1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What is a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?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Manipulating</a:t>
            </a:r>
            <a:r>
              <a:rPr lang="en-GB" dirty="0"/>
              <a:t> Strings</a:t>
            </a:r>
          </a:p>
          <a:p>
            <a:pPr lvl="1"/>
            <a:r>
              <a:rPr lang="en-GB" b="1" dirty="0"/>
              <a:t>Concatenating</a:t>
            </a:r>
            <a:r>
              <a:rPr lang="en-GB" dirty="0"/>
              <a:t>, </a:t>
            </a:r>
            <a:r>
              <a:rPr lang="en-GB" b="1" dirty="0"/>
              <a:t>Searching</a:t>
            </a:r>
            <a:r>
              <a:rPr lang="en-GB" dirty="0"/>
              <a:t>, </a:t>
            </a:r>
            <a:r>
              <a:rPr lang="en-GB" b="1" dirty="0"/>
              <a:t>Substring</a:t>
            </a:r>
          </a:p>
          <a:p>
            <a:pPr lvl="1"/>
            <a:r>
              <a:rPr lang="en-GB" b="1" dirty="0"/>
              <a:t>Splitting</a:t>
            </a:r>
            <a:r>
              <a:rPr lang="en-GB" dirty="0"/>
              <a:t>, </a:t>
            </a:r>
            <a:r>
              <a:rPr lang="en-GB" b="1" dirty="0"/>
              <a:t>Replacing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Building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Modifying</a:t>
            </a:r>
            <a:r>
              <a:rPr lang="en-GB" dirty="0"/>
              <a:t> Strings</a:t>
            </a:r>
          </a:p>
          <a:p>
            <a:pPr lvl="1"/>
            <a:r>
              <a:rPr lang="en-GB" dirty="0"/>
              <a:t>Using </a:t>
            </a:r>
            <a:r>
              <a:rPr lang="en-GB" b="1" noProof="1">
                <a:solidFill>
                  <a:schemeClr val="bg1"/>
                </a:solidFill>
              </a:rPr>
              <a:t>StringBuilder</a:t>
            </a:r>
            <a:r>
              <a:rPr lang="en-GB" dirty="0"/>
              <a:t> class</a:t>
            </a:r>
          </a:p>
          <a:p>
            <a:pPr lvl="1"/>
            <a:r>
              <a:rPr lang="en-US" dirty="0"/>
              <a:t>Why concatenation is a slow operation?</a:t>
            </a:r>
          </a:p>
          <a:p>
            <a:pPr lvl="1"/>
            <a:endParaRPr lang="en-GB" dirty="0"/>
          </a:p>
          <a:p>
            <a:pPr lvl="1"/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115DDF-0AF3-4B83-9D46-B9E4E0EAB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Text Filter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97" dirty="0"/>
              <a:t>You are given a </a:t>
            </a:r>
            <a:r>
              <a:rPr lang="en-US" sz="3397" b="1" dirty="0">
                <a:solidFill>
                  <a:schemeClr val="bg1"/>
                </a:solidFill>
              </a:rPr>
              <a:t>text</a:t>
            </a:r>
            <a:r>
              <a:rPr lang="en-US" sz="3397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7" dirty="0"/>
              <a:t>and a </a:t>
            </a:r>
            <a:r>
              <a:rPr lang="en-US" sz="3397" b="1" dirty="0">
                <a:solidFill>
                  <a:schemeClr val="bg1"/>
                </a:solidFill>
              </a:rPr>
              <a:t>string of banned words</a:t>
            </a:r>
          </a:p>
          <a:p>
            <a:pPr lvl="1">
              <a:buClr>
                <a:schemeClr val="tx1"/>
              </a:buClr>
            </a:pPr>
            <a:r>
              <a:rPr lang="en-US" sz="3197" b="1" dirty="0">
                <a:solidFill>
                  <a:schemeClr val="bg1"/>
                </a:solidFill>
              </a:rPr>
              <a:t>Replace</a:t>
            </a:r>
            <a:r>
              <a:rPr lang="en-US" sz="3197" dirty="0"/>
              <a:t> all banned words in the text with asterisks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268" y="2684524"/>
            <a:ext cx="9899467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93" y="4118030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14" y="4778015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B770B-74FF-44F8-A265-8B2760978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2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Text Filter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3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157" y="2202332"/>
            <a:ext cx="3287409" cy="1631995"/>
          </a:xfrm>
          <a:prstGeom prst="wedgeRoundRectCallout">
            <a:avLst>
              <a:gd name="adj1" fmla="val -79166"/>
              <a:gd name="adj2" fmla="val 29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Contains(…) </a:t>
            </a:r>
            <a:r>
              <a:rPr lang="en-US" sz="2799" b="1" dirty="0">
                <a:solidFill>
                  <a:schemeClr val="bg2"/>
                </a:solidFill>
              </a:rPr>
              <a:t>checks if string contains another string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5104070" cy="1016191"/>
          </a:xfrm>
          <a:prstGeom prst="wedgeRoundRectCallout">
            <a:avLst>
              <a:gd name="adj1" fmla="val -59733"/>
              <a:gd name="adj2" fmla="val -5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Replace</a:t>
            </a:r>
            <a:r>
              <a:rPr lang="en-US" sz="2799" b="1" dirty="0">
                <a:solidFill>
                  <a:schemeClr val="bg2"/>
                </a:solidFill>
              </a:rPr>
              <a:t> a word with a sequence of asterisks of the same length</a:t>
            </a:r>
            <a:endParaRPr lang="bg-BG" sz="2799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https://judge.softuni.org/Contests/Practice/Index/3178#16</a:t>
            </a:r>
            <a:endParaRPr lang="en-US" sz="19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7A51E5-CE33-4D5E-9DC2-C958A08A7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1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733830-75E4-4D51-A7EE-52A7B28B7CF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Using the StringBuilder Class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02" y="1372136"/>
            <a:ext cx="2704001" cy="25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3732" y="1121745"/>
            <a:ext cx="10238431" cy="5274674"/>
          </a:xfrm>
        </p:spPr>
        <p:txBody>
          <a:bodyPr>
            <a:noAutofit/>
          </a:bodyPr>
          <a:lstStyle/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pPr>
              <a:buClr>
                <a:schemeClr val="tx1"/>
              </a:buClr>
            </a:pPr>
            <a:r>
              <a:rPr lang="en-US" sz="3299" b="1" noProof="1">
                <a:solidFill>
                  <a:schemeClr val="bg1"/>
                </a:solidFill>
              </a:rPr>
              <a:t>StringBuilder</a:t>
            </a:r>
            <a:r>
              <a:rPr lang="en-US" sz="3299" dirty="0"/>
              <a:t> keeps a buffer space, allocated in advance</a:t>
            </a:r>
          </a:p>
          <a:p>
            <a:pPr lvl="1"/>
            <a:r>
              <a:rPr lang="en-US" sz="3199" dirty="0"/>
              <a:t>Does not allocate memory for</a:t>
            </a:r>
            <a:r>
              <a:rPr lang="bg-BG" sz="3199" dirty="0"/>
              <a:t> </a:t>
            </a:r>
            <a:r>
              <a:rPr lang="en-US" sz="3199" dirty="0"/>
              <a:t>most</a:t>
            </a:r>
            <a:r>
              <a:rPr lang="bg-BG" sz="3199" dirty="0"/>
              <a:t> </a:t>
            </a:r>
            <a:r>
              <a:rPr lang="en-US" sz="3199" dirty="0"/>
              <a:t>operations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good performance</a:t>
            </a:r>
          </a:p>
          <a:p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: How It Works?</a:t>
            </a:r>
            <a:endParaRPr lang="bg-BG" dirty="0"/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317" y="2100055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1180011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1724499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-87335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1988386"/>
            <a:ext cx="3235941" cy="1600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9" b="1" noProof="1"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199" b="1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2799" b="1" dirty="0"/>
              <a:t>Length = 9</a:t>
            </a:r>
          </a:p>
          <a:p>
            <a:pPr lvl="1"/>
            <a:r>
              <a:rPr lang="en-US" sz="2799" b="1" dirty="0"/>
              <a:t>Capacity = 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90431" y="1143595"/>
            <a:ext cx="145707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b="1" dirty="0"/>
              <a:t>Capacity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8421" y="3074667"/>
            <a:ext cx="1927954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dirty="0"/>
              <a:t>used buffer</a:t>
            </a:r>
          </a:p>
          <a:p>
            <a:r>
              <a:rPr lang="en-US" sz="2799" b="1" dirty="0"/>
              <a:t>   (Length)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17168" y="3068514"/>
            <a:ext cx="1523603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/>
              <a:t>unused buffer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A4BAF7-0059-4C2E-AC55-F1344F9E10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676272" y="2055244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Use the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600" noProof="1"/>
              <a:t> </a:t>
            </a:r>
            <a:r>
              <a:rPr lang="en-US" sz="3600" dirty="0"/>
              <a:t>to build / modify strings</a:t>
            </a:r>
            <a:endParaRPr lang="bg-BG" sz="3600" dirty="0"/>
          </a:p>
          <a:p>
            <a:endParaRPr lang="en-US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</a:t>
            </a:r>
            <a:r>
              <a:rPr lang="en-GB" noProof="1"/>
              <a:t>StringBuilder</a:t>
            </a:r>
            <a:r>
              <a:rPr lang="en-GB" dirty="0"/>
              <a:t> Class</a:t>
            </a:r>
            <a:endParaRPr lang="bg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544" y="2889142"/>
            <a:ext cx="2789273" cy="75227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use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11A6C8-56D4-48A1-A534-1D5A62743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Concatenating</a:t>
            </a:r>
            <a:r>
              <a:rPr lang="en-US" sz="3600" dirty="0"/>
              <a:t> strings is a </a:t>
            </a:r>
            <a:r>
              <a:rPr lang="en-US" sz="3600" b="1" dirty="0">
                <a:solidFill>
                  <a:schemeClr val="bg1"/>
                </a:solidFill>
              </a:rPr>
              <a:t>slow</a:t>
            </a:r>
            <a:r>
              <a:rPr lang="en-US" sz="3600" dirty="0"/>
              <a:t> operation because each</a:t>
            </a:r>
            <a:r>
              <a:rPr lang="bg-BG" sz="3600" dirty="0"/>
              <a:t> </a:t>
            </a:r>
            <a:r>
              <a:rPr lang="en-US" sz="3600" dirty="0"/>
              <a:t>iteration </a:t>
            </a:r>
            <a:r>
              <a:rPr lang="en-US" sz="3600" b="1" dirty="0">
                <a:solidFill>
                  <a:schemeClr val="bg1"/>
                </a:solidFill>
              </a:rPr>
              <a:t>creates</a:t>
            </a:r>
            <a:r>
              <a:rPr lang="en-US" sz="3600" dirty="0"/>
              <a:t> a </a:t>
            </a:r>
            <a:r>
              <a:rPr lang="en-US" sz="3600" b="1" dirty="0">
                <a:solidFill>
                  <a:schemeClr val="bg1"/>
                </a:solidFill>
              </a:rPr>
              <a:t>new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string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(1)</a:t>
            </a:r>
            <a:endParaRPr lang="en-GB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rgbClr val="FFA000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73625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3C66187-3229-4719-A12A-FF0DD5171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0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dirty="0"/>
              <a:t>Concatenation vs </a:t>
            </a:r>
            <a:r>
              <a:rPr lang="en-GB" noProof="1"/>
              <a:t>StringBuilder</a:t>
            </a:r>
            <a:r>
              <a:rPr lang="bg-BG" noProof="1"/>
              <a:t> (2)</a:t>
            </a:r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16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0CAD14-5062-42AB-8A16-A69F1462C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6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Append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– </a:t>
            </a:r>
            <a:r>
              <a:rPr lang="en-US" dirty="0"/>
              <a:t>add text or a string representation of an object</a:t>
            </a:r>
            <a:b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/>
              <a:t>to the end of a string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GB" dirty="0"/>
              <a:t> – </a:t>
            </a:r>
            <a:r>
              <a:rPr lang="en-US" dirty="0"/>
              <a:t>holds the length of the string in the buffer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</a:endParaRP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Clear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/>
              <a:t> </a:t>
            </a:r>
            <a:r>
              <a:rPr lang="en-GB" dirty="0"/>
              <a:t>– removes all characters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(1)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2466645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571703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r>
              <a:rPr lang="en-GB" sz="2799" i="1">
                <a:solidFill>
                  <a:schemeClr val="accent2"/>
                </a:solidFill>
              </a:rPr>
              <a:t>// 25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F1FA9F-4F73-49B4-B172-AA8868445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index]</a:t>
            </a:r>
            <a:r>
              <a:rPr lang="en-GB" dirty="0"/>
              <a:t> – </a:t>
            </a:r>
            <a:r>
              <a:rPr lang="en-US" dirty="0"/>
              <a:t>return char on current index</a:t>
            </a: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GB" noProof="1">
                <a:latin typeface="Consolas" panose="020B0609020204030204" pitchFamily="49" charset="0"/>
              </a:rPr>
              <a:t>(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 index, string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– </a:t>
            </a:r>
            <a:r>
              <a:rPr lang="en-US" dirty="0"/>
              <a:t>inserts a string</a:t>
            </a:r>
            <a:br>
              <a:rPr lang="en-US" dirty="0"/>
            </a:br>
            <a:r>
              <a:rPr lang="en-US" dirty="0"/>
              <a:t>at the specified character position</a:t>
            </a:r>
            <a:endParaRPr lang="bg-BG" dirty="0"/>
          </a:p>
          <a:p>
            <a:pPr>
              <a:buClr>
                <a:schemeClr val="tx1"/>
              </a:buClr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(2)</a:t>
            </a:r>
            <a:endParaRPr lang="bg-BG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B8DF62-3701-4BB7-8FD9-CF0095661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6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Replace</a:t>
            </a:r>
            <a:r>
              <a:rPr lang="en-GB" sz="3400" dirty="0">
                <a:latin typeface="Consolas" panose="020B0609020204030204" pitchFamily="49" charset="0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oldValue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, string </a:t>
            </a: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newValue</a:t>
            </a:r>
            <a:r>
              <a:rPr lang="en-GB" sz="3400" dirty="0">
                <a:latin typeface="Consolas" panose="020B0609020204030204" pitchFamily="49" charset="0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/>
              <a:t>r</a:t>
            </a:r>
            <a:r>
              <a:rPr lang="en-US" sz="3400" noProof="1"/>
              <a:t>eplaces</a:t>
            </a:r>
            <a:r>
              <a:rPr lang="en-US" sz="3400" dirty="0"/>
              <a:t> all occurrences of the specified string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GB" sz="3200" dirty="0"/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</a:t>
            </a:r>
            <a:r>
              <a:rPr lang="en-US" sz="3400" dirty="0"/>
              <a:t>converts the value of this instance to </a:t>
            </a:r>
            <a:r>
              <a:rPr lang="en-US" sz="3400" b="1" dirty="0">
                <a:solidFill>
                  <a:schemeClr val="bg1"/>
                </a:solidFill>
              </a:rPr>
              <a:t>string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noProof="1"/>
              <a:t>StringBuilder</a:t>
            </a:r>
            <a:r>
              <a:rPr lang="en-GB" dirty="0"/>
              <a:t> Methods (3)</a:t>
            </a:r>
            <a:endParaRPr lang="bg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E6CC5-647F-4CAF-8FFB-7CAEED505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7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273F04F-4E6F-49FF-AD6E-C74341BA08C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String?</a:t>
            </a:r>
            <a:endParaRPr lang="bg-BG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399" y="2438659"/>
            <a:ext cx="3640941" cy="716251"/>
            <a:chOff x="3732212" y="2381248"/>
            <a:chExt cx="3641889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32" name="Group 31"/>
            <p:cNvGrpSpPr/>
            <p:nvPr/>
          </p:nvGrpSpPr>
          <p:grpSpPr>
            <a:xfrm>
              <a:off x="3732212" y="2381249"/>
              <a:ext cx="2910526" cy="716437"/>
              <a:chOff x="5103812" y="2438400"/>
              <a:chExt cx="2910526" cy="716437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5103812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4" name="Rectangle 23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6566538" y="2438400"/>
                <a:ext cx="1447800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30" name="Rectangle 29"/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4" name="Rectangle 33"/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0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1"/>
            <a:ext cx="10923867" cy="4166498"/>
          </a:xfrm>
          <a:prstGeom prst="rect">
            <a:avLst/>
          </a:prstGeom>
        </p:spPr>
        <p:txBody>
          <a:bodyPr vert="horz" wrap="square" lIns="107972" tIns="35991" rIns="107972" bIns="35991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Strings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</a:t>
            </a:r>
            <a:r>
              <a:rPr lang="en-US" sz="3600" dirty="0">
                <a:solidFill>
                  <a:schemeClr val="bg2"/>
                </a:solidFill>
              </a:rPr>
              <a:t> sequences of Unicode characters</a:t>
            </a:r>
          </a:p>
          <a:p>
            <a:pPr latinLnBrk="0"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String processing methods</a:t>
            </a:r>
          </a:p>
          <a:p>
            <a:pPr lvl="1" latinLnBrk="0"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</a:p>
          <a:p>
            <a:pPr latinLnBrk="0">
              <a:spcBef>
                <a:spcPts val="1200"/>
              </a:spcBef>
              <a:buClr>
                <a:schemeClr val="bg2"/>
              </a:buClr>
            </a:pPr>
            <a:r>
              <a:rPr lang="en-US" sz="36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StringBuilder</a:t>
            </a:r>
            <a:r>
              <a:rPr lang="en-US" sz="3600" dirty="0">
                <a:solidFill>
                  <a:schemeClr val="bg2"/>
                </a:solidFill>
              </a:rPr>
              <a:t> efficiently builds / modifies strings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CE0C33-101E-459A-90B8-7DFCE88FB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4535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E0FCB4E-E7AD-4874-95DB-F95D1E78C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2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Strings are sequences of characters (texts)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The string data type in C#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Declared by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Maps to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System.String</a:t>
            </a:r>
            <a:r>
              <a:rPr lang="en-US" sz="3200" dirty="0"/>
              <a:t> .NET data type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Strings are enclosed in quotes: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/>
              <a:t>Concatenated using the "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400" dirty="0"/>
              <a:t>" operator: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67609" y="4365104"/>
            <a:ext cx="389244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s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604" y="5736856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6A1814-B677-49CD-BFC8-FA9BB8C25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Strings are </a:t>
            </a:r>
            <a:r>
              <a:rPr lang="en-US" sz="3600" b="1" dirty="0">
                <a:solidFill>
                  <a:schemeClr val="bg1"/>
                </a:solidFill>
              </a:rPr>
              <a:t>immutable</a:t>
            </a:r>
            <a:r>
              <a:rPr lang="en-US" sz="3600" dirty="0"/>
              <a:t> (read-only) sequences of characters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Accessible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  <a:r>
              <a:rPr lang="en-US" sz="3600" dirty="0"/>
              <a:t> (read-only)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Strings use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(can use most alphabets) 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 C# Strings Are Immutable, Use Unicode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343530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B5BFF5-3EF3-4381-91F5-473EAE8193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Initializing from a string literal:</a:t>
            </a:r>
          </a:p>
          <a:p>
            <a:endParaRPr lang="en-US" dirty="0"/>
          </a:p>
          <a:p>
            <a:r>
              <a:rPr lang="en-US" dirty="0"/>
              <a:t>Reading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the console: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2999"/>
              </a:spcBef>
            </a:pPr>
            <a:r>
              <a:rPr lang="en-US" dirty="0"/>
              <a:t>Converting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from and to a </a:t>
            </a:r>
            <a:r>
              <a:rPr lang="en-US" b="1" dirty="0">
                <a:solidFill>
                  <a:schemeClr val="bg1"/>
                </a:solidFill>
              </a:rPr>
              <a:t>char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Initializing a String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6106" y="1849196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0498" y="3193865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6426" y="4795476"/>
            <a:ext cx="8354111" cy="188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 =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24B891-A9FB-4273-A3DF-AFBB182C5D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2C00A9-825C-458D-99C7-E4EB81BBAB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Manipulating Strings</a:t>
            </a:r>
          </a:p>
        </p:txBody>
      </p:sp>
    </p:spTree>
    <p:extLst>
      <p:ext uri="{BB962C8B-B14F-4D97-AF65-F5344CB8AC3E}">
        <p14:creationId xmlns:p14="http://schemas.microsoft.com/office/powerpoint/2010/main" val="4904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rgbClr val="234465"/>
                </a:solidFill>
              </a:rPr>
              <a:t>Use the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or the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+=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operators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GB" sz="3600" dirty="0">
                <a:solidFill>
                  <a:srgbClr val="234465"/>
                </a:solidFill>
              </a:rPr>
              <a:t>Use the </a:t>
            </a:r>
            <a:r>
              <a:rPr lang="en-GB" sz="3600" b="1" noProof="1">
                <a:solidFill>
                  <a:srgbClr val="FFA000"/>
                </a:solidFill>
                <a:latin typeface="Consolas" panose="020B0609020204030204" pitchFamily="49" charset="0"/>
              </a:rPr>
              <a:t>Concat</a:t>
            </a:r>
            <a:r>
              <a:rPr lang="en-GB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()</a:t>
            </a:r>
            <a:r>
              <a:rPr lang="en-GB" sz="3600" b="1" dirty="0">
                <a:solidFill>
                  <a:srgbClr val="FFA000"/>
                </a:solidFill>
              </a:rPr>
              <a:t> </a:t>
            </a:r>
            <a:r>
              <a:rPr lang="en-GB" sz="3600" dirty="0">
                <a:solidFill>
                  <a:srgbClr val="234465"/>
                </a:solidFill>
              </a:rPr>
              <a:t>method</a:t>
            </a:r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Concatenating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rgbClr val="FFA000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rgbClr val="FFA000"/>
                </a:solidFill>
              </a:rPr>
              <a:t>"Hello"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"world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string </a:t>
            </a:r>
            <a:r>
              <a:rPr lang="en-US" sz="2400">
                <a:solidFill>
                  <a:schemeClr val="bg1"/>
                </a:solidFill>
              </a:rPr>
              <a:t>greet</a:t>
            </a:r>
            <a:r>
              <a:rPr lang="en-US" sz="240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string </a:t>
            </a:r>
            <a:r>
              <a:rPr lang="en-US" sz="2400">
                <a:solidFill>
                  <a:schemeClr val="bg1"/>
                </a:solidFill>
              </a:rPr>
              <a:t>name</a:t>
            </a:r>
            <a:r>
              <a:rPr lang="en-US" sz="240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string result = string.</a:t>
            </a:r>
            <a:r>
              <a:rPr lang="en-US" sz="2400">
                <a:solidFill>
                  <a:schemeClr val="bg1"/>
                </a:solidFill>
              </a:rPr>
              <a:t>Concat</a:t>
            </a:r>
            <a:r>
              <a:rPr lang="en-US" sz="240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Console.WriteLine(result);</a:t>
            </a:r>
            <a:r>
              <a:rPr lang="en-US" sz="2400">
                <a:solidFill>
                  <a:srgbClr val="234465"/>
                </a:solidFill>
              </a:rPr>
              <a:t> </a:t>
            </a:r>
            <a:r>
              <a:rPr lang="en-US" sz="2400" i="1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>
                <a:solidFill>
                  <a:srgbClr val="FFA000"/>
                </a:solidFill>
              </a:rPr>
              <a:t>string</a:t>
            </a:r>
            <a:r>
              <a:rPr lang="en-GB" sz="24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>
                <a:solidFill>
                  <a:schemeClr val="tx1"/>
                </a:solidFill>
              </a:rPr>
              <a:t>text = </a:t>
            </a:r>
            <a:r>
              <a:rPr lang="en-GB" sz="2400">
                <a:solidFill>
                  <a:srgbClr val="FFA000"/>
                </a:solidFill>
              </a:rPr>
              <a:t>"Hello, "</a:t>
            </a:r>
            <a:r>
              <a:rPr lang="en-GB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>
                <a:solidFill>
                  <a:schemeClr val="tx1"/>
                </a:solidFill>
              </a:rPr>
              <a:t>text</a:t>
            </a:r>
            <a:r>
              <a:rPr lang="en-GB" sz="24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>
                <a:solidFill>
                  <a:srgbClr val="FFA000"/>
                </a:solidFill>
              </a:rPr>
              <a:t>+=</a:t>
            </a:r>
            <a:r>
              <a:rPr lang="en-GB" sz="24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>
                <a:solidFill>
                  <a:srgbClr val="FFA000"/>
                </a:solidFill>
              </a:rPr>
              <a:t>"John"</a:t>
            </a:r>
            <a:r>
              <a:rPr lang="en-GB" sz="2400">
                <a:solidFill>
                  <a:schemeClr val="tx1"/>
                </a:solidFill>
              </a:rPr>
              <a:t>;</a:t>
            </a:r>
            <a:r>
              <a:rPr lang="en-GB" sz="2400">
                <a:solidFill>
                  <a:srgbClr val="234465"/>
                </a:solidFill>
              </a:rPr>
              <a:t> </a:t>
            </a:r>
            <a:r>
              <a:rPr lang="en-GB" sz="2400" i="1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F3B99290-3004-494F-994E-E812B6821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8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an </a:t>
            </a:r>
            <a:r>
              <a:rPr lang="en-US" sz="3600" b="1" dirty="0">
                <a:solidFill>
                  <a:schemeClr val="bg1"/>
                </a:solidFill>
              </a:rPr>
              <a:t>array of strings</a:t>
            </a:r>
          </a:p>
          <a:p>
            <a:r>
              <a:rPr lang="en-US" sz="3600" dirty="0"/>
              <a:t>Repeat each word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times, where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is the length of the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Repeat Strings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3016" y="2877277"/>
            <a:ext cx="7461992" cy="556519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3016" y="3928680"/>
            <a:ext cx="7461992" cy="556519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3016" y="4980083"/>
            <a:ext cx="7461992" cy="556519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782" y="3974808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782" y="502757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21B864C-BD67-4B87-9A2C-39FBC3408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1973</Words>
  <Application>Microsoft Office PowerPoint</Application>
  <PresentationFormat>Widescreen</PresentationFormat>
  <Paragraphs>347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Strings and Text Processing</vt:lpstr>
      <vt:lpstr>Table of Contents</vt:lpstr>
      <vt:lpstr>What is String?</vt:lpstr>
      <vt:lpstr>What is String?</vt:lpstr>
      <vt:lpstr>In C# Strings Are Immutable, Use Unicode</vt:lpstr>
      <vt:lpstr>Initializing a String</vt:lpstr>
      <vt:lpstr>Manipulating Strings</vt:lpstr>
      <vt:lpstr>Concatenating</vt:lpstr>
      <vt:lpstr>Problem: Repeat Strings</vt:lpstr>
      <vt:lpstr>Solution: Repeat Strings</vt:lpstr>
      <vt:lpstr>Searching (1)</vt:lpstr>
      <vt:lpstr>Searching (2)</vt:lpstr>
      <vt:lpstr>Substring</vt:lpstr>
      <vt:lpstr>Problem: Substring</vt:lpstr>
      <vt:lpstr>Solution: Substring</vt:lpstr>
      <vt:lpstr>Splitting (1)</vt:lpstr>
      <vt:lpstr>Splitting (2)</vt:lpstr>
      <vt:lpstr>Splitting (3)</vt:lpstr>
      <vt:lpstr>Replacing</vt:lpstr>
      <vt:lpstr>Problem: Text Filter</vt:lpstr>
      <vt:lpstr>Solution: Text Filter</vt:lpstr>
      <vt:lpstr>Using the StringBuilder Class</vt:lpstr>
      <vt:lpstr>StringBuilder: How It Works?</vt:lpstr>
      <vt:lpstr>Using StringBuilder Class</vt:lpstr>
      <vt:lpstr>Concatenation vs StringBuilder (1)</vt:lpstr>
      <vt:lpstr>Concatenation vs StringBuilder (2)</vt:lpstr>
      <vt:lpstr>StringBuilder Methods (1)</vt:lpstr>
      <vt:lpstr>StringBuilder Methods (2)</vt:lpstr>
      <vt:lpstr>StringBuilder Methods (3)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and text Processing</dc:title>
  <dc:subject>Technology Fundamentals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11</cp:revision>
  <dcterms:created xsi:type="dcterms:W3CDTF">2018-05-23T13:08:44Z</dcterms:created>
  <dcterms:modified xsi:type="dcterms:W3CDTF">2021-09-02T13:56:11Z</dcterms:modified>
  <cp:category>programming; education; software engineering; software development</cp:category>
</cp:coreProperties>
</file>