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0"/>
  </p:notesMasterIdLst>
  <p:handoutMasterIdLst>
    <p:handoutMasterId r:id="rId71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291" r:id="rId14"/>
    <p:sldId id="535" r:id="rId15"/>
    <p:sldId id="536" r:id="rId16"/>
    <p:sldId id="399" r:id="rId17"/>
    <p:sldId id="576" r:id="rId18"/>
    <p:sldId id="474" r:id="rId19"/>
    <p:sldId id="558" r:id="rId20"/>
    <p:sldId id="574" r:id="rId21"/>
    <p:sldId id="567" r:id="rId22"/>
    <p:sldId id="483" r:id="rId23"/>
    <p:sldId id="484" r:id="rId24"/>
    <p:sldId id="581" r:id="rId25"/>
    <p:sldId id="582" r:id="rId26"/>
    <p:sldId id="503" r:id="rId27"/>
    <p:sldId id="505" r:id="rId28"/>
    <p:sldId id="506" r:id="rId29"/>
    <p:sldId id="507" r:id="rId30"/>
    <p:sldId id="486" r:id="rId31"/>
    <p:sldId id="487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  <p:sldId id="583" r:id="rId56"/>
    <p:sldId id="584" r:id="rId57"/>
    <p:sldId id="585" r:id="rId58"/>
    <p:sldId id="571" r:id="rId59"/>
    <p:sldId id="586" r:id="rId60"/>
    <p:sldId id="573" r:id="rId61"/>
    <p:sldId id="587" r:id="rId62"/>
    <p:sldId id="588" r:id="rId63"/>
    <p:sldId id="572" r:id="rId64"/>
    <p:sldId id="589" r:id="rId65"/>
    <p:sldId id="299" r:id="rId66"/>
    <p:sldId id="401" r:id="rId67"/>
    <p:sldId id="493" r:id="rId68"/>
    <p:sldId id="40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EA1EF70-9C6E-4301-B792-10BBCB4DE6D4}">
          <p14:sldIdLst>
            <p14:sldId id="256"/>
            <p14:sldId id="257"/>
          </p14:sldIdLst>
        </p14:section>
        <p14:section name="Data" id="{A325E6DD-1BBA-4313-AB1D-EC83B30B5D1F}">
          <p14:sldIdLst>
            <p14:sldId id="537"/>
            <p14:sldId id="267"/>
            <p14:sldId id="268"/>
          </p14:sldIdLst>
        </p14:section>
        <p14:section name="Data Structures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Linear Data Structures" id="{90BEC160-A60E-4298-A652-8D212252C507}">
          <p14:sldIdLst>
            <p14:sldId id="568"/>
            <p14:sldId id="290"/>
            <p14:sldId id="291"/>
            <p14:sldId id="535"/>
            <p14:sldId id="536"/>
            <p14:sldId id="399"/>
            <p14:sldId id="576"/>
          </p14:sldIdLst>
        </p14:section>
        <p14:section name="Dictionaries" id="{731E7FE2-D637-452B-B470-A4A9BA2FE20F}">
          <p14:sldIdLst>
            <p14:sldId id="474"/>
            <p14:sldId id="558"/>
            <p14:sldId id="574"/>
            <p14:sldId id="567"/>
            <p14:sldId id="483"/>
            <p14:sldId id="484"/>
            <p14:sldId id="581"/>
            <p14:sldId id="582"/>
            <p14:sldId id="503"/>
            <p14:sldId id="505"/>
            <p14:sldId id="506"/>
            <p14:sldId id="507"/>
            <p14:sldId id="486"/>
            <p14:sldId id="487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83"/>
            <p14:sldId id="584"/>
            <p14:sldId id="585"/>
          </p14:sldIdLst>
        </p14:section>
        <p14:section name="Complex Data Structures – Examples" id="{4C94A0BD-A741-4695-A0E1-E1A8D699167E}">
          <p14:sldIdLst>
            <p14:sldId id="571"/>
            <p14:sldId id="586"/>
            <p14:sldId id="573"/>
            <p14:sldId id="587"/>
            <p14:sldId id="588"/>
            <p14:sldId id="572"/>
            <p14:sldId id="589"/>
          </p14:sldIdLst>
        </p14:section>
        <p14:section name="Conclusion" id="{678E0FC1-8CFD-4BFA-8AED-C76752B5743E}">
          <p14:sldIdLst>
            <p14:sldId id="29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EE26FDA-CA85-42F7-9615-CB018A9B12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7361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EA5DD1-C0B1-4CAA-A92E-0C81CF1630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9081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787051-2030-41FB-A1B0-B7FB2A1E0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221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1261AD-464C-4165-A42C-7B0611460B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5138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5DF35FC-59D8-4A2F-8212-8806353EE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52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A07C5C-41CB-44C4-88A6-7B8A04CDDD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950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68CB66-A0D7-4CC7-AD98-AD0AC324DA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0210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5396BB-4741-46BF-8E0D-01FA3E6B25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154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638EAE-CAAD-4E71-AF7B-09008F89F2F9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68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63C25-6CDF-4FD9-8165-B7287C89A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216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36BE71A-D2BD-4DEC-A187-4302B74233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17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tab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Data, Data Structures, Hash Tables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 to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026" name="Picture 2" descr="Difference between Linear and Non-linear Data Structures - GeeksforGeeks">
            <a:extLst>
              <a:ext uri="{FF2B5EF4-FFF2-40B4-BE49-F238E27FC236}">
                <a16:creationId xmlns:a16="http://schemas.microsoft.com/office/drawing/2014/main" id="{9B77148F-F4D5-4AAA-A202-AB898E09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37" y="2105737"/>
            <a:ext cx="5619527" cy="24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An Abstract Data Type </a:t>
            </a:r>
            <a:r>
              <a:rPr lang="en-US" sz="3599" dirty="0"/>
              <a:t>(ADT) is: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A set of </a:t>
            </a:r>
            <a:r>
              <a:rPr lang="en-US" sz="3399" b="1" dirty="0">
                <a:solidFill>
                  <a:schemeClr val="bg1"/>
                </a:solidFill>
              </a:rPr>
              <a:t>definitions of operations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Defines what we can do with the structure</a:t>
            </a:r>
          </a:p>
          <a:p>
            <a:pPr>
              <a:lnSpc>
                <a:spcPct val="100000"/>
              </a:lnSpc>
            </a:pPr>
            <a:r>
              <a:rPr lang="en-US" sz="3599" dirty="0"/>
              <a:t>ADT can have several different </a:t>
            </a:r>
            <a:r>
              <a:rPr lang="en-US" sz="3599" b="1" dirty="0">
                <a:solidFill>
                  <a:schemeClr val="bg1"/>
                </a:solidFill>
              </a:rPr>
              <a:t>implementations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Different implementations can have different </a:t>
            </a:r>
            <a:r>
              <a:rPr lang="en-US" sz="3399" b="1" dirty="0">
                <a:solidFill>
                  <a:schemeClr val="bg1"/>
                </a:solidFill>
              </a:rPr>
              <a:t>efficiency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inner logic </a:t>
            </a:r>
            <a:r>
              <a:rPr lang="en-US" sz="3399" dirty="0"/>
              <a:t>and </a:t>
            </a:r>
            <a:r>
              <a:rPr lang="en-US" sz="3399" b="1" dirty="0">
                <a:solidFill>
                  <a:schemeClr val="bg1"/>
                </a:solidFill>
              </a:rPr>
              <a:t>resource needs</a:t>
            </a: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190" y="1218632"/>
            <a:ext cx="3734027" cy="187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 and Lists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7" y="1831802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sz="3600" b="1" dirty="0">
                <a:solidFill>
                  <a:schemeClr val="bg1"/>
                </a:solidFill>
              </a:rPr>
              <a:t>Arrays</a:t>
            </a:r>
          </a:p>
          <a:p>
            <a:pPr lvl="1">
              <a:lnSpc>
                <a:spcPct val="100000"/>
              </a:lnSpc>
            </a:pPr>
            <a:r>
              <a:rPr lang="en-US" altLang="ko-KR" sz="3400" dirty="0"/>
              <a:t>Very </a:t>
            </a:r>
            <a:r>
              <a:rPr lang="en-US" altLang="ko-KR" sz="3400" b="1" dirty="0">
                <a:solidFill>
                  <a:schemeClr val="bg1"/>
                </a:solidFill>
              </a:rPr>
              <a:t>lightweight</a:t>
            </a:r>
          </a:p>
          <a:p>
            <a:pPr lvl="1">
              <a:lnSpc>
                <a:spcPct val="100000"/>
              </a:lnSpc>
            </a:pPr>
            <a:r>
              <a:rPr lang="en-US" altLang="ko-KR" sz="3400" dirty="0"/>
              <a:t>Have a </a:t>
            </a:r>
            <a:r>
              <a:rPr lang="en-US" altLang="ko-KR" sz="3400" b="1" dirty="0">
                <a:solidFill>
                  <a:schemeClr val="bg1"/>
                </a:solidFill>
              </a:rPr>
              <a:t>fixed size</a:t>
            </a:r>
          </a:p>
          <a:p>
            <a:pPr lvl="1">
              <a:lnSpc>
                <a:spcPct val="100000"/>
              </a:lnSpc>
            </a:pPr>
            <a:r>
              <a:rPr lang="en-US" altLang="ko-KR" sz="3400" dirty="0"/>
              <a:t>Usually </a:t>
            </a:r>
            <a:r>
              <a:rPr lang="en-US" altLang="ko-KR" sz="3400" b="1" dirty="0">
                <a:solidFill>
                  <a:schemeClr val="bg1"/>
                </a:solidFill>
              </a:rPr>
              <a:t>built into the language</a:t>
            </a:r>
          </a:p>
          <a:p>
            <a:pPr>
              <a:lnSpc>
                <a:spcPct val="100000"/>
              </a:lnSpc>
            </a:pPr>
            <a:r>
              <a:rPr lang="en-US" altLang="ko-KR" sz="3600" dirty="0"/>
              <a:t>Many collections are implemented by using arrays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r>
              <a:rPr lang="en-US" altLang="ko-KR" sz="3399" dirty="0"/>
              <a:t> in 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in C#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 </a:t>
            </a:r>
            <a:r>
              <a:rPr lang="en-US" altLang="ko-KR" sz="3399" dirty="0"/>
              <a:t>in C#</a:t>
            </a:r>
          </a:p>
          <a:p>
            <a:pPr lvl="1">
              <a:buClr>
                <a:schemeClr val="tx1"/>
              </a:buClr>
            </a:pP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Data Structure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165" y="1449516"/>
            <a:ext cx="6260502" cy="153531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99" dirty="0"/>
              <a:t>Arrays use a </a:t>
            </a:r>
            <a:r>
              <a:rPr lang="en-US" altLang="ko-KR" sz="3299" b="1" dirty="0">
                <a:solidFill>
                  <a:schemeClr val="bg1"/>
                </a:solidFill>
              </a:rPr>
              <a:t>single block of memory</a:t>
            </a:r>
          </a:p>
          <a:p>
            <a:endParaRPr lang="en-US" altLang="ko-KR" sz="3299" dirty="0"/>
          </a:p>
          <a:p>
            <a:r>
              <a:rPr lang="en-US" altLang="ko-KR" sz="3299" dirty="0"/>
              <a:t>Uses total of</a:t>
            </a:r>
            <a:r>
              <a:rPr lang="en-US" altLang="ko-KR" sz="3299" b="1" dirty="0">
                <a:solidFill>
                  <a:schemeClr val="bg1"/>
                </a:solidFill>
              </a:rPr>
              <a:t> array pointer + (N * element/pointer size)</a:t>
            </a:r>
          </a:p>
          <a:p>
            <a:endParaRPr lang="en-US" altLang="ko-KR" sz="3299" dirty="0"/>
          </a:p>
          <a:p>
            <a:endParaRPr lang="en-US" altLang="ko-KR" sz="3299" dirty="0"/>
          </a:p>
          <a:p>
            <a:endParaRPr lang="en-US" altLang="ko-KR" sz="3299" dirty="0"/>
          </a:p>
          <a:p>
            <a:pPr>
              <a:buClr>
                <a:schemeClr val="tx1"/>
              </a:buClr>
            </a:pPr>
            <a:r>
              <a:rPr lang="en-US" altLang="ko-KR" sz="3299" b="1" dirty="0">
                <a:solidFill>
                  <a:schemeClr val="bg1"/>
                </a:solidFill>
              </a:rPr>
              <a:t>Array address </a:t>
            </a:r>
            <a:r>
              <a:rPr lang="en-US" altLang="ko-KR" sz="3299" b="1" dirty="0"/>
              <a:t>+</a:t>
            </a:r>
            <a:r>
              <a:rPr lang="en-US" altLang="ko-KR" sz="3299" b="1" dirty="0">
                <a:solidFill>
                  <a:schemeClr val="bg1"/>
                </a:solidFill>
              </a:rPr>
              <a:t> (element index </a:t>
            </a:r>
            <a:r>
              <a:rPr lang="en-US" altLang="ko-KR" sz="3299" b="1" dirty="0"/>
              <a:t>*</a:t>
            </a:r>
            <a:r>
              <a:rPr lang="en-US" altLang="ko-KR" sz="3299" b="1" dirty="0">
                <a:solidFill>
                  <a:schemeClr val="bg1"/>
                </a:solidFill>
              </a:rPr>
              <a:t> size) </a:t>
            </a:r>
            <a:r>
              <a:rPr lang="en-US" altLang="ko-KR" sz="3299" b="1" dirty="0"/>
              <a:t>=</a:t>
            </a:r>
            <a:r>
              <a:rPr lang="en-US" altLang="ko-KR" sz="3299" b="1" dirty="0">
                <a:solidFill>
                  <a:schemeClr val="bg1"/>
                </a:solidFill>
              </a:rPr>
              <a:t> element address</a:t>
            </a:r>
          </a:p>
          <a:p>
            <a:pPr>
              <a:lnSpc>
                <a:spcPct val="110000"/>
              </a:lnSpc>
            </a:pPr>
            <a:r>
              <a:rPr lang="en-US" altLang="ko-KR" sz="3299" dirty="0">
                <a:ea typeface="굴림" pitchFamily="50" charset="-127"/>
              </a:rPr>
              <a:t>Arrays have a </a:t>
            </a:r>
            <a:r>
              <a:rPr lang="en-US" altLang="ko-KR" sz="3299" b="1" dirty="0">
                <a:solidFill>
                  <a:schemeClr val="bg1"/>
                </a:solidFill>
                <a:ea typeface="굴림" pitchFamily="50" charset="-127"/>
              </a:rPr>
              <a:t>fixed size </a:t>
            </a:r>
            <a:r>
              <a:rPr lang="en-US" altLang="ko-KR" sz="3299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299" dirty="0">
                <a:ea typeface="굴림" pitchFamily="50" charset="-127"/>
              </a:rPr>
              <a:t> to resize the array we </a:t>
            </a:r>
            <a:r>
              <a:rPr lang="en-US" altLang="ko-KR" sz="3299" b="1" dirty="0">
                <a:solidFill>
                  <a:schemeClr val="bg1"/>
                </a:solidFill>
                <a:ea typeface="굴림" pitchFamily="50" charset="-127"/>
              </a:rPr>
              <a:t>make a copy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98688"/>
              </p:ext>
            </p:extLst>
          </p:nvPr>
        </p:nvGraphicFramePr>
        <p:xfrm>
          <a:off x="2887006" y="3339023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Arrays Are Fast?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8678" y="1932570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57333" y="3724886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Total: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bytes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16425" y="1450275"/>
            <a:ext cx="2913973" cy="578731"/>
          </a:xfrm>
          <a:prstGeom prst="wedgeRoundRectCallout">
            <a:avLst>
              <a:gd name="adj1" fmla="val -69443"/>
              <a:gd name="adj2" fmla="val 66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size is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bytes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30341" y="3928112"/>
            <a:ext cx="2521233" cy="1055333"/>
          </a:xfrm>
          <a:prstGeom prst="wedgeRoundRectCallout">
            <a:avLst>
              <a:gd name="adj1" fmla="val 71898"/>
              <a:gd name="adj2" fmla="val -403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Array starts at this address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Dynamic (resizable) arrays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have a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variable size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Implemented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using an array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(Lists): Resize +1</a:t>
            </a:r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1218883" y="327765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68438" y="3719141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14236" y="433875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Count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639247" y="3505181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Box 13"/>
          <p:cNvSpPr txBox="1"/>
          <p:nvPr/>
        </p:nvSpPr>
        <p:spPr>
          <a:xfrm>
            <a:off x="5866280" y="3515357"/>
            <a:ext cx="80147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Add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58669" y="5409685"/>
            <a:ext cx="1066522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latin typeface="Consolas" panose="020B0609020204030204" pitchFamily="49" charset="0"/>
              </a:rPr>
              <a:t>Add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1853441" y="5409685"/>
            <a:ext cx="1066522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latin typeface="Consolas" panose="020B0609020204030204" pitchFamily="49" charset="0"/>
              </a:rPr>
              <a:t>Get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3248214" y="5409685"/>
            <a:ext cx="1066522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latin typeface="Consolas" panose="020B0609020204030204" pitchFamily="49" charset="0"/>
              </a:rPr>
              <a:t>Set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4642987" y="5409685"/>
            <a:ext cx="1527606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latin typeface="Consolas" panose="020B0609020204030204" pitchFamily="49" charset="0"/>
              </a:rPr>
              <a:t>Remove</a:t>
            </a:r>
          </a:p>
        </p:txBody>
      </p:sp>
      <p:cxnSp>
        <p:nvCxnSpPr>
          <p:cNvPr id="15" name="Straight Connector 14"/>
          <p:cNvCxnSpPr>
            <a:cxnSpLocks/>
            <a:stCxn id="7" idx="0"/>
            <a:endCxn id="6" idx="4"/>
          </p:cNvCxnSpPr>
          <p:nvPr/>
        </p:nvCxnSpPr>
        <p:spPr>
          <a:xfrm flipV="1">
            <a:off x="991931" y="4998612"/>
            <a:ext cx="2283817" cy="4110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  <a:endCxn id="6" idx="4"/>
          </p:cNvCxnSpPr>
          <p:nvPr/>
        </p:nvCxnSpPr>
        <p:spPr>
          <a:xfrm flipV="1">
            <a:off x="2386702" y="4998612"/>
            <a:ext cx="889044" cy="4110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  <a:stCxn id="17" idx="0"/>
            <a:endCxn id="6" idx="4"/>
          </p:cNvCxnSpPr>
          <p:nvPr/>
        </p:nvCxnSpPr>
        <p:spPr>
          <a:xfrm flipH="1" flipV="1">
            <a:off x="3275747" y="4998612"/>
            <a:ext cx="505728" cy="4110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8" idx="0"/>
            <a:endCxn id="6" idx="4"/>
          </p:cNvCxnSpPr>
          <p:nvPr/>
        </p:nvCxnSpPr>
        <p:spPr>
          <a:xfrm flipH="1" flipV="1">
            <a:off x="3275748" y="4998612"/>
            <a:ext cx="2131043" cy="4110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859168" y="2743380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7711788" y="3192653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062847" y="3719141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16764" y="433381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Count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512104" y="587673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0158" y="587673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94931" y="587673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20246" y="587673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636817" y="411462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58" name="TextBox 57"/>
          <p:cNvSpPr txBox="1"/>
          <p:nvPr/>
        </p:nvSpPr>
        <p:spPr>
          <a:xfrm>
            <a:off x="6189530" y="4124799"/>
            <a:ext cx="135249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Remove</a:t>
            </a:r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6763" y="1927279"/>
            <a:ext cx="2757728" cy="1055333"/>
          </a:xfrm>
          <a:prstGeom prst="wedgeRoundRectCallout">
            <a:avLst>
              <a:gd name="adj1" fmla="val -39872"/>
              <a:gd name="adj2" fmla="val 106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New array with copied elements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Resizable arrays: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double</a:t>
            </a:r>
            <a:r>
              <a:rPr lang="en-US" altLang="ko-KR" dirty="0">
                <a:ea typeface="굴림" pitchFamily="50" charset="-127"/>
              </a:rPr>
              <a:t> their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capacity</a:t>
            </a:r>
            <a:r>
              <a:rPr lang="en-US" altLang="ko-KR" dirty="0">
                <a:ea typeface="굴림" pitchFamily="50" charset="-127"/>
              </a:rPr>
              <a:t> when needed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Copying occurs 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dirty="0">
                <a:ea typeface="굴림" pitchFamily="50" charset="-127"/>
              </a:rPr>
              <a:t> times 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, only </a:t>
            </a:r>
            <a:r>
              <a:rPr lang="en-US" altLang="ko-KR" dirty="0">
                <a:sym typeface="Wingdings" panose="05000000000000000000" pitchFamily="2" charset="2"/>
              </a:rPr>
              <a:t>~30</a:t>
            </a:r>
            <a:r>
              <a:rPr lang="en-US" altLang="ko-KR" dirty="0">
                <a:ea typeface="굴림" pitchFamily="50" charset="-127"/>
                <a:sym typeface="Wingdings" panose="05000000000000000000" pitchFamily="2" charset="2"/>
              </a:rPr>
              <a:t> copies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Dynamic Arrays (Lists): Resize *2 – Add O(1)</a:t>
            </a:r>
            <a:endParaRPr lang="bg-BG" dirty="0"/>
          </a:p>
        </p:txBody>
      </p:sp>
      <p:sp>
        <p:nvSpPr>
          <p:cNvPr id="5" name="Arrow: Right 4"/>
          <p:cNvSpPr/>
          <p:nvPr/>
        </p:nvSpPr>
        <p:spPr>
          <a:xfrm>
            <a:off x="4175185" y="5381368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14" name="TextBox 13"/>
          <p:cNvSpPr txBox="1"/>
          <p:nvPr/>
        </p:nvSpPr>
        <p:spPr>
          <a:xfrm>
            <a:off x="3402219" y="5391545"/>
            <a:ext cx="80147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Add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5246625" y="2697835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599" b="1" dirty="0"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46" name="Oval 45"/>
          <p:cNvSpPr/>
          <p:nvPr/>
        </p:nvSpPr>
        <p:spPr>
          <a:xfrm>
            <a:off x="8244744" y="3581361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836339" y="3954300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78005" y="4868461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Count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78005" y="4411380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Capacity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59557" y="3581361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951152" y="3954300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892819" y="4868461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Count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2818" y="4411380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Capacity = 2</a:t>
            </a:r>
          </a:p>
        </p:txBody>
      </p:sp>
      <p:sp>
        <p:nvSpPr>
          <p:cNvPr id="34" name="Oval 33"/>
          <p:cNvSpPr/>
          <p:nvPr/>
        </p:nvSpPr>
        <p:spPr>
          <a:xfrm>
            <a:off x="458670" y="3581361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50265" y="3954300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91932" y="4868461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Count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1931" y="4411380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Capacity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16231" y="5381368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39" name="TextBox 38"/>
          <p:cNvSpPr txBox="1"/>
          <p:nvPr/>
        </p:nvSpPr>
        <p:spPr>
          <a:xfrm>
            <a:off x="7443264" y="5391545"/>
            <a:ext cx="80147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Add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71923" y="5894222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2757" y="5894222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54179" y="5989394"/>
            <a:ext cx="2880697" cy="578589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Amortized 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sym typeface="Symbol" pitchFamily="18" charset="2"/>
              </a:rPr>
              <a:t>Linked list </a:t>
            </a:r>
            <a:r>
              <a:rPr lang="en-US" sz="3199" dirty="0">
                <a:sym typeface="Symbol" pitchFamily="18" charset="2"/>
              </a:rPr>
              <a:t>== dynamic </a:t>
            </a:r>
            <a:r>
              <a:rPr lang="en-US" sz="3199" dirty="0"/>
              <a:t>(pointer-based) list implementation</a:t>
            </a:r>
            <a:endParaRPr lang="en-US" sz="3199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Singly-linked list</a:t>
            </a:r>
            <a:r>
              <a:rPr lang="en-US" sz="3199" dirty="0"/>
              <a:t>: each item has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3199" dirty="0"/>
              <a:t> and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endParaRPr lang="en-US" sz="3199" dirty="0"/>
          </a:p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Doubly-linked list</a:t>
            </a:r>
            <a:r>
              <a:rPr lang="en-US" sz="3199" dirty="0"/>
              <a:t>: each item has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3199" dirty="0"/>
              <a:t>,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199" dirty="0"/>
              <a:t> and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Linked List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1694806" y="2480672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2485133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1279921" y="4553708"/>
            <a:ext cx="9494861" cy="1955061"/>
            <a:chOff x="1278666" y="4623876"/>
            <a:chExt cx="9497334" cy="1955570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9726" y="4965712"/>
              <a:ext cx="685800" cy="172529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91" y="4864500"/>
            <a:ext cx="1084339" cy="171494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363091" y="4671173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743" y="5732842"/>
              <a:ext cx="743249" cy="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802657" y="5464052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500"/>
            <a:ext cx="1084339" cy="171494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63143" y="6312301"/>
              <a:ext cx="743249" cy="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5243" y="6312301"/>
              <a:ext cx="687299" cy="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278666" y="6050691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3391" y="5732842"/>
              <a:ext cx="743249" cy="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500"/>
            <a:ext cx="1084339" cy="171494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25791" y="6312301"/>
              <a:ext cx="743249" cy="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6039" y="5732842"/>
              <a:ext cx="743249" cy="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5" y="4864500"/>
            <a:ext cx="1084339" cy="1714946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8439" y="6312301"/>
              <a:ext cx="743249" cy="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08735" y="5732844"/>
              <a:ext cx="636905" cy="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69044" y="4877661"/>
              <a:ext cx="814385" cy="218419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787057" y="4623876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283000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Result: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DF0BCE-A079-47FA-95A5-1DC05FFBACE2}"/>
              </a:ext>
            </a:extLst>
          </p:cNvPr>
          <p:cNvGrpSpPr/>
          <p:nvPr/>
        </p:nvGrpSpPr>
        <p:grpSpPr>
          <a:xfrm>
            <a:off x="3231626" y="729704"/>
            <a:ext cx="6033468" cy="3689039"/>
            <a:chOff x="3505200" y="1089000"/>
            <a:chExt cx="5486400" cy="3105000"/>
          </a:xfrm>
        </p:grpSpPr>
        <p:sp>
          <p:nvSpPr>
            <p:cNvPr id="7" name="Rounded Rectangle 10"/>
            <p:cNvSpPr/>
            <p:nvPr/>
          </p:nvSpPr>
          <p:spPr>
            <a:xfrm>
              <a:off x="3505200" y="1089000"/>
              <a:ext cx="5486400" cy="3105000"/>
            </a:xfrm>
            <a:prstGeom prst="roundRect">
              <a:avLst>
                <a:gd name="adj" fmla="val 6659"/>
              </a:avLst>
            </a:prstGeom>
            <a:solidFill>
              <a:schemeClr val="tx2">
                <a:lumMod val="60000"/>
                <a:lumOff val="4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55684860"/>
                </p:ext>
              </p:extLst>
            </p:nvPr>
          </p:nvGraphicFramePr>
          <p:xfrm>
            <a:off x="3859855" y="1804723"/>
            <a:ext cx="4858064" cy="1929217"/>
          </p:xfrm>
          <a:graphic>
            <a:graphicData uri="http://schemas.openxmlformats.org/drawingml/2006/table">
              <a:tbl>
                <a:tblPr/>
                <a:tblGrid>
                  <a:gridCol w="256384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7863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Smith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+1-555-4542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15754362"/>
                    </a:ext>
                  </a:extLst>
                </a:tr>
                <a:tr h="569976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Doe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31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+1-555-3527</a:t>
                        </a:r>
                      </a:p>
                    </a:txBody>
                    <a:tcPr marL="100584" marR="100584" marT="50292" marB="50292"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3606226"/>
                    </a:ext>
                  </a:extLst>
                </a:tr>
              </a:tbl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840441" y="1217771"/>
              <a:ext cx="2312424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key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67383" y="1222265"/>
              <a:ext cx="2514180" cy="440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en-US" sz="3400" dirty="0"/>
              <a:t>The abstract data type (ADT) "</a:t>
            </a:r>
            <a:r>
              <a:rPr lang="en-US" sz="3400" b="1" dirty="0">
                <a:solidFill>
                  <a:schemeClr val="bg1"/>
                </a:solidFill>
              </a:rPr>
              <a:t>dictionary</a:t>
            </a:r>
            <a:r>
              <a:rPr lang="en-US" sz="3400" dirty="0"/>
              <a:t>" maps key to values</a:t>
            </a:r>
          </a:p>
          <a:p>
            <a:pPr lvl="1">
              <a:lnSpc>
                <a:spcPct val="98000"/>
              </a:lnSpc>
            </a:pPr>
            <a:r>
              <a:rPr lang="en-US" sz="3200" dirty="0"/>
              <a:t>Also known as "</a:t>
            </a:r>
            <a:r>
              <a:rPr lang="en-US" sz="3200" b="1" dirty="0">
                <a:solidFill>
                  <a:schemeClr val="bg1"/>
                </a:solidFill>
              </a:rPr>
              <a:t>map</a:t>
            </a:r>
            <a:r>
              <a:rPr lang="en-US" sz="3200" dirty="0"/>
              <a:t>" or "</a:t>
            </a:r>
            <a:r>
              <a:rPr lang="en-US" sz="3200" b="1" dirty="0">
                <a:solidFill>
                  <a:schemeClr val="bg1"/>
                </a:solidFill>
              </a:rPr>
              <a:t>associative array</a:t>
            </a:r>
            <a:r>
              <a:rPr lang="en-US" sz="3200" dirty="0"/>
              <a:t>"</a:t>
            </a:r>
          </a:p>
          <a:p>
            <a:pPr lvl="1">
              <a:lnSpc>
                <a:spcPct val="98000"/>
              </a:lnSpc>
            </a:pPr>
            <a:r>
              <a:rPr lang="en-US" sz="3200" dirty="0"/>
              <a:t>Holds a set of </a:t>
            </a:r>
            <a:r>
              <a:rPr lang="en-US" sz="3200" b="1" dirty="0">
                <a:solidFill>
                  <a:schemeClr val="bg1"/>
                </a:solidFill>
              </a:rPr>
              <a:t>{key, value} pairs</a:t>
            </a:r>
          </a:p>
          <a:p>
            <a:pPr>
              <a:lnSpc>
                <a:spcPct val="98000"/>
              </a:lnSpc>
            </a:pPr>
            <a:r>
              <a:rPr lang="en-US" sz="3400" dirty="0"/>
              <a:t>Many implementations</a:t>
            </a:r>
          </a:p>
          <a:p>
            <a:pPr lvl="1">
              <a:lnSpc>
                <a:spcPct val="98000"/>
              </a:lnSpc>
            </a:pPr>
            <a:r>
              <a:rPr lang="en-US" sz="3200" dirty="0"/>
              <a:t>Hash table, balanced tree, list, array,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Dictionary (Map) ADT</a:t>
            </a:r>
            <a:endParaRPr lang="bg-BG"/>
          </a:p>
        </p:txBody>
      </p:sp>
      <p:sp>
        <p:nvSpPr>
          <p:cNvPr id="8" name="Rounded Rectangle 10"/>
          <p:cNvSpPr/>
          <p:nvPr/>
        </p:nvSpPr>
        <p:spPr>
          <a:xfrm>
            <a:off x="3136578" y="4509121"/>
            <a:ext cx="5484971" cy="1872385"/>
          </a:xfrm>
          <a:prstGeom prst="roundRect">
            <a:avLst>
              <a:gd name="adj" fmla="val 6659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noAutofit/>
          </a:bodyPr>
          <a:lstStyle/>
          <a:p>
            <a:pPr defTabSz="1218621">
              <a:buClr>
                <a:srgbClr val="F2B254"/>
              </a:buClr>
              <a:buSzPct val="100000"/>
            </a:pPr>
            <a:endParaRPr lang="en-US" sz="23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9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3983807"/>
              </p:ext>
            </p:extLst>
          </p:nvPr>
        </p:nvGraphicFramePr>
        <p:xfrm>
          <a:off x="3451298" y="5164316"/>
          <a:ext cx="4855533" cy="10362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3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John Smith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+1-555-8976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Sam Doe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+1-555-5030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460128" y="4598988"/>
            <a:ext cx="231182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key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86465" y="4603482"/>
            <a:ext cx="251352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value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0506210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in Computing</a:t>
            </a:r>
          </a:p>
          <a:p>
            <a:pPr marL="514196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Structures</a:t>
            </a:r>
          </a:p>
          <a:p>
            <a:pPr marL="514196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</a:t>
            </a:r>
            <a:r>
              <a:rPr lang="en-US" dirty="0"/>
              <a:t> Data Structures: Array, </a:t>
            </a:r>
            <a:r>
              <a:rPr lang="en-US" noProof="1"/>
              <a:t>ArrayList</a:t>
            </a:r>
            <a:r>
              <a:rPr lang="en-US" dirty="0"/>
              <a:t>, LinkedList, Stack, Queue</a:t>
            </a:r>
          </a:p>
          <a:p>
            <a:pPr marL="514196" indent="-514196">
              <a:buClr>
                <a:schemeClr val="tx1"/>
              </a:buClr>
            </a:pPr>
            <a:r>
              <a:rPr lang="en-US" dirty="0"/>
              <a:t>Dictionaries and Hash Tables</a:t>
            </a:r>
          </a:p>
          <a:p>
            <a:pPr marL="514196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Complex</a:t>
            </a:r>
            <a:r>
              <a:rPr lang="en-US" dirty="0"/>
              <a:t> Data Structures: </a:t>
            </a:r>
            <a:r>
              <a:rPr lang="en-US" noProof="1"/>
              <a:t>OrderedBag</a:t>
            </a:r>
            <a:r>
              <a:rPr lang="en-US" dirty="0"/>
              <a:t>, </a:t>
            </a:r>
            <a:r>
              <a:rPr lang="en-US" noProof="1"/>
              <a:t>MultiDictionary</a:t>
            </a:r>
            <a:r>
              <a:rPr lang="en-US" dirty="0"/>
              <a:t>, Heap, etc.</a:t>
            </a:r>
          </a:p>
          <a:p>
            <a:pPr marL="514196" indent="-514196"/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621072" y="1404528"/>
            <a:ext cx="10946680" cy="432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var studentGrades = new </a:t>
            </a:r>
            <a:r>
              <a:rPr lang="en-GB" sz="2599">
                <a:solidFill>
                  <a:schemeClr val="bg1"/>
                </a:solidFill>
              </a:rPr>
              <a:t>Dictionary&lt;string, int&gt;()</a:t>
            </a:r>
            <a:r>
              <a:rPr lang="en-GB" sz="2599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</a:t>
            </a:r>
            <a:r>
              <a:rPr lang="en-GB" sz="2599">
                <a:solidFill>
                  <a:schemeClr val="bg1"/>
                </a:solidFill>
              </a:rPr>
              <a:t>Add</a:t>
            </a:r>
            <a:r>
              <a:rPr lang="en-GB" sz="2599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/>
              <a:t>  Console.WriteLine("{0} --&gt; {1}", pair.Key, pair.Value);</a:t>
            </a:r>
            <a:endParaRPr lang="en-GB" sz="2599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en-US" sz="2399"/>
              <a:t>Source code of </a:t>
            </a:r>
            <a:r>
              <a:rPr lang="en-US" sz="2399" b="1"/>
              <a:t>Dictionary&lt;TKey, TValue&gt;</a:t>
            </a:r>
            <a:r>
              <a:rPr lang="en-US" sz="2399"/>
              <a:t>: </a:t>
            </a:r>
            <a:r>
              <a:rPr lang="en-US" sz="2399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Example: Dictionary&lt;K, V&gt;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implements the ADT "dictionary" as self-balancing search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arranged in the tree </a:t>
            </a:r>
            <a:r>
              <a:rPr lang="en-US" b="1" dirty="0">
                <a:solidFill>
                  <a:schemeClr val="bg1"/>
                </a:solidFill>
              </a:rPr>
              <a:t>ordered by key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</a:t>
            </a:r>
            <a:r>
              <a:rPr lang="en-US" dirty="0"/>
              <a:t> the tree returns the elements in </a:t>
            </a:r>
            <a:r>
              <a:rPr lang="en-US" b="1" dirty="0">
                <a:solidFill>
                  <a:schemeClr val="bg1"/>
                </a:solidFill>
              </a:rPr>
              <a:t>increasing order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Add / Find / Delete perform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operations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when you need the elements </a:t>
            </a:r>
            <a:r>
              <a:rPr lang="en-US" b="1" dirty="0">
                <a:solidFill>
                  <a:schemeClr val="bg1"/>
                </a:solidFill>
              </a:rPr>
              <a:t>sorted by key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balanced search tree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use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it has better performance – based on </a:t>
            </a:r>
            <a:r>
              <a:rPr lang="en-US" b="1" dirty="0">
                <a:solidFill>
                  <a:schemeClr val="bg1"/>
                </a:solidFill>
              </a:rPr>
              <a:t>hash table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A </a:t>
            </a:r>
            <a:r>
              <a:rPr lang="en-CA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 table</a:t>
            </a:r>
            <a:r>
              <a:rPr lang="en-CA" b="1" dirty="0">
                <a:solidFill>
                  <a:schemeClr val="bg1"/>
                </a:solidFill>
              </a:rPr>
              <a:t> </a:t>
            </a:r>
            <a:r>
              <a:rPr lang="en-CA" dirty="0"/>
              <a:t>is an array that holds a set of </a:t>
            </a:r>
            <a:r>
              <a:rPr lang="en-CA" b="1" dirty="0">
                <a:solidFill>
                  <a:schemeClr val="bg1"/>
                </a:solidFill>
              </a:rPr>
              <a:t>{key, value} pairs</a:t>
            </a:r>
          </a:p>
          <a:p>
            <a:pPr>
              <a:lnSpc>
                <a:spcPct val="100000"/>
              </a:lnSpc>
            </a:pPr>
            <a:r>
              <a:rPr lang="en-CA" dirty="0"/>
              <a:t>The process of mapping a key to a position in a table is called </a:t>
            </a:r>
            <a:r>
              <a:rPr lang="en-CA" b="1" dirty="0">
                <a:solidFill>
                  <a:schemeClr val="bg1"/>
                </a:solidFill>
              </a:rPr>
              <a:t>hashing</a:t>
            </a: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  <a:endParaRPr lang="bg-BG"/>
          </a:p>
        </p:txBody>
      </p:sp>
      <p:graphicFrame>
        <p:nvGraphicFramePr>
          <p:cNvPr id="29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81747"/>
              </p:ext>
            </p:extLst>
          </p:nvPr>
        </p:nvGraphicFramePr>
        <p:xfrm>
          <a:off x="3206361" y="3733722"/>
          <a:ext cx="5788188" cy="6861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661438"/>
              </p:ext>
            </p:extLst>
          </p:nvPr>
        </p:nvGraphicFramePr>
        <p:xfrm>
          <a:off x="3206360" y="3200459"/>
          <a:ext cx="5788189" cy="419454"/>
        </p:xfrm>
        <a:graphic>
          <a:graphicData uri="http://schemas.openxmlformats.org/drawingml/2006/table">
            <a:tbl>
              <a:tblPr/>
              <a:tblGrid>
                <a:gridCol w="723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706854" y="3843264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8738583" y="4605961"/>
            <a:ext cx="2185523" cy="1055333"/>
          </a:xfrm>
          <a:prstGeom prst="wedgeRoundRectCallout">
            <a:avLst>
              <a:gd name="adj1" fmla="val -73703"/>
              <a:gd name="adj2" fmla="val -5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Hash table</a:t>
            </a:r>
            <a:br>
              <a:rPr lang="en-US" sz="2799" b="1" noProof="1">
                <a:solidFill>
                  <a:srgbClr val="FFFFFF"/>
                </a:solidFill>
              </a:rPr>
            </a:br>
            <a:r>
              <a:rPr lang="en-US" sz="2799" b="1" noProof="1">
                <a:solidFill>
                  <a:srgbClr val="FFFFFF"/>
                </a:solidFill>
              </a:rPr>
              <a:t>of size 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06E56F-C941-43D6-9851-198D363E8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671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A hash table has </a:t>
            </a:r>
            <a:r>
              <a:rPr lang="en-CA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CA" dirty="0"/>
              <a:t> slots, indexed from </a:t>
            </a:r>
            <a:r>
              <a:rPr lang="en-CA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CA" dirty="0"/>
              <a:t> to </a:t>
            </a:r>
            <a:r>
              <a:rPr lang="en-CA" b="1" dirty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m-1</a:t>
            </a:r>
          </a:p>
          <a:p>
            <a:pPr>
              <a:lnSpc>
                <a:spcPct val="100000"/>
              </a:lnSpc>
            </a:pPr>
            <a:r>
              <a:rPr lang="en-CA" dirty="0"/>
              <a:t>A </a:t>
            </a:r>
            <a:r>
              <a:rPr lang="en-CA" b="1" dirty="0">
                <a:solidFill>
                  <a:schemeClr val="bg1"/>
                </a:solidFill>
              </a:rPr>
              <a:t>hash function </a:t>
            </a:r>
            <a:r>
              <a:rPr lang="en-CA" dirty="0"/>
              <a:t>converts </a:t>
            </a:r>
            <a:r>
              <a:rPr lang="en-CA" b="1" dirty="0">
                <a:solidFill>
                  <a:schemeClr val="bg1"/>
                </a:solidFill>
              </a:rPr>
              <a:t>keys</a:t>
            </a:r>
            <a:r>
              <a:rPr lang="en-CA" dirty="0"/>
              <a:t> into </a:t>
            </a:r>
            <a:r>
              <a:rPr lang="en-CA" b="1" dirty="0">
                <a:solidFill>
                  <a:schemeClr val="bg1"/>
                </a:solidFill>
              </a:rPr>
              <a:t>array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b="1" dirty="0">
                <a:solidFill>
                  <a:schemeClr val="bg1"/>
                </a:solidFill>
              </a:rPr>
              <a:t>indices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Functions and Hashing</a:t>
            </a:r>
            <a:endParaRPr lang="bg-BG" dirty="0"/>
          </a:p>
        </p:txBody>
      </p:sp>
      <p:graphicFrame>
        <p:nvGraphicFramePr>
          <p:cNvPr id="15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65327"/>
              </p:ext>
            </p:extLst>
          </p:nvPr>
        </p:nvGraphicFramePr>
        <p:xfrm>
          <a:off x="3206361" y="3733722"/>
          <a:ext cx="5788188" cy="68619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3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61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856" marR="12185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2664"/>
              </p:ext>
            </p:extLst>
          </p:nvPr>
        </p:nvGraphicFramePr>
        <p:xfrm>
          <a:off x="3206360" y="3200459"/>
          <a:ext cx="5788189" cy="419454"/>
        </p:xfrm>
        <a:graphic>
          <a:graphicData uri="http://schemas.openxmlformats.org/drawingml/2006/table">
            <a:tbl>
              <a:tblPr/>
              <a:tblGrid>
                <a:gridCol w="723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cap="flat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7976" marR="47976" marT="35991" marB="35991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706854" y="3843264"/>
            <a:ext cx="38173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99" b="1" dirty="0">
                <a:latin typeface="Consolas" pitchFamily="49" charset="0"/>
                <a:cs typeface="Consolas" pitchFamily="49" charset="0"/>
              </a:rPr>
              <a:t>T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4039137" y="5004025"/>
            <a:ext cx="3428107" cy="523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lang="en-US" sz="27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k.GetHashCode()</a:t>
            </a:r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 flipV="1">
            <a:off x="5736094" y="4596143"/>
            <a:ext cx="480" cy="407882"/>
          </a:xfrm>
          <a:prstGeom prst="line">
            <a:avLst/>
          </a:prstGeom>
          <a:ln>
            <a:headEnd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1799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922348" y="5245810"/>
            <a:ext cx="2603068" cy="1055333"/>
          </a:xfrm>
          <a:prstGeom prst="wedgeRoundRectCallout">
            <a:avLst>
              <a:gd name="adj1" fmla="val 74324"/>
              <a:gd name="adj2" fmla="val -43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Returns 32-bit integer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B8FE92B-97A3-47B2-8772-2C88B8029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111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B2F9FC0-F4C5-403E-B8A8-748741730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66833222"/>
              </p:ext>
            </p:extLst>
          </p:nvPr>
        </p:nvGraphicFramePr>
        <p:xfrm>
          <a:off x="8520675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77360" y="365754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  <a:endParaRPr lang="en-US" sz="2799" noProof="1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85EE3C9A-38AE-434E-8242-DCA863B59ACD}"/>
              </a:ext>
            </a:extLst>
          </p:cNvPr>
          <p:cNvGrpSpPr/>
          <p:nvPr/>
        </p:nvGrpSpPr>
        <p:grpSpPr>
          <a:xfrm>
            <a:off x="4114223" y="2957633"/>
            <a:ext cx="3551675" cy="553725"/>
            <a:chOff x="4265612" y="2728913"/>
            <a:chExt cx="3352799" cy="143620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054928ED-75C9-4B89-B206-4B70E60F42FD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F8B5290A-A601-4F04-A9E4-A3F711364C3E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7AB0E9F8-05A6-4952-B3A6-9D6AA55D0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31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45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E6D6005-6C79-4237-876E-8604FD63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(2)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7679485"/>
              </p:ext>
            </p:extLst>
          </p:nvPr>
        </p:nvGraphicFramePr>
        <p:xfrm>
          <a:off x="8520675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520675" y="1676857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77360" y="365754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  <a:endParaRPr lang="en-US" sz="2799" noProof="1"/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0710DB76-2A61-4B08-BA55-61FF44E65DBD}"/>
              </a:ext>
            </a:extLst>
          </p:cNvPr>
          <p:cNvGrpSpPr/>
          <p:nvPr/>
        </p:nvGrpSpPr>
        <p:grpSpPr>
          <a:xfrm>
            <a:off x="4114223" y="2957633"/>
            <a:ext cx="3551675" cy="553725"/>
            <a:chOff x="4265612" y="2728913"/>
            <a:chExt cx="3352799" cy="143620"/>
          </a:xfrm>
        </p:grpSpPr>
        <p:sp>
          <p:nvSpPr>
            <p:cNvPr id="13" name="Text Placeholder 7">
              <a:extLst>
                <a:ext uri="{FF2B5EF4-FFF2-40B4-BE49-F238E27FC236}">
                  <a16:creationId xmlns:a16="http://schemas.microsoft.com/office/drawing/2014/main" id="{1D00841D-6072-4F9A-9336-033956C67925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2C87D073-7C7B-401B-89F2-FD3E33CDE660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7436CB0C-AF65-4639-9BA7-5AF1FFD05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5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45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EE62113-5765-464B-A2AE-DCA0A657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(3)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18319367"/>
              </p:ext>
            </p:extLst>
          </p:nvPr>
        </p:nvGraphicFramePr>
        <p:xfrm>
          <a:off x="8565665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565664" y="1676857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565663" y="4418743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77360" y="365754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8ED41FB-98E8-43CB-82B2-1893710DA7EB}"/>
              </a:ext>
            </a:extLst>
          </p:cNvPr>
          <p:cNvGrpSpPr/>
          <p:nvPr/>
        </p:nvGrpSpPr>
        <p:grpSpPr>
          <a:xfrm>
            <a:off x="4114223" y="2957633"/>
            <a:ext cx="3551675" cy="553725"/>
            <a:chOff x="4265612" y="2728913"/>
            <a:chExt cx="3352799" cy="143620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1A3C1964-1A71-4759-9C58-479257750D99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22D33602-9FB0-4C7C-B117-D3E9007BCC25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549F4D7E-A7D2-4CF9-B845-381E1BCBB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803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45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90D0174-76E0-4DE9-93C3-8D1D33307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(4)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36433303"/>
              </p:ext>
            </p:extLst>
          </p:nvPr>
        </p:nvGraphicFramePr>
        <p:xfrm>
          <a:off x="8571433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571433" y="1676857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565663" y="4416813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  <a:endParaRPr lang="en-US" sz="2799" noProof="1"/>
          </a:p>
        </p:txBody>
      </p:sp>
      <p:sp>
        <p:nvSpPr>
          <p:cNvPr id="12" name="Flowchart: Process 11"/>
          <p:cNvSpPr/>
          <p:nvPr/>
        </p:nvSpPr>
        <p:spPr>
          <a:xfrm>
            <a:off x="8565663" y="3503290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7360" y="365754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gosho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5F7AC5-4E04-4DA4-A459-9CE8BF14F2CF}"/>
              </a:ext>
            </a:extLst>
          </p:cNvPr>
          <p:cNvGrpSpPr/>
          <p:nvPr/>
        </p:nvGrpSpPr>
        <p:grpSpPr>
          <a:xfrm>
            <a:off x="4114223" y="2957633"/>
            <a:ext cx="3551675" cy="553725"/>
            <a:chOff x="4265612" y="2728913"/>
            <a:chExt cx="3352799" cy="143620"/>
          </a:xfrm>
        </p:grpSpPr>
        <p:sp>
          <p:nvSpPr>
            <p:cNvPr id="17" name="Text Placeholder 7">
              <a:extLst>
                <a:ext uri="{FF2B5EF4-FFF2-40B4-BE49-F238E27FC236}">
                  <a16:creationId xmlns:a16="http://schemas.microsoft.com/office/drawing/2014/main" id="{CAF39200-ACDB-431A-ACF9-0B4438F0DFF3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40CA4CB-BF73-4C9D-9FF2-7C29C0B078B4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0C59D045-A0AB-4267-A389-463DEF4A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95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45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AC7AE72-D98F-4FA4-BEB6-87EA65854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(5)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05308586"/>
              </p:ext>
            </p:extLst>
          </p:nvPr>
        </p:nvGraphicFramePr>
        <p:xfrm>
          <a:off x="8565665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565664" y="1686243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  <a:endParaRPr lang="en-US" sz="2799" noProof="1"/>
          </a:p>
        </p:txBody>
      </p:sp>
      <p:sp>
        <p:nvSpPr>
          <p:cNvPr id="9" name="Flowchart: Process 8"/>
          <p:cNvSpPr/>
          <p:nvPr/>
        </p:nvSpPr>
        <p:spPr>
          <a:xfrm>
            <a:off x="8565663" y="440276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565663" y="3505179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566064" y="5790584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gosho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77360" y="365754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9204588B-2488-4B66-B452-1992FF5AFD21}"/>
              </a:ext>
            </a:extLst>
          </p:cNvPr>
          <p:cNvGrpSpPr/>
          <p:nvPr/>
        </p:nvGrpSpPr>
        <p:grpSpPr>
          <a:xfrm>
            <a:off x="4114223" y="2957633"/>
            <a:ext cx="3551675" cy="553725"/>
            <a:chOff x="4265612" y="2728913"/>
            <a:chExt cx="3352799" cy="143620"/>
          </a:xfrm>
        </p:grpSpPr>
        <p:sp>
          <p:nvSpPr>
            <p:cNvPr id="18" name="Text Placeholder 7">
              <a:extLst>
                <a:ext uri="{FF2B5EF4-FFF2-40B4-BE49-F238E27FC236}">
                  <a16:creationId xmlns:a16="http://schemas.microsoft.com/office/drawing/2014/main" id="{A168BF04-9EB8-4344-A7BE-17140CEDE484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233EC594-29EF-4D76-AA0C-BBF477EAA9E0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A0E8CA3B-15FA-4BD7-A459-E68BE83B1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0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28451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911B022-C1D0-4EDD-A9B4-D6DB195AA0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Hash Table (6)</a:t>
            </a:r>
            <a:endParaRPr lang="bg-BG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06947331"/>
              </p:ext>
            </p:extLst>
          </p:nvPr>
        </p:nvGraphicFramePr>
        <p:xfrm>
          <a:off x="8569861" y="1676857"/>
          <a:ext cx="2945717" cy="4571760"/>
        </p:xfrm>
        <a:graphic>
          <a:graphicData uri="http://schemas.openxmlformats.org/drawingml/2006/table">
            <a:tbl>
              <a:tblPr firstRow="1" bandRow="1"/>
              <a:tblGrid>
                <a:gridCol w="2437765">
                  <a:extLst>
                    <a:ext uri="{9D8B030D-6E8A-4147-A177-3AD203B41FA5}">
                      <a16:colId xmlns:a16="http://schemas.microsoft.com/office/drawing/2014/main" val="905684474"/>
                    </a:ext>
                  </a:extLst>
                </a:gridCol>
                <a:gridCol w="507952">
                  <a:extLst>
                    <a:ext uri="{9D8B030D-6E8A-4147-A177-3AD203B41FA5}">
                      <a16:colId xmlns:a16="http://schemas.microsoft.com/office/drawing/2014/main" val="82275296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69967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698835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6241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07193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28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7751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62442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bg-BG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  <a:endParaRPr lang="bg-BG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5439"/>
                  </a:ext>
                </a:extLst>
              </a:tr>
            </a:tbl>
          </a:graphicData>
        </a:graphic>
      </p:graphicFrame>
      <p:sp>
        <p:nvSpPr>
          <p:cNvPr id="10" name="Flowchart: Process 9"/>
          <p:cNvSpPr/>
          <p:nvPr/>
        </p:nvSpPr>
        <p:spPr>
          <a:xfrm>
            <a:off x="8562656" y="1676857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570261" y="4411545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8562656" y="3505181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ivan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562656" y="5790584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gosho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8562656" y="3505179"/>
            <a:ext cx="2436972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5868660" y="2091714"/>
            <a:ext cx="2361585" cy="578589"/>
          </a:xfrm>
          <a:prstGeom prst="wedgeRoundRectCallout">
            <a:avLst>
              <a:gd name="adj1" fmla="val 58852"/>
              <a:gd name="adj2" fmla="val 123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  <a:ea typeface="굴림" pitchFamily="50" charset="-127"/>
              </a:rPr>
              <a:t>Collision</a:t>
            </a: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32D22D86-2D7C-4288-A35E-8DA9F9490C03}"/>
              </a:ext>
            </a:extLst>
          </p:cNvPr>
          <p:cNvGrpSpPr/>
          <p:nvPr/>
        </p:nvGrpSpPr>
        <p:grpSpPr>
          <a:xfrm>
            <a:off x="4116517" y="2957633"/>
            <a:ext cx="3551675" cy="553725"/>
            <a:chOff x="4265612" y="2728913"/>
            <a:chExt cx="3352799" cy="143620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649CC92D-871C-49BA-94C3-5117EDB4E270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436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E0FA22F7-F481-4D6A-BA5A-6D353C1190D7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19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 % 10</a:t>
              </a:r>
            </a:p>
          </p:txBody>
        </p:sp>
      </p:grpSp>
      <p:pic>
        <p:nvPicPr>
          <p:cNvPr id="21" name="Graphic 4" descr="Close">
            <a:extLst>
              <a:ext uri="{FF2B5EF4-FFF2-40B4-BE49-F238E27FC236}">
                <a16:creationId xmlns:a16="http://schemas.microsoft.com/office/drawing/2014/main" id="{6AACD42C-E398-4FFF-8580-F3C211E7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5002" y="2148051"/>
            <a:ext cx="3162997" cy="3162997"/>
          </a:xfrm>
          <a:prstGeom prst="rect">
            <a:avLst/>
          </a:prstGeom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B59A7D36-D74F-4E81-9492-C2CE3341A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8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How is Data Stored in the Memory?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Collision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== </a:t>
            </a:r>
            <a:r>
              <a:rPr lang="en-US" b="1" dirty="0">
                <a:solidFill>
                  <a:schemeClr val="bg1"/>
                </a:solidFill>
              </a:rPr>
              <a:t>different keys </a:t>
            </a:r>
            <a:r>
              <a:rPr lang="en-US" dirty="0"/>
              <a:t>have the </a:t>
            </a:r>
            <a:r>
              <a:rPr lang="en-US" b="1" dirty="0">
                <a:solidFill>
                  <a:schemeClr val="bg1"/>
                </a:solidFill>
              </a:rPr>
              <a:t>same hash value</a:t>
            </a:r>
          </a:p>
          <a:p>
            <a:pPr lvl="1">
              <a:buFontTx/>
              <a:buNone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="1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h(k</a:t>
            </a:r>
            <a:r>
              <a:rPr lang="en-US" b="1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="1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≠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b="1" baseline="-25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dirty="0"/>
              <a:t>When the number of</a:t>
            </a:r>
            <a:r>
              <a:rPr lang="en-US" i="1" dirty="0"/>
              <a:t> </a:t>
            </a:r>
            <a:r>
              <a:rPr lang="en-US" dirty="0"/>
              <a:t>collisions is sufficiently small, the hash tables work quite well (fast)</a:t>
            </a:r>
          </a:p>
          <a:p>
            <a:pPr>
              <a:buClr>
                <a:schemeClr val="tx1"/>
              </a:buClr>
            </a:pPr>
            <a:r>
              <a:rPr lang="en-US" dirty="0"/>
              <a:t>Several </a:t>
            </a:r>
            <a:r>
              <a:rPr lang="en-US" b="1" dirty="0">
                <a:solidFill>
                  <a:schemeClr val="bg1"/>
                </a:solidFill>
              </a:rPr>
              <a:t>collisions resolution strategies </a:t>
            </a:r>
            <a:r>
              <a:rPr lang="en-US" dirty="0"/>
              <a:t>exist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Chaining</a:t>
            </a:r>
            <a:r>
              <a:rPr lang="en-US" dirty="0"/>
              <a:t> collided keys (+ values) in a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</a:rPr>
              <a:t>other slots </a:t>
            </a:r>
            <a:r>
              <a:rPr lang="en-US" dirty="0"/>
              <a:t>in the table (open addressing)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Many others</a:t>
            </a:r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a Hash Table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2E6D3E-DA4D-4DDF-8F0A-8A48224C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6665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  <a:endParaRPr lang="en-US" sz="2799" noProof="1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DBFC2CAC-9228-4836-8A97-CA351B4A20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834684D6-256A-4451-A04C-D899FCBC0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33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76596738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  <a:endParaRPr lang="en-US" sz="2799" noProof="1"/>
          </a:p>
        </p:txBody>
      </p:sp>
      <p:grpSp>
        <p:nvGrpSpPr>
          <p:cNvPr id="17" name="Group 29">
            <a:extLst>
              <a:ext uri="{FF2B5EF4-FFF2-40B4-BE49-F238E27FC236}">
                <a16:creationId xmlns:a16="http://schemas.microsoft.com/office/drawing/2014/main" id="{B5688303-0DC0-4B08-83B2-8485289D1204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18" name="Text Placeholder 7">
              <a:extLst>
                <a:ext uri="{FF2B5EF4-FFF2-40B4-BE49-F238E27FC236}">
                  <a16:creationId xmlns:a16="http://schemas.microsoft.com/office/drawing/2014/main" id="{9D3E156C-C891-4ADE-9C92-64074DD73BD3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id="{7374AE2A-06DE-4752-B509-96126F336345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83B1E95D-00D0-488F-8886-CA9F537F6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3376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392B32E5-5814-4E5C-AD35-7C931F1ABB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669452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  <a:endParaRPr lang="en-US" sz="2799" noProof="1"/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  <a:endParaRPr lang="en-US" sz="2799" noProof="1"/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E4EF98C9-EE63-4DEA-A528-6C862EBD4098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68875AFD-55F3-4DA2-811C-FAC1A61FAE7A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51E6FC96-9281-4152-8D58-10EEE4FA95F5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733A7C51-AAFB-4AC8-9A3C-97D7E8B8F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881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CAABF9FE-6136-450B-A9A9-405B7D0E7F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  <a:endParaRPr lang="en-US" sz="2799" noProof="1"/>
          </a:p>
        </p:txBody>
      </p:sp>
      <p:grpSp>
        <p:nvGrpSpPr>
          <p:cNvPr id="17" name="Group 29">
            <a:extLst>
              <a:ext uri="{FF2B5EF4-FFF2-40B4-BE49-F238E27FC236}">
                <a16:creationId xmlns:a16="http://schemas.microsoft.com/office/drawing/2014/main" id="{EF8CCDCE-0AAE-4A6D-9507-EC7F79680A52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18" name="Text Placeholder 7">
              <a:extLst>
                <a:ext uri="{FF2B5EF4-FFF2-40B4-BE49-F238E27FC236}">
                  <a16:creationId xmlns:a16="http://schemas.microsoft.com/office/drawing/2014/main" id="{04E6CB6B-6F1A-4C01-838A-D9DCECCE73BE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9" name="TextBox 31">
              <a:extLst>
                <a:ext uri="{FF2B5EF4-FFF2-40B4-BE49-F238E27FC236}">
                  <a16:creationId xmlns:a16="http://schemas.microsoft.com/office/drawing/2014/main" id="{E74FF216-B28D-42C4-8F8F-9CC72A4440B9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2A38E2FF-F9CA-46A6-9BE8-1B8852DF0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570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7">
            <a:extLst>
              <a:ext uri="{FF2B5EF4-FFF2-40B4-BE49-F238E27FC236}">
                <a16:creationId xmlns:a16="http://schemas.microsoft.com/office/drawing/2014/main" id="{68F9E907-1378-43D8-9D4B-DF7475F679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8099" y="4266983"/>
            <a:ext cx="533261" cy="533261"/>
          </a:xfrm>
          <a:prstGeom prst="rect">
            <a:avLst/>
          </a:prstGeom>
        </p:spPr>
      </p:pic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  <a:endParaRPr lang="en-US" sz="2799" noProof="1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525191" y="5426863"/>
            <a:ext cx="2971026" cy="1055049"/>
          </a:xfrm>
          <a:prstGeom prst="wedgeRoundRectCallout">
            <a:avLst>
              <a:gd name="adj1" fmla="val 75930"/>
              <a:gd name="adj2" fmla="val -66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  <a:ea typeface="굴림" pitchFamily="50" charset="-127"/>
              </a:rPr>
              <a:t>Items are chained into a linked list</a:t>
            </a:r>
          </a:p>
        </p:txBody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2E86E3A9-9232-4B3B-B333-16E4E610F330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2EE4844C-E3F3-41E1-9706-F3FD368BF798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95E9FC63-CC78-4C0D-9D41-37661A865D9E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8F6DC727-E402-4B32-B4E8-E25D26766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415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7">
            <a:extLst>
              <a:ext uri="{FF2B5EF4-FFF2-40B4-BE49-F238E27FC236}">
                <a16:creationId xmlns:a16="http://schemas.microsoft.com/office/drawing/2014/main" id="{988CACED-27BF-4A63-80CD-CC8505D4F3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8099" y="4266983"/>
            <a:ext cx="533261" cy="533261"/>
          </a:xfrm>
          <a:prstGeom prst="rect">
            <a:avLst/>
          </a:prstGeom>
        </p:spPr>
      </p:pic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709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  <a:endParaRPr lang="en-US" sz="2799" noProof="1"/>
          </a:p>
        </p:txBody>
      </p:sp>
      <p:grpSp>
        <p:nvGrpSpPr>
          <p:cNvPr id="20" name="Group 29">
            <a:extLst>
              <a:ext uri="{FF2B5EF4-FFF2-40B4-BE49-F238E27FC236}">
                <a16:creationId xmlns:a16="http://schemas.microsoft.com/office/drawing/2014/main" id="{3E87C8C3-BDF9-4897-80EB-E870E4A41AB5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9380D05A-2DAF-4BAB-84F0-8A2E4A76EFDE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2" name="TextBox 31">
              <a:extLst>
                <a:ext uri="{FF2B5EF4-FFF2-40B4-BE49-F238E27FC236}">
                  <a16:creationId xmlns:a16="http://schemas.microsoft.com/office/drawing/2014/main" id="{7EFC4C6D-80B7-494A-8CD7-CCAA94E2E311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678AB2F-0B04-4971-A8CC-1A60B494E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535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D683BF7A-99C0-4DC9-9BF1-D01EAB7FB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8099" y="4266983"/>
            <a:ext cx="533261" cy="533261"/>
          </a:xfrm>
          <a:prstGeom prst="rect">
            <a:avLst/>
          </a:prstGeom>
        </p:spPr>
      </p:pic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709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5892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6713" y="4266983"/>
            <a:ext cx="533261" cy="533261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  <a:endParaRPr lang="en-US" sz="2799" noProof="1"/>
          </a:p>
        </p:txBody>
      </p: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978C07C-451A-42D7-889C-9225769A44B9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23" name="Text Placeholder 7">
              <a:extLst>
                <a:ext uri="{FF2B5EF4-FFF2-40B4-BE49-F238E27FC236}">
                  <a16:creationId xmlns:a16="http://schemas.microsoft.com/office/drawing/2014/main" id="{9DD50C37-5243-4A7B-9354-CB4C999790D2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15BC47F7-A1E6-43F5-8621-C69DD8029054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1F3F55DC-58E3-403F-A9C1-B41CE0D2D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701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ontent Placeholder 7">
            <a:extLst>
              <a:ext uri="{FF2B5EF4-FFF2-40B4-BE49-F238E27FC236}">
                <a16:creationId xmlns:a16="http://schemas.microsoft.com/office/drawing/2014/main" id="{7FB46034-9C8F-4CCE-B875-93BD6C0C2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8099" y="4266983"/>
            <a:ext cx="533261" cy="533261"/>
          </a:xfrm>
          <a:prstGeom prst="rect">
            <a:avLst/>
          </a:prstGeom>
        </p:spPr>
      </p:pic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709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5892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6713" y="4266983"/>
            <a:ext cx="533261" cy="533261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5751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34200" y="2290358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23" name="Group 29">
            <a:extLst>
              <a:ext uri="{FF2B5EF4-FFF2-40B4-BE49-F238E27FC236}">
                <a16:creationId xmlns:a16="http://schemas.microsoft.com/office/drawing/2014/main" id="{B9806DCA-456A-4DC5-A5A6-912C50D10C54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1E37BEDA-0DE5-43EB-B1FB-D3F6A6192492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09D9E3B2-2981-42BD-9AE1-437D066BF339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2C62467C-A291-4609-B7FC-17FAE043E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36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16636C99-0234-42EB-B3E1-26E21B1B5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74051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pic>
        <p:nvPicPr>
          <p:cNvPr id="3" name="Graphic 2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48099" y="4266983"/>
            <a:ext cx="533261" cy="533261"/>
          </a:xfrm>
          <a:prstGeom prst="rect">
            <a:avLst/>
          </a:prstGeom>
        </p:spPr>
      </p:pic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Chaining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807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892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416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10113709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5892" y="478190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pic>
        <p:nvPicPr>
          <p:cNvPr id="16" name="Graphic 15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6713" y="4266983"/>
            <a:ext cx="533261" cy="533261"/>
          </a:xfrm>
          <a:prstGeom prst="rect">
            <a:avLst/>
          </a:prstGeom>
        </p:spPr>
      </p:pic>
      <p:sp>
        <p:nvSpPr>
          <p:cNvPr id="17" name="Flowchart: Process 16"/>
          <p:cNvSpPr/>
          <p:nvPr/>
        </p:nvSpPr>
        <p:spPr>
          <a:xfrm>
            <a:off x="915751" y="3809901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7485892" y="5753897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pic>
        <p:nvPicPr>
          <p:cNvPr id="19" name="Graphic 18" descr="Line Arrow: Straigh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876713" y="5238981"/>
            <a:ext cx="533261" cy="533261"/>
          </a:xfrm>
          <a:prstGeom prst="rect">
            <a:avLst/>
          </a:prstGeom>
        </p:spPr>
      </p:pic>
      <p:grpSp>
        <p:nvGrpSpPr>
          <p:cNvPr id="41" name="Group 29">
            <a:extLst>
              <a:ext uri="{FF2B5EF4-FFF2-40B4-BE49-F238E27FC236}">
                <a16:creationId xmlns:a16="http://schemas.microsoft.com/office/drawing/2014/main" id="{5247D781-36BF-4D90-9D41-34C5372464EF}"/>
              </a:ext>
            </a:extLst>
          </p:cNvPr>
          <p:cNvGrpSpPr/>
          <p:nvPr/>
        </p:nvGrpSpPr>
        <p:grpSpPr>
          <a:xfrm>
            <a:off x="4582317" y="1542845"/>
            <a:ext cx="2818666" cy="553725"/>
            <a:chOff x="4265612" y="2728913"/>
            <a:chExt cx="3352799" cy="179792"/>
          </a:xfrm>
        </p:grpSpPr>
        <p:sp>
          <p:nvSpPr>
            <p:cNvPr id="42" name="Text Placeholder 7">
              <a:extLst>
                <a:ext uri="{FF2B5EF4-FFF2-40B4-BE49-F238E27FC236}">
                  <a16:creationId xmlns:a16="http://schemas.microsoft.com/office/drawing/2014/main" id="{2EEB6D63-C627-425A-97E7-F64DBC5CAA3C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179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43" name="TextBox 31">
              <a:extLst>
                <a:ext uri="{FF2B5EF4-FFF2-40B4-BE49-F238E27FC236}">
                  <a16:creationId xmlns:a16="http://schemas.microsoft.com/office/drawing/2014/main" id="{175F90AE-E4EE-46D1-88C2-D550AF3CCCC6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149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2992B695-F4E9-4769-B79B-5F75A3EF8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05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 of </a:t>
            </a:r>
            <a:r>
              <a:rPr lang="en-US" sz="3600" b="1" dirty="0">
                <a:solidFill>
                  <a:schemeClr val="bg1"/>
                </a:solidFill>
              </a:rPr>
              <a:t>symbols</a:t>
            </a:r>
            <a:r>
              <a:rPr lang="en-US" sz="3600" dirty="0"/>
              <a:t> gathered and translated for </a:t>
            </a:r>
            <a:r>
              <a:rPr lang="en-US" sz="3600" b="1" dirty="0">
                <a:solidFill>
                  <a:schemeClr val="bg1"/>
                </a:solidFill>
              </a:rPr>
              <a:t>some purpose</a:t>
            </a:r>
          </a:p>
          <a:p>
            <a:r>
              <a:rPr lang="en-US" sz="3600" dirty="0"/>
              <a:t>Simplified – bits of information stored in memory</a:t>
            </a:r>
          </a:p>
          <a:p>
            <a:pPr lvl="1"/>
            <a:r>
              <a:rPr lang="en-US" sz="3400" dirty="0"/>
              <a:t>If those bits remain </a:t>
            </a:r>
            <a:r>
              <a:rPr lang="en-US" sz="3400" b="1" dirty="0">
                <a:solidFill>
                  <a:schemeClr val="bg1"/>
                </a:solidFill>
              </a:rPr>
              <a:t>unused,</a:t>
            </a:r>
            <a:r>
              <a:rPr lang="en-US" sz="3400" dirty="0"/>
              <a:t> they don't do anything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sz="3600" dirty="0"/>
              <a:t>Example: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76622"/>
              </p:ext>
            </p:extLst>
          </p:nvPr>
        </p:nvGraphicFramePr>
        <p:xfrm>
          <a:off x="3016200" y="4206376"/>
          <a:ext cx="6166498" cy="13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9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3249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31" name="Text Placeholder 7"/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334200" y="2190754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maria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F0AABD9-C493-484F-840A-3FC69B23C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5E51FA61-9275-4410-A925-6C9DDE9FD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23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29">
            <a:extLst>
              <a:ext uri="{FF2B5EF4-FFF2-40B4-BE49-F238E27FC236}">
                <a16:creationId xmlns:a16="http://schemas.microsoft.com/office/drawing/2014/main" id="{8F002191-0261-452C-BA76-622575730B20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2" name="Text Placeholder 7">
              <a:extLst>
                <a:ext uri="{FF2B5EF4-FFF2-40B4-BE49-F238E27FC236}">
                  <a16:creationId xmlns:a16="http://schemas.microsoft.com/office/drawing/2014/main" id="{FFE178A4-9FBD-4793-80BC-AC54CBB0BAC6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A1E21025-289F-440E-A64D-1C950B92EC9B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graphicFrame>
        <p:nvGraphicFramePr>
          <p:cNvPr id="28" name="Content Placeholder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40286337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334200" y="2190754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  <a:endParaRPr lang="en-US" sz="2799" noProof="1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4F41824-4942-4CE1-AD9F-F6B13AB9A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672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7B138D5B-98EE-4586-ACAE-5FFCEFAA8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13" name="Group 29">
            <a:extLst>
              <a:ext uri="{FF2B5EF4-FFF2-40B4-BE49-F238E27FC236}">
                <a16:creationId xmlns:a16="http://schemas.microsoft.com/office/drawing/2014/main" id="{71FBCA90-6244-4ACF-8A01-A84016DD8DB9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6888C16C-FEB8-4DAA-AB16-44927780FFF7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5EC6A111-785B-46DA-B547-6734334FA908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334200" y="2190754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EE93A-B7F6-4E78-9623-7DAF29FD8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63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47A80CD4-4379-425C-BE34-5C960CF46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14" name="Group 29">
            <a:extLst>
              <a:ext uri="{FF2B5EF4-FFF2-40B4-BE49-F238E27FC236}">
                <a16:creationId xmlns:a16="http://schemas.microsoft.com/office/drawing/2014/main" id="{30822B71-551C-426F-BB10-110F175AAA1A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5D524EB7-F862-45E0-B172-BE7214D9AAAB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2B731374-CA2A-409D-9A05-4DB9C42F80DC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334200" y="2190754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  <a:endParaRPr lang="en-US" sz="2799" noProof="1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888742E-66F2-4782-8E0A-1FC2E410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141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6D0BA076-A4A2-4530-826B-9F56BFD5A9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4857278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BD4F3112-0E1A-46BD-8341-A2116539058F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A1CE315A-DDB4-4727-A677-68EF98DA343F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864058CB-0500-421E-BC56-E49096435062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21F9483-4926-4EAC-9619-A545EFD9A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57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7">
            <a:extLst>
              <a:ext uri="{FF2B5EF4-FFF2-40B4-BE49-F238E27FC236}">
                <a16:creationId xmlns:a16="http://schemas.microsoft.com/office/drawing/2014/main" id="{21ECDCCA-A87D-40AF-86A0-95A85FD939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2181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  <a:endParaRPr lang="en-US" sz="2799" noProof="1"/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E4E0E3E6-C1F3-45CA-AE5C-DEE1EBB8DD55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5" name="Text Placeholder 7">
              <a:extLst>
                <a:ext uri="{FF2B5EF4-FFF2-40B4-BE49-F238E27FC236}">
                  <a16:creationId xmlns:a16="http://schemas.microsoft.com/office/drawing/2014/main" id="{3A32D455-D753-4B3E-B429-D5601A7FC74D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6" name="TextBox 31">
              <a:extLst>
                <a:ext uri="{FF2B5EF4-FFF2-40B4-BE49-F238E27FC236}">
                  <a16:creationId xmlns:a16="http://schemas.microsoft.com/office/drawing/2014/main" id="{72052ADB-2201-4513-8906-279FD4C92B7D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70111A3-6A0A-4C50-A6CE-4AEF65EBB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5787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7">
            <a:extLst>
              <a:ext uri="{FF2B5EF4-FFF2-40B4-BE49-F238E27FC236}">
                <a16:creationId xmlns:a16="http://schemas.microsoft.com/office/drawing/2014/main" id="{E70BD6D8-4942-49A8-9CC6-69B927ABD1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15" name="Group 29">
            <a:extLst>
              <a:ext uri="{FF2B5EF4-FFF2-40B4-BE49-F238E27FC236}">
                <a16:creationId xmlns:a16="http://schemas.microsoft.com/office/drawing/2014/main" id="{C8D15515-D3D8-45E8-B4F9-59E156F4650A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6" name="Text Placeholder 7">
              <a:extLst>
                <a:ext uri="{FF2B5EF4-FFF2-40B4-BE49-F238E27FC236}">
                  <a16:creationId xmlns:a16="http://schemas.microsoft.com/office/drawing/2014/main" id="{A6D6C744-B6A7-4FEE-942D-71250887CF44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7" name="TextBox 31">
              <a:extLst>
                <a:ext uri="{FF2B5EF4-FFF2-40B4-BE49-F238E27FC236}">
                  <a16:creationId xmlns:a16="http://schemas.microsoft.com/office/drawing/2014/main" id="{8B59184F-B13F-4EB5-8017-38D73BDB2F45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5334200" y="2190754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  <a:endParaRPr lang="en-US" sz="2799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ABF9DDE-2293-4984-B69D-C70F37CEE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825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7D4AB751-99C3-4FA2-8BAE-2D641964B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19" name="Group 29">
            <a:extLst>
              <a:ext uri="{FF2B5EF4-FFF2-40B4-BE49-F238E27FC236}">
                <a16:creationId xmlns:a16="http://schemas.microsoft.com/office/drawing/2014/main" id="{2F49B6EC-4C16-4BD7-86CE-2C6A4FD79A9C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20" name="Text Placeholder 7">
              <a:extLst>
                <a:ext uri="{FF2B5EF4-FFF2-40B4-BE49-F238E27FC236}">
                  <a16:creationId xmlns:a16="http://schemas.microsoft.com/office/drawing/2014/main" id="{27E5A113-D5E4-4F62-8F03-AD5E30DB5DF1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808AC165-4A0F-46CB-8B54-48304448D0C6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34200" y="2207119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  <a:endParaRPr lang="en-US" sz="2799" noProof="1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D90E743-B052-4F22-9665-C082356A2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754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EF52DCF7-15C7-4819-A9C2-F8434F2E9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7485493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5F2AC910-005A-4777-B875-EDBCF225390A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7" name="Text Placeholder 7">
              <a:extLst>
                <a:ext uri="{FF2B5EF4-FFF2-40B4-BE49-F238E27FC236}">
                  <a16:creationId xmlns:a16="http://schemas.microsoft.com/office/drawing/2014/main" id="{538C89EB-A445-454A-B5BB-544CE90F1014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3EEA3366-0613-4C79-AC7E-14A0B8135762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17C8B4F6-4BC9-42B8-9325-0C456EBF3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71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4045D918-4B86-4E4D-815E-FF639B7FD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8009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grpSp>
        <p:nvGrpSpPr>
          <p:cNvPr id="16" name="Group 29">
            <a:extLst>
              <a:ext uri="{FF2B5EF4-FFF2-40B4-BE49-F238E27FC236}">
                <a16:creationId xmlns:a16="http://schemas.microsoft.com/office/drawing/2014/main" id="{FB9487DD-EE33-431E-B417-0C41E9E77AE3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7" name="Text Placeholder 7">
              <a:extLst>
                <a:ext uri="{FF2B5EF4-FFF2-40B4-BE49-F238E27FC236}">
                  <a16:creationId xmlns:a16="http://schemas.microsoft.com/office/drawing/2014/main" id="{A9E9DE8F-E66C-41F5-AEA6-E837763E3D7E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18" name="TextBox 31">
              <a:extLst>
                <a:ext uri="{FF2B5EF4-FFF2-40B4-BE49-F238E27FC236}">
                  <a16:creationId xmlns:a16="http://schemas.microsoft.com/office/drawing/2014/main" id="{9B1F90E1-9960-4F11-8CD2-12CDB0F810ED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A4E25C5A-701A-457E-BB63-E9784C6D1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507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way we </a:t>
            </a:r>
            <a:r>
              <a:rPr lang="en-US" sz="3600" b="1" dirty="0">
                <a:solidFill>
                  <a:schemeClr val="bg1"/>
                </a:solidFill>
              </a:rPr>
              <a:t>read </a:t>
            </a:r>
            <a:r>
              <a:rPr lang="en-US" sz="3600" dirty="0"/>
              <a:t>the data </a:t>
            </a:r>
            <a:r>
              <a:rPr lang="en-US" sz="3600" b="1" dirty="0">
                <a:solidFill>
                  <a:schemeClr val="bg1"/>
                </a:solidFill>
              </a:rPr>
              <a:t>retrieves the information </a:t>
            </a:r>
            <a:r>
              <a:rPr lang="en-US" sz="3600" dirty="0"/>
              <a:t>of the bits in different ways</a:t>
            </a:r>
          </a:p>
          <a:p>
            <a:pPr lvl="1"/>
            <a:r>
              <a:rPr lang="en-US" sz="3400" dirty="0"/>
              <a:t>However, bits have only </a:t>
            </a:r>
            <a:r>
              <a:rPr lang="en-US" sz="3400" b="1" dirty="0">
                <a:solidFill>
                  <a:schemeClr val="bg1"/>
                </a:solidFill>
              </a:rPr>
              <a:t>0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</a:rPr>
              <a:t>1</a:t>
            </a:r>
            <a:r>
              <a:rPr lang="en-US" sz="3400" dirty="0"/>
              <a:t> as values</a:t>
            </a:r>
          </a:p>
          <a:p>
            <a:r>
              <a:rPr lang="en-US" sz="3600" dirty="0"/>
              <a:t>Example: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Computing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89634"/>
              </p:ext>
            </p:extLst>
          </p:nvPr>
        </p:nvGraphicFramePr>
        <p:xfrm>
          <a:off x="2832926" y="3356992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Binary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Translation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040216" y="5710474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7">
            <a:extLst>
              <a:ext uri="{FF2B5EF4-FFF2-40B4-BE49-F238E27FC236}">
                <a16:creationId xmlns:a16="http://schemas.microsoft.com/office/drawing/2014/main" id="{69568F93-EF2C-4CFB-AAD2-BC49D4381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23" name="Group 29">
            <a:extLst>
              <a:ext uri="{FF2B5EF4-FFF2-40B4-BE49-F238E27FC236}">
                <a16:creationId xmlns:a16="http://schemas.microsoft.com/office/drawing/2014/main" id="{1A888675-19DD-4373-A74B-81560DAEC16B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24" name="Text Placeholder 7">
              <a:extLst>
                <a:ext uri="{FF2B5EF4-FFF2-40B4-BE49-F238E27FC236}">
                  <a16:creationId xmlns:a16="http://schemas.microsoft.com/office/drawing/2014/main" id="{BA8F1711-3623-4B3E-935D-39550D56854B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7452A1B1-AFE0-464C-ACF8-712821A417A2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5334200" y="2214317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ACD8EA7-FC05-4419-BBAC-50A13108C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989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D66B80CA-DF34-4152-80C1-F5A2F28AA1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grpSp>
        <p:nvGrpSpPr>
          <p:cNvPr id="21" name="Group 29">
            <a:extLst>
              <a:ext uri="{FF2B5EF4-FFF2-40B4-BE49-F238E27FC236}">
                <a16:creationId xmlns:a16="http://schemas.microsoft.com/office/drawing/2014/main" id="{A6DA5391-5841-4257-861E-72A3488EA3F6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22" name="Text Placeholder 7">
              <a:extLst>
                <a:ext uri="{FF2B5EF4-FFF2-40B4-BE49-F238E27FC236}">
                  <a16:creationId xmlns:a16="http://schemas.microsoft.com/office/drawing/2014/main" id="{27DB355A-C287-4E0A-8A21-5B89694A7A38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3" name="TextBox 31">
              <a:extLst>
                <a:ext uri="{FF2B5EF4-FFF2-40B4-BE49-F238E27FC236}">
                  <a16:creationId xmlns:a16="http://schemas.microsoft.com/office/drawing/2014/main" id="{04CE4408-FC95-418D-A288-99D446761A9F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5334200" y="2214317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  <a:endParaRPr lang="en-US" sz="2799" noProof="1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535D611-7774-44AD-8096-ACA6826E7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331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FE308015-C940-45DC-82F5-1C72DC86C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7485493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3C500D59-0CF2-40F1-B3EE-49FBDBF14541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0A6C8F79-A382-4EAD-A048-D326D1B8A370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88724DAA-0A27-41BD-9C0A-F89C592E7A0C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57F57BC8-227E-4610-A783-87AD1F241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4871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0565819B-6BCB-40A5-ACE8-04D566171E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8806735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1546B15B-7BDE-40D1-A7AD-232B3E13A46B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DEDA043D-EF49-4CF7-B981-9FDF47090092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4494E9C6-3AED-4D18-B0D3-3637D6155243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30BAD5EF-885C-4D9D-9406-EE7F3E16D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4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B0C4DD0B-148A-48A0-ACBA-9E63D81AE8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10110530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C2B13A8B-7405-4BFA-A9E9-15775420B651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B62E4F92-48D5-49D3-B8F7-1E7133FA49BD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989C27D6-56E3-4DEA-AEAC-7791267C3232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FE568C52-C6D8-4F4D-AED4-B41041F82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817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D9BD36BC-2CE8-420C-9852-083B8A9AA1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912567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5DB6B07-AC21-4634-991B-E5C266727183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C0B1C17F-B973-4F72-AC07-0EAA8DDCABEC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1B5D711A-2FEE-4645-BB04-4CAD76A79CD6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C1CB9FBA-014E-4B0C-91F5-C7C85112A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937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88BCDCDF-99F8-46E2-AB11-5E870409B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2227471" y="2934130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D69D0A2-1FDB-4E38-8692-F7F28739A880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F1C2E644-7DFD-4814-AD71-9AC686425013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6F6567EF-F2DA-4489-B959-09E45D163012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E27ADFF2-D8DE-419E-89FF-1A9DFF796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9396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7">
            <a:extLst>
              <a:ext uri="{FF2B5EF4-FFF2-40B4-BE49-F238E27FC236}">
                <a16:creationId xmlns:a16="http://schemas.microsoft.com/office/drawing/2014/main" id="{1B977128-5855-4ABC-810B-1120D9CFE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069903"/>
              </p:ext>
            </p:extLst>
          </p:nvPr>
        </p:nvGraphicFramePr>
        <p:xfrm>
          <a:off x="922347" y="3352820"/>
          <a:ext cx="10512864" cy="914352"/>
        </p:xfrm>
        <a:graphic>
          <a:graphicData uri="http://schemas.openxmlformats.org/drawingml/2006/table">
            <a:tbl>
              <a:tblPr firstRow="1" bandRow="1"/>
              <a:tblGrid>
                <a:gridCol w="1314108">
                  <a:extLst>
                    <a:ext uri="{9D8B030D-6E8A-4147-A177-3AD203B41FA5}">
                      <a16:colId xmlns:a16="http://schemas.microsoft.com/office/drawing/2014/main" val="1204470838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79275836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5397411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361323086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022205742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732551783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108904177"/>
                    </a:ext>
                  </a:extLst>
                </a:gridCol>
                <a:gridCol w="1314108">
                  <a:extLst>
                    <a:ext uri="{9D8B030D-6E8A-4147-A177-3AD203B41FA5}">
                      <a16:colId xmlns:a16="http://schemas.microsoft.com/office/drawing/2014/main" val="2312636629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949689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bg-BG" sz="2400" dirty="0"/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59512"/>
                  </a:ext>
                </a:extLst>
              </a:tr>
            </a:tbl>
          </a:graphicData>
        </a:graphic>
      </p:graphicFrame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Resolution: Linear Probing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4857278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maria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748549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ivan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354237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stamat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617138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pesho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10112913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mitko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8795626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joro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912567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rosi</a:t>
            </a:r>
          </a:p>
        </p:txBody>
      </p:sp>
      <p:sp>
        <p:nvSpPr>
          <p:cNvPr id="15" name="Flowchart: Process 14"/>
          <p:cNvSpPr/>
          <p:nvPr/>
        </p:nvSpPr>
        <p:spPr>
          <a:xfrm>
            <a:off x="2221904" y="3809902"/>
            <a:ext cx="1314903" cy="457081"/>
          </a:xfrm>
          <a:prstGeom prst="flowChartProcess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</a:rPr>
              <a:t>alex</a:t>
            </a:r>
          </a:p>
        </p:txBody>
      </p: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15C3BC3-C1B5-43F5-A104-E63FDE06F9A7}"/>
              </a:ext>
            </a:extLst>
          </p:cNvPr>
          <p:cNvGrpSpPr/>
          <p:nvPr/>
        </p:nvGrpSpPr>
        <p:grpSpPr>
          <a:xfrm>
            <a:off x="4582317" y="1542841"/>
            <a:ext cx="2818666" cy="553725"/>
            <a:chOff x="4265612" y="2728913"/>
            <a:chExt cx="3352799" cy="253243"/>
          </a:xfrm>
        </p:grpSpPr>
        <p:sp>
          <p:nvSpPr>
            <p:cNvPr id="19" name="Text Placeholder 7">
              <a:extLst>
                <a:ext uri="{FF2B5EF4-FFF2-40B4-BE49-F238E27FC236}">
                  <a16:creationId xmlns:a16="http://schemas.microsoft.com/office/drawing/2014/main" id="{7D6E9E15-385B-4A64-A408-7F5355CD9F1A}"/>
                </a:ext>
              </a:extLst>
            </p:cNvPr>
            <p:cNvSpPr txBox="1">
              <a:spLocks/>
            </p:cNvSpPr>
            <p:nvPr/>
          </p:nvSpPr>
          <p:spPr>
            <a:xfrm>
              <a:off x="4265612" y="2728913"/>
              <a:ext cx="3352799" cy="2532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79953" tIns="91416" rIns="179953" bIns="91416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399" noProof="1"/>
            </a:p>
          </p:txBody>
        </p:sp>
        <p:sp>
          <p:nvSpPr>
            <p:cNvPr id="20" name="TextBox 31">
              <a:extLst>
                <a:ext uri="{FF2B5EF4-FFF2-40B4-BE49-F238E27FC236}">
                  <a16:creationId xmlns:a16="http://schemas.microsoft.com/office/drawing/2014/main" id="{7D9058C2-C780-4242-9212-5E5FF6175DA7}"/>
                </a:ext>
              </a:extLst>
            </p:cNvPr>
            <p:cNvSpPr txBox="1"/>
            <p:nvPr/>
          </p:nvSpPr>
          <p:spPr>
            <a:xfrm>
              <a:off x="4265612" y="2728913"/>
              <a:ext cx="3352799" cy="211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Hash Function</a:t>
              </a: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16EB064-E2B8-4DAB-AA3D-024952679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5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OrderedBag&lt;T&gt;</a:t>
            </a:r>
          </a:p>
          <a:p>
            <a:pPr lvl="1"/>
            <a:r>
              <a:rPr lang="en-US" sz="3000" dirty="0"/>
              <a:t>A </a:t>
            </a:r>
            <a:r>
              <a:rPr lang="en-US" sz="3000" b="1" dirty="0">
                <a:solidFill>
                  <a:schemeClr val="bg1"/>
                </a:solidFill>
              </a:rPr>
              <a:t>bag</a:t>
            </a:r>
            <a:r>
              <a:rPr lang="en-US" sz="3000" dirty="0"/>
              <a:t> (multi-set) based on balanced search tree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en-US" sz="3000" noProof="1">
                <a:cs typeface="Consolas" pitchFamily="49" charset="0"/>
              </a:rPr>
              <a:t>Contains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&lt;Key, Value&gt; pairs</a:t>
            </a:r>
          </a:p>
          <a:p>
            <a:pPr lvl="1"/>
            <a:r>
              <a:rPr lang="en-US" sz="3000" noProof="1">
                <a:cs typeface="Consolas" pitchFamily="49" charset="0"/>
              </a:rPr>
              <a:t>Any number of elements may have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the same key</a:t>
            </a:r>
          </a:p>
          <a:p>
            <a:pPr lvl="1"/>
            <a:r>
              <a:rPr lang="en-US" sz="3000" dirty="0"/>
              <a:t>Add / Find / Remove work in time O(log(N))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000" dirty="0"/>
              <a:t> should implement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endParaRPr lang="en-US" sz="3199" dirty="0"/>
          </a:p>
          <a:p>
            <a:r>
              <a:rPr lang="en-US" sz="3199" dirty="0"/>
              <a:t>To use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199" dirty="0"/>
              <a:t>, install </a:t>
            </a:r>
            <a:r>
              <a:rPr lang="en-US" sz="3199" b="1" noProof="1">
                <a:solidFill>
                  <a:schemeClr val="bg1"/>
                </a:solidFill>
              </a:rPr>
              <a:t>Softuni.Wintellect.PowerCollections </a:t>
            </a:r>
            <a:r>
              <a:rPr lang="en-US" sz="3199" dirty="0"/>
              <a:t>from NuGet Packages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9245181" y="1764435"/>
            <a:ext cx="2132075" cy="190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15799"/>
            <a:ext cx="5468334" cy="119458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dirty="0"/>
              <a:t>Use the class </a:t>
            </a:r>
            <a:r>
              <a:rPr lang="en-US" b="1" noProof="1">
                <a:solidFill>
                  <a:schemeClr val="bg1"/>
                </a:solidFill>
              </a:rPr>
              <a:t>OrderedBag&lt;T&gt;</a:t>
            </a:r>
            <a:r>
              <a:rPr lang="en-US" noProof="1"/>
              <a:t> </a:t>
            </a:r>
            <a:r>
              <a:rPr lang="en-US" dirty="0"/>
              <a:t>to read a list of words and print them in a </a:t>
            </a:r>
            <a:r>
              <a:rPr lang="en-US" b="1" dirty="0">
                <a:solidFill>
                  <a:schemeClr val="bg1"/>
                </a:solidFill>
              </a:rPr>
              <a:t>sorted order</a:t>
            </a: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 err="1"/>
              <a:t>OrderedBag</a:t>
            </a:r>
            <a:r>
              <a:rPr lang="en-GB" sz="2200" dirty="0"/>
              <a:t>&lt;string&gt; bag = new </a:t>
            </a:r>
            <a:r>
              <a:rPr lang="en-GB" sz="2200" dirty="0" err="1">
                <a:solidFill>
                  <a:schemeClr val="bg1"/>
                </a:solidFill>
              </a:rPr>
              <a:t>OrderedBag</a:t>
            </a:r>
            <a:r>
              <a:rPr lang="en-GB" sz="2200" dirty="0">
                <a:solidFill>
                  <a:schemeClr val="bg1"/>
                </a:solidFill>
              </a:rPr>
              <a:t>&lt;string&gt;()</a:t>
            </a:r>
            <a:r>
              <a:rPr lang="en-GB" sz="2200" dirty="0"/>
              <a:t>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("Peter");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("Maria");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("Ana");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("Nina");</a:t>
            </a:r>
          </a:p>
          <a:p>
            <a:r>
              <a:rPr lang="en-GB" sz="2200" dirty="0" err="1"/>
              <a:t>bag.Add</a:t>
            </a:r>
            <a:r>
              <a:rPr lang="en-GB" sz="2200" dirty="0"/>
              <a:t>("</a:t>
            </a:r>
            <a:r>
              <a:rPr lang="en-GB" sz="2200" dirty="0" err="1"/>
              <a:t>Mitko</a:t>
            </a:r>
            <a:r>
              <a:rPr lang="en-GB" sz="2200" dirty="0"/>
              <a:t>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</a:t>
            </a:r>
            <a:r>
              <a:rPr lang="en-GB" sz="2200" dirty="0" err="1"/>
              <a:t>Console.WriteLine</a:t>
            </a:r>
            <a:r>
              <a:rPr lang="en-GB" sz="2200" dirty="0"/>
              <a:t>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noProof="1"/>
              <a:t>OrderedBag</a:t>
            </a:r>
            <a:r>
              <a:rPr lang="en-US" dirty="0"/>
              <a:t>&lt;T&gt;</a:t>
            </a:r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MultiDictionary</a:t>
            </a:r>
            <a:r>
              <a:rPr lang="en-US" sz="3600" b="1" dirty="0">
                <a:solidFill>
                  <a:schemeClr val="bg1"/>
                </a:solidFill>
              </a:rPr>
              <a:t>&lt;TKey, TValue&gt;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 dictionary (map) implemented by </a:t>
            </a:r>
            <a:r>
              <a:rPr lang="en-US" sz="3400" b="1" dirty="0">
                <a:solidFill>
                  <a:schemeClr val="bg1"/>
                </a:solidFill>
              </a:rPr>
              <a:t>hash-table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Allows duplicates </a:t>
            </a:r>
            <a:r>
              <a:rPr lang="en-US" sz="3400" dirty="0"/>
              <a:t>(configurable)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Add / Find / Remove work in time O(1)</a:t>
            </a:r>
          </a:p>
          <a:p>
            <a:pPr lvl="1">
              <a:lnSpc>
                <a:spcPct val="110000"/>
              </a:lnSpc>
            </a:pPr>
            <a:r>
              <a:rPr lang="en-US" sz="3400" dirty="0"/>
              <a:t>Like </a:t>
            </a:r>
            <a:r>
              <a:rPr lang="en-US" sz="3400" b="1" dirty="0">
                <a:latin typeface="Consolas" panose="020B0609020204030204" pitchFamily="49" charset="0"/>
              </a:rPr>
              <a:t>Dictionary&lt;TKey,</a:t>
            </a:r>
            <a:r>
              <a:rPr lang="en-US" sz="3400" b="1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To use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en-US" sz="3600" dirty="0"/>
              <a:t>install </a:t>
            </a:r>
            <a:r>
              <a:rPr lang="en-US" sz="3600" b="1" noProof="1">
                <a:solidFill>
                  <a:schemeClr val="bg1"/>
                </a:solidFill>
              </a:rPr>
              <a:t>SoftUni.Wintellect.PowerCollections </a:t>
            </a:r>
            <a:r>
              <a:rPr lang="en-US" sz="3600" dirty="0"/>
              <a:t>from NuGet Packages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8904313" y="2210118"/>
            <a:ext cx="2623539" cy="2437765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90452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400"/>
              <a:t>Use the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>
                <a:solidFill>
                  <a:schemeClr val="bg1"/>
                </a:solidFill>
              </a:rPr>
              <a:t>&lt;K, V&gt; </a:t>
            </a:r>
            <a:r>
              <a:rPr lang="en-US" sz="3400"/>
              <a:t>class to read a </a:t>
            </a:r>
            <a:r>
              <a:rPr lang="en-US" sz="3400" b="1">
                <a:solidFill>
                  <a:schemeClr val="bg1"/>
                </a:solidFill>
              </a:rPr>
              <a:t>phone book</a:t>
            </a:r>
            <a:r>
              <a:rPr lang="en-US" sz="3400"/>
              <a:t>, where each person can have </a:t>
            </a:r>
            <a:r>
              <a:rPr lang="en-US" sz="3400" b="1">
                <a:solidFill>
                  <a:schemeClr val="bg1"/>
                </a:solidFill>
              </a:rPr>
              <a:t>multiple phone numbers</a:t>
            </a:r>
            <a:r>
              <a:rPr lang="en-US" sz="3400"/>
              <a:t>:</a:t>
            </a:r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674150" y="2529235"/>
            <a:ext cx="7088785" cy="3682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/>
              <a:t>MultiDictionary&lt;string, string&gt; phoneBook = </a:t>
            </a:r>
          </a:p>
          <a:p>
            <a:r>
              <a:rPr lang="en-GB" sz="2199"/>
              <a:t>  </a:t>
            </a:r>
            <a:r>
              <a:rPr lang="en-GB" sz="2199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/>
              <a:t>;</a:t>
            </a:r>
          </a:p>
          <a:p>
            <a:r>
              <a:rPr lang="en-GB" sz="2199"/>
              <a:t>phoneBook.Add("Peter", "088 123 456");</a:t>
            </a:r>
          </a:p>
          <a:p>
            <a:r>
              <a:rPr lang="en-GB" sz="2199"/>
              <a:t>phoneBook.Add("Maria", "089 999 888");</a:t>
            </a:r>
          </a:p>
          <a:p>
            <a:r>
              <a:rPr lang="en-GB" sz="2199"/>
              <a:t>phoneBook.Add("Peter", "088 999 777");</a:t>
            </a:r>
          </a:p>
          <a:p>
            <a:endParaRPr lang="en-GB" sz="2199"/>
          </a:p>
          <a:p>
            <a:r>
              <a:rPr lang="en-GB" sz="2199"/>
              <a:t>foreach (var phoneNum in phoneBook["Peter"])</a:t>
            </a:r>
          </a:p>
          <a:p>
            <a:r>
              <a:rPr lang="en-GB" sz="2199"/>
              <a:t>{</a:t>
            </a:r>
          </a:p>
          <a:p>
            <a:r>
              <a:rPr lang="en-GB" sz="2199"/>
              <a:t>   Console.WriteLine(phoneNum);</a:t>
            </a:r>
          </a:p>
          <a:p>
            <a:r>
              <a:rPr lang="en-GB" sz="2199"/>
              <a:t>}</a:t>
            </a:r>
            <a:endParaRPr lang="en-GB" sz="2199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noProof="1"/>
              <a:t>MultiDictionary&lt;K, V</a:t>
            </a:r>
            <a:r>
              <a:rPr lang="en-US" dirty="0"/>
              <a:t>&gt;</a:t>
            </a:r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190356" y="2356547"/>
            <a:ext cx="4221402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Find the phone numbers for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980206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Heap&lt;T&gt;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Tree-based data structure, stored in array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Fast retrieve of </a:t>
            </a:r>
            <a:r>
              <a:rPr lang="en-GB" b="1" dirty="0">
                <a:solidFill>
                  <a:schemeClr val="bg1"/>
                </a:solidFill>
              </a:rPr>
              <a:t>min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max</a:t>
            </a:r>
            <a:r>
              <a:rPr lang="en-GB" dirty="0"/>
              <a:t> element</a:t>
            </a:r>
          </a:p>
          <a:p>
            <a:pPr>
              <a:lnSpc>
                <a:spcPct val="100000"/>
              </a:lnSpc>
            </a:pPr>
            <a:r>
              <a:rPr lang="en-GB" dirty="0"/>
              <a:t>Heaps hold the </a:t>
            </a:r>
            <a:r>
              <a:rPr lang="en-US" b="1" dirty="0">
                <a:solidFill>
                  <a:schemeClr val="bg1"/>
                </a:solidFill>
              </a:rPr>
              <a:t>heap property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each node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parent ≤ children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parent ≥ children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To use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en-US" sz="3199" dirty="0"/>
              <a:t>install NuGet</a:t>
            </a:r>
            <a:br>
              <a:rPr lang="en-US" sz="3199" dirty="0"/>
            </a:br>
            <a:r>
              <a:rPr lang="en-US" sz="3199" dirty="0"/>
              <a:t>package </a:t>
            </a:r>
            <a:r>
              <a:rPr lang="en-US" sz="3199" b="1" noProof="1">
                <a:solidFill>
                  <a:schemeClr val="bg1"/>
                </a:solidFill>
              </a:rPr>
              <a:t>MoreComplexDataStructures</a:t>
            </a:r>
            <a:endParaRPr lang="en-US" sz="3199" dirty="0"/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(Binary Pyramid)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153" y="1217084"/>
            <a:ext cx="3212559" cy="1996997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26" y="4301166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/>
              <a:t>Use the </a:t>
            </a:r>
            <a:r>
              <a:rPr lang="en-US" b="1">
                <a:solidFill>
                  <a:schemeClr val="bg1"/>
                </a:solidFill>
              </a:rPr>
              <a:t>MaxHeap&lt;T&gt;</a:t>
            </a:r>
            <a:r>
              <a:rPr lang="en-US"/>
              <a:t> class to </a:t>
            </a:r>
            <a:r>
              <a:rPr lang="en-US" b="1">
                <a:solidFill>
                  <a:schemeClr val="bg1"/>
                </a:solidFill>
              </a:rPr>
              <a:t>sort</a:t>
            </a:r>
            <a:r>
              <a:rPr lang="en-US"/>
              <a:t> names in </a:t>
            </a:r>
            <a:r>
              <a:rPr lang="en-US" b="1">
                <a:solidFill>
                  <a:schemeClr val="bg1"/>
                </a:solidFill>
              </a:rPr>
              <a:t>descending order</a:t>
            </a:r>
          </a:p>
          <a:p>
            <a:pPr marL="1066099" lvl="1" indent="-457063"/>
            <a:r>
              <a:rPr lang="en-US"/>
              <a:t>Print each name, using the </a:t>
            </a:r>
            <a:r>
              <a:rPr lang="en-US" b="1" noProof="1">
                <a:solidFill>
                  <a:schemeClr val="bg1"/>
                </a:solidFill>
              </a:rPr>
              <a:t>ExtractMax</a:t>
            </a:r>
            <a:r>
              <a:rPr lang="en-US" b="1">
                <a:solidFill>
                  <a:schemeClr val="bg1"/>
                </a:solidFill>
              </a:rPr>
              <a:t>()</a:t>
            </a:r>
            <a:r>
              <a:rPr lang="en-US"/>
              <a:t> method</a:t>
            </a: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909836" y="2504424"/>
            <a:ext cx="10946680" cy="41465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600"/>
              <a:t>MaxHeap&lt;string&gt; heap = new </a:t>
            </a:r>
            <a:r>
              <a:rPr lang="en-GB" sz="2600">
                <a:solidFill>
                  <a:schemeClr val="bg1"/>
                </a:solidFill>
              </a:rPr>
              <a:t>MaxHeap&lt;string&gt;()</a:t>
            </a:r>
            <a:r>
              <a:rPr lang="en-GB" sz="2600"/>
              <a:t>;</a:t>
            </a:r>
          </a:p>
          <a:p>
            <a:pPr>
              <a:lnSpc>
                <a:spcPct val="100000"/>
              </a:lnSpc>
            </a:pPr>
            <a:r>
              <a:rPr lang="en-GB" sz="260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60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60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600"/>
              <a:t>heap.Insert("Miro");</a:t>
            </a:r>
          </a:p>
          <a:p>
            <a:pPr>
              <a:lnSpc>
                <a:spcPct val="100000"/>
              </a:lnSpc>
            </a:pPr>
            <a:endParaRPr lang="en-GB" sz="2600"/>
          </a:p>
          <a:p>
            <a:pPr>
              <a:lnSpc>
                <a:spcPct val="100000"/>
              </a:lnSpc>
            </a:pPr>
            <a:r>
              <a:rPr lang="en-GB" sz="260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600"/>
              <a:t>{</a:t>
            </a:r>
          </a:p>
          <a:p>
            <a:pPr>
              <a:lnSpc>
                <a:spcPct val="100000"/>
              </a:lnSpc>
            </a:pPr>
            <a:r>
              <a:rPr lang="en-GB" sz="2600"/>
              <a:t>   Console.WriteLine(heap.</a:t>
            </a:r>
            <a:r>
              <a:rPr lang="en-GB" sz="2600">
                <a:solidFill>
                  <a:schemeClr val="bg1"/>
                </a:solidFill>
              </a:rPr>
              <a:t>ExtractMax()</a:t>
            </a:r>
            <a:r>
              <a:rPr lang="en-GB" sz="2600"/>
              <a:t>);</a:t>
            </a:r>
          </a:p>
          <a:p>
            <a:pPr>
              <a:lnSpc>
                <a:spcPct val="100000"/>
              </a:lnSpc>
            </a:pPr>
            <a:r>
              <a:rPr lang="en-GB" sz="2600"/>
              <a:t>}</a:t>
            </a:r>
            <a:endParaRPr lang="en-GB" sz="26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Example: MaxHeap&lt;T&gt;</a:t>
            </a:r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614" y="3425308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617" y="1647238"/>
            <a:ext cx="10990314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3600" dirty="0">
                <a:solidFill>
                  <a:schemeClr val="bg2"/>
                </a:solidFill>
              </a:rPr>
              <a:t>organize data in computer systems for efficient use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Abstract data types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ADT</a:t>
            </a:r>
            <a:r>
              <a:rPr lang="en-US" sz="3400" dirty="0">
                <a:solidFill>
                  <a:schemeClr val="bg2"/>
                </a:solidFill>
              </a:rPr>
              <a:t>) describe a set of operations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Linear</a:t>
            </a:r>
            <a:r>
              <a:rPr lang="en-US" sz="3600" b="1" dirty="0">
                <a:solidFill>
                  <a:schemeClr val="bg2"/>
                </a:solidFill>
              </a:rPr>
              <a:t> data structures: arrays, lists, stack, queue, linked list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Dictionaries</a:t>
            </a:r>
            <a:r>
              <a:rPr lang="en-US" sz="3600" b="1" dirty="0">
                <a:solidFill>
                  <a:schemeClr val="bg2"/>
                </a:solidFill>
              </a:rPr>
              <a:t> 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hash tables 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2"/>
                </a:solidFill>
              </a:rPr>
              <a:t>Complex data structures: Bag, Heap, …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17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DCAB4F-0B27-4DF8-8828-E09E20A1E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775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FA46E3A-A1F7-4376-B90E-013551ECC3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9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Data structure </a:t>
            </a:r>
            <a:r>
              <a:rPr lang="en-US" sz="3399" dirty="0"/>
              <a:t>– an </a:t>
            </a:r>
            <a:r>
              <a:rPr lang="en-US" sz="3399" b="1" dirty="0">
                <a:solidFill>
                  <a:schemeClr val="bg1"/>
                </a:solidFill>
              </a:rPr>
              <a:t>object</a:t>
            </a:r>
            <a:r>
              <a:rPr lang="en-US" sz="3399" dirty="0"/>
              <a:t> which takes responsibility for data </a:t>
            </a:r>
            <a:r>
              <a:rPr lang="en-US" sz="3399" b="1" dirty="0">
                <a:solidFill>
                  <a:schemeClr val="bg1"/>
                </a:solidFill>
              </a:rPr>
              <a:t>organization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storage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management</a:t>
            </a:r>
            <a:r>
              <a:rPr lang="en-US" sz="3399" dirty="0"/>
              <a:t> in </a:t>
            </a:r>
            <a:r>
              <a:rPr lang="en-US" sz="3399" b="1" dirty="0">
                <a:solidFill>
                  <a:schemeClr val="bg1"/>
                </a:solidFill>
              </a:rPr>
              <a:t>effective</a:t>
            </a:r>
            <a:r>
              <a:rPr lang="en-US" sz="3399" dirty="0"/>
              <a:t> manner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en-US" sz="3399" dirty="0"/>
              <a:t>Storing items </a:t>
            </a:r>
            <a:r>
              <a:rPr lang="en-US" sz="3399" b="1" dirty="0">
                <a:solidFill>
                  <a:schemeClr val="bg1"/>
                </a:solidFill>
              </a:rPr>
              <a:t>requires memory consumption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91020"/>
              </p:ext>
            </p:extLst>
          </p:nvPr>
        </p:nvGraphicFramePr>
        <p:xfrm>
          <a:off x="2114427" y="3199070"/>
          <a:ext cx="8424080" cy="320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04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21204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Data Structure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= 4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= 8 bytes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(Array</a:t>
                      </a:r>
                      <a:r>
                        <a:rPr lang="en-US" sz="2400" baseline="0" dirty="0"/>
                        <a:t> length) * 4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(List</a:t>
                      </a:r>
                      <a:r>
                        <a:rPr lang="en-US" sz="2400" baseline="0" dirty="0"/>
                        <a:t> size) * 8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Dictionary&lt;</a:t>
                      </a:r>
                      <a:r>
                        <a:rPr lang="en-US" sz="2400"/>
                        <a:t>int,</a:t>
                      </a:r>
                      <a:r>
                        <a:rPr lang="en-US" sz="2400" baseline="0"/>
                        <a:t> </a:t>
                      </a:r>
                      <a:r>
                        <a:rPr lang="en-US" sz="2400" baseline="0" dirty="0"/>
                        <a:t>int[]</a:t>
                      </a:r>
                      <a:r>
                        <a:rPr lang="en-US" sz="24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400" dirty="0"/>
                        <a:t> (Dictionary</a:t>
                      </a:r>
                      <a:r>
                        <a:rPr lang="en-US" sz="2400" baseline="0" dirty="0"/>
                        <a:t> size) * Entry bytes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Linear structures</a:t>
            </a:r>
          </a:p>
          <a:p>
            <a:pPr marL="696704" lvl="1" indent="-239641">
              <a:lnSpc>
                <a:spcPct val="100000"/>
              </a:lnSpc>
            </a:pPr>
            <a:r>
              <a:rPr lang="en-US" dirty="0"/>
              <a:t>Lists: fixed size and variable size sequences</a:t>
            </a:r>
          </a:p>
          <a:p>
            <a:pPr marL="696704" lvl="1" indent="-239641">
              <a:lnSpc>
                <a:spcPct val="100000"/>
              </a:lnSpc>
            </a:pPr>
            <a:r>
              <a:rPr lang="en-US" dirty="0"/>
              <a:t>Stacks: LIFO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structures</a:t>
            </a:r>
          </a:p>
          <a:p>
            <a:pPr marL="696704" lvl="1" indent="-239641">
              <a:lnSpc>
                <a:spcPct val="100000"/>
              </a:lnSpc>
            </a:pPr>
            <a:r>
              <a:rPr lang="en-US" dirty="0"/>
              <a:t>Queues: FIFO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structures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Trees and tree-like structures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Binary, ordered search trees, balanced trees, etc.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Dictionaries</a:t>
            </a:r>
            <a:r>
              <a:rPr lang="en-US" dirty="0"/>
              <a:t> (maps, associative arrays)</a:t>
            </a:r>
          </a:p>
          <a:p>
            <a:pPr marL="696704" lvl="1" indent="-239641">
              <a:lnSpc>
                <a:spcPct val="100000"/>
              </a:lnSpc>
            </a:pPr>
            <a:r>
              <a:rPr lang="en-US" dirty="0"/>
              <a:t>Hold pairs (key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value)</a:t>
            </a:r>
          </a:p>
          <a:p>
            <a:pPr marL="696704" lvl="1" indent="-239641">
              <a:lnSpc>
                <a:spcPct val="100000"/>
              </a:lnSpc>
            </a:pPr>
            <a:r>
              <a:rPr lang="en-US" dirty="0"/>
              <a:t>Hash tables: use hash functions to search / insert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192" y="1829217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773">
            <a:off x="9785555" y="3440599"/>
            <a:ext cx="1707748" cy="1044646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8" y="4669359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Sets</a:t>
            </a:r>
            <a:r>
              <a:rPr lang="en-US" sz="3499" dirty="0"/>
              <a:t>, </a:t>
            </a:r>
            <a:r>
              <a:rPr lang="en-US" sz="3499" b="1" dirty="0">
                <a:solidFill>
                  <a:schemeClr val="bg1"/>
                </a:solidFill>
              </a:rPr>
              <a:t>multi-sets</a:t>
            </a:r>
            <a:r>
              <a:rPr lang="en-US" sz="3499" dirty="0"/>
              <a:t> and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en-US" sz="3199" dirty="0"/>
              <a:t>Set – collection of unique elements</a:t>
            </a:r>
          </a:p>
          <a:p>
            <a:pPr lvl="1">
              <a:lnSpc>
                <a:spcPct val="95000"/>
              </a:lnSpc>
            </a:pPr>
            <a:r>
              <a:rPr lang="en-US" sz="3199" dirty="0"/>
              <a:t>Bag – collection of non-unique elements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Ordered sets </a:t>
            </a:r>
            <a:r>
              <a:rPr lang="en-US" sz="3499" dirty="0"/>
              <a:t>and </a:t>
            </a:r>
            <a:r>
              <a:rPr lang="en-US" sz="3499" b="1" dirty="0">
                <a:solidFill>
                  <a:schemeClr val="bg1"/>
                </a:solidFill>
              </a:rPr>
              <a:t>dictionaries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Priority queues </a:t>
            </a:r>
            <a:r>
              <a:rPr lang="en-US" sz="3499" dirty="0"/>
              <a:t>/ heaps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Special tree structures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Suffix tree, interval tree, index tree, </a:t>
            </a:r>
            <a:r>
              <a:rPr lang="en-US" noProof="1"/>
              <a:t>trie, rope, …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Graphs</a:t>
            </a:r>
          </a:p>
          <a:p>
            <a:pPr lvl="1">
              <a:lnSpc>
                <a:spcPct val="95000"/>
              </a:lnSpc>
            </a:pPr>
            <a:r>
              <a:rPr lang="en-US" dirty="0"/>
              <a:t>Directed / undirected, weighted / unweighted,</a:t>
            </a:r>
            <a:br>
              <a:rPr lang="en-US" dirty="0"/>
            </a:br>
            <a:r>
              <a:rPr lang="en-US" dirty="0"/>
              <a:t>connected / non-connected, cyclic / acyclic,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 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3109</Words>
  <Application>Microsoft Office PowerPoint</Application>
  <PresentationFormat>Widescreen</PresentationFormat>
  <Paragraphs>1013</Paragraphs>
  <Slides>68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Consolas</vt:lpstr>
      <vt:lpstr>Segoe UI Symbol</vt:lpstr>
      <vt:lpstr>Wingdings</vt:lpstr>
      <vt:lpstr>Wingdings 2</vt:lpstr>
      <vt:lpstr>SoftUni</vt:lpstr>
      <vt:lpstr>Intro to Data Structures</vt:lpstr>
      <vt:lpstr>Table of Contents</vt:lpstr>
      <vt:lpstr>How is Data Stored in the Memory?</vt:lpstr>
      <vt:lpstr>Data in Computing</vt:lpstr>
      <vt:lpstr>Data in Computing</vt:lpstr>
      <vt:lpstr>Overview</vt:lpstr>
      <vt:lpstr>Data Structures</vt:lpstr>
      <vt:lpstr>Basic Data Structures</vt:lpstr>
      <vt:lpstr>Basic Data Structures (2)</vt:lpstr>
      <vt:lpstr>Abstract Data Types (ADT)</vt:lpstr>
      <vt:lpstr>Arrays and Lists</vt:lpstr>
      <vt:lpstr>Array Data Structure</vt:lpstr>
      <vt:lpstr>Why Arrays Are Fast?</vt:lpstr>
      <vt:lpstr>Dynamic Arrays (Lists): Resize +1</vt:lpstr>
      <vt:lpstr>Dynamic Arrays (Lists): Resize *2 – Add O(1)</vt:lpstr>
      <vt:lpstr>Linked List</vt:lpstr>
      <vt:lpstr>Example: LinkedList&lt;T&gt;</vt:lpstr>
      <vt:lpstr>Dictionary&lt;K, V&gt;</vt:lpstr>
      <vt:lpstr>The Dictionary (Map) ADT</vt:lpstr>
      <vt:lpstr>Example: Dictionary&lt;K, V&gt;</vt:lpstr>
      <vt:lpstr>SortedDictionary&lt;TKey,TValue&gt;</vt:lpstr>
      <vt:lpstr>Hash Table</vt:lpstr>
      <vt:lpstr>Hash Functions and Hashing</vt:lpstr>
      <vt:lpstr>Adding to Hash Table</vt:lpstr>
      <vt:lpstr>Adding to Hash Table (2)</vt:lpstr>
      <vt:lpstr>Adding to Hash Table (3)</vt:lpstr>
      <vt:lpstr>Adding to Hash Table (4)</vt:lpstr>
      <vt:lpstr>Adding to Hash Table (5)</vt:lpstr>
      <vt:lpstr>Adding to Hash Table (6)</vt:lpstr>
      <vt:lpstr>Collisions in a Hash Table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Chaining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Collision Resolution: Linear Probing</vt:lpstr>
      <vt:lpstr>Examples</vt:lpstr>
      <vt:lpstr>OrderedBag&lt;T&gt;</vt:lpstr>
      <vt:lpstr>Example: OrderedBag&lt;T&gt;</vt:lpstr>
      <vt:lpstr>MultiDictionary&lt;TKey, TValue&gt;</vt:lpstr>
      <vt:lpstr>Example: MultiDictionary&lt;K, V&gt;</vt:lpstr>
      <vt:lpstr>MaxHeap&lt;T&gt; (Binary Pyramid)</vt:lpstr>
      <vt:lpstr>Example: MaxHeap&lt;T&gt;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2021-09-02T08:54:13Z</dcterms:modified>
  <cp:category>computer programming; programming</cp:category>
</cp:coreProperties>
</file>