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1176" r:id="rId2"/>
    <p:sldId id="1177" r:id="rId3"/>
    <p:sldId id="1131" r:id="rId4"/>
    <p:sldId id="1132" r:id="rId5"/>
    <p:sldId id="1133" r:id="rId6"/>
    <p:sldId id="1134" r:id="rId7"/>
    <p:sldId id="1135" r:id="rId8"/>
    <p:sldId id="1136" r:id="rId9"/>
    <p:sldId id="1137" r:id="rId10"/>
    <p:sldId id="1138" r:id="rId11"/>
    <p:sldId id="1139" r:id="rId12"/>
    <p:sldId id="1140" r:id="rId13"/>
    <p:sldId id="1141" r:id="rId14"/>
    <p:sldId id="1148" r:id="rId15"/>
    <p:sldId id="1149" r:id="rId16"/>
    <p:sldId id="1183" r:id="rId17"/>
    <p:sldId id="1150" r:id="rId18"/>
    <p:sldId id="1184" r:id="rId19"/>
    <p:sldId id="1151" r:id="rId20"/>
    <p:sldId id="1152" r:id="rId21"/>
    <p:sldId id="1153" r:id="rId22"/>
    <p:sldId id="1154" r:id="rId23"/>
    <p:sldId id="1155" r:id="rId24"/>
    <p:sldId id="1156" r:id="rId25"/>
    <p:sldId id="1157" r:id="rId26"/>
    <p:sldId id="1158" r:id="rId27"/>
    <p:sldId id="1159" r:id="rId28"/>
    <p:sldId id="1127" r:id="rId29"/>
    <p:sldId id="401" r:id="rId30"/>
    <p:sldId id="405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5B1EEAB-9C4A-48AB-B978-B21D59D32BB3}">
          <p14:sldIdLst>
            <p14:sldId id="1176"/>
            <p14:sldId id="1177"/>
          </p14:sldIdLst>
        </p14:section>
        <p14:section name="Data Management" id="{A4B0CF16-4ED1-4C57-99B8-7FE276C2C497}">
          <p14:sldIdLst>
            <p14:sldId id="1131"/>
            <p14:sldId id="1132"/>
            <p14:sldId id="1133"/>
            <p14:sldId id="1134"/>
            <p14:sldId id="1135"/>
          </p14:sldIdLst>
        </p14:section>
        <p14:section name="Database Engines" id="{3D6C1CF4-4DCF-4F0E-81C7-434721F86738}">
          <p14:sldIdLst>
            <p14:sldId id="1136"/>
            <p14:sldId id="1137"/>
            <p14:sldId id="1138"/>
            <p14:sldId id="1139"/>
            <p14:sldId id="1140"/>
            <p14:sldId id="1141"/>
          </p14:sldIdLst>
        </p14:section>
        <p14:section name="Data Types in SQL Server" id="{0E2E3ACC-DBDC-47F9-BED2-D37A72C51C88}">
          <p14:sldIdLst>
            <p14:sldId id="1148"/>
            <p14:sldId id="1149"/>
            <p14:sldId id="1183"/>
            <p14:sldId id="1150"/>
            <p14:sldId id="1184"/>
          </p14:sldIdLst>
        </p14:section>
        <p14:section name="Database Modeling" id="{8859C668-269C-426F-BF68-6FD48FB3B31F}">
          <p14:sldIdLst>
            <p14:sldId id="1151"/>
            <p14:sldId id="1152"/>
            <p14:sldId id="1153"/>
            <p14:sldId id="1154"/>
            <p14:sldId id="1155"/>
            <p14:sldId id="1156"/>
            <p14:sldId id="1157"/>
            <p14:sldId id="1158"/>
            <p14:sldId id="1159"/>
          </p14:sldIdLst>
        </p14:section>
        <p14:section name="Conclusion" id="{01B0049E-FB3A-40BF-A740-CD8ED802C534}">
          <p14:sldIdLst>
            <p14:sldId id="1127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D87F6-466E-40CB-B304-DEF52BEF6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784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89552F-5469-485A-8531-5FBFE1D82D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49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3947418-D8AD-4DB8-85EF-AA404D961A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3436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EB8769-52DE-479B-8853-F1AE7D7AB3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726EC7-1393-49B9-A262-2CD95FCCA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411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3F55E7B-CA77-42F0-8218-6A42989A3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80498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3695C8-404A-439D-AB5B-CFE5A08C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06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261BFA0-B0BA-4FDF-AE00-DE640F8547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6297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0F5137-53C7-4812-92AA-97D6AA7A0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3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6114A6-817E-407B-8102-418FB0986E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9420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C21C1E-E7EE-4A2E-9D5E-B334AE3CE8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73521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346D3DF-CA1F-4468-8E4E-B737DD366A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5576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DateTime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                 DateTime2</a:t>
            </a:r>
            <a:endParaRPr lang="en-US" b="1" dirty="0">
              <a:effectLst/>
            </a:endParaRPr>
          </a:p>
          <a:p>
            <a:r>
              <a:rPr lang="en-US" b="1" dirty="0">
                <a:effectLst/>
              </a:rPr>
              <a:t>Min Value </a:t>
            </a:r>
            <a:r>
              <a:rPr lang="en-US" b="0" dirty="0">
                <a:effectLst/>
              </a:rPr>
              <a:t>1753-01-01 00:00:00 - 0001-01-01 00:00:00</a:t>
            </a:r>
          </a:p>
          <a:p>
            <a:r>
              <a:rPr lang="en-US" b="1" dirty="0">
                <a:effectLst/>
              </a:rPr>
              <a:t>Max Value </a:t>
            </a:r>
            <a:r>
              <a:rPr lang="en-US" b="0" dirty="0">
                <a:effectLst/>
              </a:rPr>
              <a:t>9999-12-31 23:59:59.997 - 9999-12-31 23:59:59.9999999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4250CD-C972-4274-B415-0CB1DAF648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4273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ssmsfullsetup" TargetMode="External"/><Relationship Id="rId2" Type="http://schemas.openxmlformats.org/officeDocument/2006/relationships/hyperlink" Target="https://go.microsoft.com/fwlink/?linkid=866662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6859" y="1390226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How Do RDBMS Work? Managing DBs Using IDEs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859" y="298399"/>
            <a:ext cx="10965303" cy="882654"/>
          </a:xfrm>
        </p:spPr>
        <p:txBody>
          <a:bodyPr>
            <a:normAutofit/>
          </a:bodyPr>
          <a:lstStyle/>
          <a:p>
            <a:r>
              <a:rPr lang="en-US" dirty="0"/>
              <a:t>Introduction to Databases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71147" y="4650873"/>
            <a:ext cx="2951518" cy="958651"/>
          </a:xfrm>
        </p:spPr>
        <p:txBody>
          <a:bodyPr/>
          <a:lstStyle/>
          <a:p>
            <a:r>
              <a:rPr lang="en-US" dirty="0"/>
              <a:t>SoftUni Team</a:t>
            </a:r>
          </a:p>
          <a:p>
            <a:endParaRPr lang="bg-BG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>
          <a:xfrm>
            <a:off x="671147" y="5175130"/>
            <a:ext cx="2951518" cy="832014"/>
          </a:xfrm>
        </p:spPr>
        <p:txBody>
          <a:bodyPr/>
          <a:lstStyle/>
          <a:p>
            <a:r>
              <a:rPr lang="en-US" dirty="0"/>
              <a:t>Technical Trainers</a:t>
            </a:r>
          </a:p>
          <a:p>
            <a:endParaRPr lang="bg-BG" dirty="0"/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2201530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88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Express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Edition from Microsoft</a:t>
            </a:r>
          </a:p>
          <a:p>
            <a:endParaRPr lang="en-US" sz="3200" dirty="0"/>
          </a:p>
          <a:p>
            <a:r>
              <a:rPr lang="en-US" sz="3200" dirty="0"/>
              <a:t>Download SQL Server </a:t>
            </a:r>
            <a:r>
              <a:rPr lang="en-US" sz="3200" b="1" dirty="0">
                <a:solidFill>
                  <a:schemeClr val="bg1"/>
                </a:solidFill>
              </a:rPr>
              <a:t>Management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Studio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separately</a:t>
            </a: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en-US" sz="3200" dirty="0">
              <a:solidFill>
                <a:schemeClr val="accent1"/>
              </a:solidFill>
            </a:endParaRP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Clients &amp; Servers</a:t>
            </a:r>
            <a:endParaRPr lang="bg-BG" dirty="0"/>
          </a:p>
        </p:txBody>
      </p:sp>
      <p:sp>
        <p:nvSpPr>
          <p:cNvPr id="15" name="Rectangle 14">
            <a:hlinkClick r:id="rId2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2"/>
              </a:rPr>
              <a:t>go.microsoft.com/fwlink</a:t>
            </a:r>
            <a:r>
              <a:rPr lang="en-US" sz="2800" b="1" u="sng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/?linkid=866662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E8279-8978-43DA-A6D8-EB1EE60D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2933" y="3251893"/>
            <a:ext cx="6956322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https://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  <a:hlinkClick r:id="rId3"/>
              </a:rPr>
              <a:t>aka.ms/ssmsfullsetup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A5589C9-8CEE-4CF9-8B7F-961360A12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341" y="395879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531" y="4046708"/>
            <a:ext cx="2896130" cy="235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9120B65B-9FAF-44C8-BB79-128A556DF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857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Storage</a:t>
            </a:r>
          </a:p>
          <a:p>
            <a:pPr lvl="1"/>
            <a:r>
              <a:rPr lang="en-US" dirty="0"/>
              <a:t>Instance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Schema</a:t>
            </a:r>
          </a:p>
          <a:p>
            <a:pPr lvl="1"/>
            <a:r>
              <a:rPr lang="en-US" dirty="0"/>
              <a:t>Table</a:t>
            </a:r>
          </a:p>
          <a:p>
            <a:r>
              <a:rPr lang="en-US" dirty="0"/>
              <a:t>Physical Storage</a:t>
            </a:r>
          </a:p>
          <a:p>
            <a:pPr lvl="1"/>
            <a:r>
              <a:rPr lang="en-US" dirty="0"/>
              <a:t>Data Files and Log files</a:t>
            </a:r>
          </a:p>
          <a:p>
            <a:pPr lvl="1"/>
            <a:r>
              <a:rPr lang="en-US" dirty="0"/>
              <a:t>Data Pages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Architecture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Instance</a:t>
            </a: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Table</a:t>
            </a: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Schema</a:t>
            </a: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Database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Data</a:t>
            </a: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44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6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48" name="Slide Number">
            <a:extLst>
              <a:ext uri="{FF2B5EF4-FFF2-40B4-BE49-F238E27FC236}">
                <a16:creationId xmlns:a16="http://schemas.microsoft.com/office/drawing/2014/main" id="{F76F4279-450A-4D1F-9420-6E7F35939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41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table is the main </a:t>
            </a:r>
            <a:r>
              <a:rPr lang="en-US" b="1" dirty="0">
                <a:solidFill>
                  <a:schemeClr val="bg1"/>
                </a:solidFill>
              </a:rPr>
              <a:t>building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block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any database</a:t>
            </a:r>
          </a:p>
          <a:p>
            <a:pPr>
              <a:spcBef>
                <a:spcPts val="27600"/>
              </a:spcBef>
            </a:pPr>
            <a:r>
              <a:rPr lang="en-US" dirty="0"/>
              <a:t>Each </a:t>
            </a:r>
            <a:r>
              <a:rPr lang="en-US" b="1" dirty="0">
                <a:solidFill>
                  <a:schemeClr val="bg1"/>
                </a:solidFill>
              </a:rPr>
              <a:t>row</a:t>
            </a:r>
            <a:r>
              <a:rPr lang="en-US" dirty="0"/>
              <a:t> is called a </a:t>
            </a:r>
            <a:r>
              <a:rPr lang="en-US" b="1" dirty="0">
                <a:solidFill>
                  <a:schemeClr val="bg1"/>
                </a:solidFill>
              </a:rPr>
              <a:t>record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entity</a:t>
            </a:r>
          </a:p>
          <a:p>
            <a:r>
              <a:rPr lang="en-US" dirty="0"/>
              <a:t>Columns (</a:t>
            </a:r>
            <a:r>
              <a:rPr lang="en-US" b="1" dirty="0">
                <a:solidFill>
                  <a:schemeClr val="bg1"/>
                </a:solidFill>
              </a:rPr>
              <a:t>fields</a:t>
            </a:r>
            <a:r>
              <a:rPr lang="en-US" dirty="0"/>
              <a:t>) define the </a:t>
            </a:r>
            <a:r>
              <a:rPr lang="en-US" b="1" dirty="0">
                <a:solidFill>
                  <a:schemeClr val="bg1"/>
                </a:solidFill>
              </a:rPr>
              <a:t>type</a:t>
            </a:r>
            <a:r>
              <a:rPr lang="en-US" dirty="0"/>
              <a:t> of data they contain</a:t>
            </a:r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 Elements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/>
        </p:nvGraphicFramePr>
        <p:xfrm>
          <a:off x="1634046" y="2471600"/>
          <a:ext cx="8923911" cy="2415745"/>
        </p:xfrm>
        <a:graphic>
          <a:graphicData uri="http://schemas.openxmlformats.org/drawingml/2006/table">
            <a:tbl>
              <a:tblPr/>
              <a:tblGrid>
                <a:gridCol w="214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6399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9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CustomerID</a:t>
                      </a: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157466" marR="157466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C0AA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265773" y="4290942"/>
            <a:ext cx="1160292" cy="609716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</a:t>
            </a:r>
          </a:p>
        </p:txBody>
      </p:sp>
      <p:sp>
        <p:nvSpPr>
          <p:cNvPr id="17" name="Rectangle: Rounded Corners 16"/>
          <p:cNvSpPr/>
          <p:nvPr/>
        </p:nvSpPr>
        <p:spPr>
          <a:xfrm>
            <a:off x="1436688" y="3401445"/>
            <a:ext cx="9258300" cy="67309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646488" y="2321944"/>
            <a:ext cx="2870200" cy="2679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252621" y="1701819"/>
            <a:ext cx="1588686" cy="609716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</a:t>
            </a:r>
          </a:p>
        </p:txBody>
      </p:sp>
      <p:sp>
        <p:nvSpPr>
          <p:cNvPr id="22" name="Rectangle: Rounded Corners 21"/>
          <p:cNvSpPr/>
          <p:nvPr/>
        </p:nvSpPr>
        <p:spPr>
          <a:xfrm>
            <a:off x="3646488" y="3414144"/>
            <a:ext cx="2870200" cy="647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294938" y="5057044"/>
            <a:ext cx="1064032" cy="609716"/>
          </a:xfrm>
          <a:prstGeom prst="wedgeRoundRectCallout">
            <a:avLst>
              <a:gd name="adj1" fmla="val -133489"/>
              <a:gd name="adj2" fmla="val -180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Cell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A10404-1EC9-4DF0-BA03-187D4271E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7359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communicate with the Engine we use </a:t>
            </a:r>
            <a:r>
              <a:rPr lang="en-US" b="1" dirty="0">
                <a:solidFill>
                  <a:schemeClr val="bg1"/>
                </a:solidFill>
              </a:rPr>
              <a:t>SQL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Declarative</a:t>
            </a:r>
            <a:r>
              <a:rPr lang="en-US" dirty="0"/>
              <a:t> language</a:t>
            </a:r>
          </a:p>
          <a:p>
            <a:pPr>
              <a:buClr>
                <a:schemeClr val="tx1"/>
              </a:buClr>
            </a:pPr>
            <a:r>
              <a:rPr lang="en-US" dirty="0"/>
              <a:t>Logically divided in four sections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Definition </a:t>
            </a:r>
            <a:r>
              <a:rPr lang="en-US" dirty="0"/>
              <a:t>– describe the structure of our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Manipulation </a:t>
            </a:r>
            <a:r>
              <a:rPr lang="en-US" dirty="0"/>
              <a:t>– store and retrieve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Control </a:t>
            </a:r>
            <a:r>
              <a:rPr lang="en-US" dirty="0"/>
              <a:t>– define who can access the data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Transaction Control </a:t>
            </a:r>
            <a:r>
              <a:rPr lang="en-US" dirty="0"/>
              <a:t>– bundle operations and allow rollback </a:t>
            </a:r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BA8FBC7-DB24-49B3-8A3A-8BE208293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212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06A570-FE9E-46B1-8B07-FBF29BD9B1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Types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9374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/>
              <a:t>Numeric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00" dirty="0"/>
              <a:t>Textual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fixed size string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en-US" dirty="0"/>
              <a:t>variable size string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Unicode </a:t>
            </a:r>
            <a:r>
              <a:rPr lang="en-US" dirty="0"/>
              <a:t>fixed size string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Unicode </a:t>
            </a:r>
            <a:r>
              <a:rPr lang="en-US" dirty="0"/>
              <a:t>variable size string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6361731-2FFC-4DBF-A3FB-C41A0C597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930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of Textual Characters</a:t>
            </a:r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A6F8DB-6E90-4EAB-A65D-AEA9E11D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70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500" dirty="0"/>
              <a:t>Binary data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fixed length sequence of bits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dirty="0"/>
              <a:t> – </a:t>
            </a:r>
            <a:r>
              <a:rPr lang="en-US" sz="3200" dirty="0"/>
              <a:t>a sequence of bits, 1-8000 bytes 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/>
              <a:t> (2GB)</a:t>
            </a:r>
          </a:p>
          <a:p>
            <a:pPr>
              <a:buClr>
                <a:schemeClr val="tx1"/>
              </a:buClr>
            </a:pPr>
            <a:r>
              <a:rPr lang="en-US" sz="3500" dirty="0"/>
              <a:t>Date and time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200" dirty="0"/>
              <a:t> – date in range 0001-01-01 through 9999-12-31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2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200" dirty="0"/>
              <a:t>– </a:t>
            </a:r>
            <a:r>
              <a:rPr lang="en-US" sz="3200" dirty="0"/>
              <a:t>date and time with precision of</a:t>
            </a:r>
            <a:r>
              <a:rPr lang="bg-BG" sz="3200" dirty="0"/>
              <a:t> 1/300 </a:t>
            </a:r>
            <a:r>
              <a:rPr lang="en-US" sz="3200" dirty="0"/>
              <a:t>sec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dirty="0"/>
              <a:t> type that has a larger date range</a:t>
            </a:r>
            <a:endParaRPr lang="en-US" sz="32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200" dirty="0"/>
              <a:t> – date and time (1 minute precision)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200" dirty="0"/>
              <a:t> </a:t>
            </a:r>
            <a:r>
              <a:rPr lang="bg-BG" sz="3200" dirty="0"/>
              <a:t>–</a:t>
            </a:r>
            <a:r>
              <a:rPr lang="en-US" sz="3200" dirty="0"/>
              <a:t> defines a time of a day (no time zone)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200" dirty="0"/>
              <a:t> –</a:t>
            </a:r>
            <a:r>
              <a:rPr lang="en-US" sz="3200" dirty="0"/>
              <a:t> </a:t>
            </a:r>
            <a:r>
              <a:rPr lang="en-US" dirty="0"/>
              <a:t>date and time that has time zone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</a:t>
            </a:r>
            <a:r>
              <a:rPr lang="bg-BG" dirty="0"/>
              <a:t>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C3572-2DC4-4AD2-95A8-7FA17B333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074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Date and Time in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77B1823-714D-4A90-9F63-8D71057F1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81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6AEA62F-CFEC-4232-B6B2-968EF67678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Modelling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52006B-A48A-4292-BEF3-1B4B5563FB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Data Definition Using SSMS</a:t>
            </a:r>
          </a:p>
        </p:txBody>
      </p:sp>
    </p:spTree>
    <p:extLst>
      <p:ext uri="{BB962C8B-B14F-4D97-AF65-F5344CB8AC3E}">
        <p14:creationId xmlns:p14="http://schemas.microsoft.com/office/powerpoint/2010/main" val="23626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Management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Engines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 Types in SQL Server</a:t>
            </a:r>
          </a:p>
          <a:p>
            <a:pPr marL="446088" indent="-446088">
              <a:lnSpc>
                <a:spcPct val="120000"/>
              </a:lnSpc>
              <a:buFontTx/>
              <a:buAutoNum type="arabicPeriod"/>
            </a:pPr>
            <a:r>
              <a:rPr lang="en-US" dirty="0"/>
              <a:t>Database Modeling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D1868-F1D9-453A-BE6C-39705DD71A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2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Select </a:t>
            </a:r>
            <a:r>
              <a:rPr lang="en-US" sz="3200" b="1" dirty="0">
                <a:solidFill>
                  <a:schemeClr val="bg1"/>
                </a:solidFill>
              </a:rPr>
              <a:t>New Database </a:t>
            </a:r>
            <a:r>
              <a:rPr lang="en-US" sz="3200" dirty="0"/>
              <a:t>from the </a:t>
            </a:r>
            <a:r>
              <a:rPr lang="en-US" sz="3200" b="1" dirty="0">
                <a:solidFill>
                  <a:schemeClr val="bg1"/>
                </a:solidFill>
              </a:rPr>
              <a:t>context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menu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under "Databases"</a:t>
            </a:r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endParaRPr lang="bg-BG" sz="3200" dirty="0"/>
          </a:p>
          <a:p>
            <a:r>
              <a:rPr lang="en-US" sz="3200" dirty="0"/>
              <a:t>You may need to </a:t>
            </a:r>
            <a:r>
              <a:rPr lang="en-US" sz="3200" b="1" dirty="0">
                <a:solidFill>
                  <a:schemeClr val="bg1"/>
                </a:solidFill>
              </a:rPr>
              <a:t>Refresh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[F5] </a:t>
            </a:r>
            <a:r>
              <a:rPr lang="en-US" sz="3200" dirty="0"/>
              <a:t>to see the results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Database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66" y="2089489"/>
            <a:ext cx="3238085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6" name="Arrow: Right 4"/>
          <p:cNvSpPr/>
          <p:nvPr/>
        </p:nvSpPr>
        <p:spPr>
          <a:xfrm>
            <a:off x="4060481" y="3383062"/>
            <a:ext cx="705468" cy="52317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42507"/>
          <a:stretch/>
        </p:blipFill>
        <p:spPr>
          <a:xfrm>
            <a:off x="4905786" y="2089489"/>
            <a:ext cx="5851861" cy="3165770"/>
          </a:xfrm>
          <a:prstGeom prst="rect">
            <a:avLst/>
          </a:prstGeom>
          <a:effectLst>
            <a:softEdge rad="0"/>
          </a:effectLst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A5B3494-395F-4A83-AB9B-C101B827A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12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From the </a:t>
            </a:r>
            <a:r>
              <a:rPr lang="en-US" b="1" dirty="0">
                <a:solidFill>
                  <a:schemeClr val="bg1"/>
                </a:solidFill>
              </a:rPr>
              <a:t>context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menu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under "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en-US" dirty="0"/>
              <a:t>" inside the desired database</a:t>
            </a:r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r>
              <a:rPr lang="en-US" dirty="0"/>
              <a:t>Table name can be set from its </a:t>
            </a:r>
            <a:r>
              <a:rPr lang="en-US" b="1" dirty="0">
                <a:solidFill>
                  <a:schemeClr val="bg1"/>
                </a:solidFill>
              </a:rPr>
              <a:t>Properties [F4] </a:t>
            </a:r>
            <a:r>
              <a:rPr lang="en-US" dirty="0"/>
              <a:t>or when it is </a:t>
            </a:r>
            <a:r>
              <a:rPr lang="en-US" b="1" dirty="0">
                <a:solidFill>
                  <a:schemeClr val="bg1"/>
                </a:solidFill>
              </a:rPr>
              <a:t>saved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8182" r="8737" b="5455"/>
          <a:stretch/>
        </p:blipFill>
        <p:spPr>
          <a:xfrm>
            <a:off x="973977" y="2133599"/>
            <a:ext cx="3581400" cy="3200400"/>
          </a:xfrm>
          <a:prstGeom prst="rect">
            <a:avLst/>
          </a:prstGeom>
        </p:spPr>
      </p:pic>
      <p:sp>
        <p:nvSpPr>
          <p:cNvPr id="6" name="Arrow: Right 6"/>
          <p:cNvSpPr/>
          <p:nvPr/>
        </p:nvSpPr>
        <p:spPr>
          <a:xfrm>
            <a:off x="4688572" y="3543295"/>
            <a:ext cx="665767" cy="4800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E2CC8-B5E1-4FB5-85D5-0D3B1B29C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534" y="3052937"/>
            <a:ext cx="5588806" cy="159655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4C2ACF0F-BE0F-4A19-8595-A6B3F3D79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6846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 is used to uniquely identify and index records</a:t>
            </a:r>
          </a:p>
          <a:p>
            <a:r>
              <a:rPr lang="en-US" dirty="0"/>
              <a:t>Setting </a:t>
            </a:r>
            <a:r>
              <a:rPr lang="en-US" b="1" dirty="0">
                <a:solidFill>
                  <a:schemeClr val="bg1"/>
                </a:solidFill>
              </a:rPr>
              <a:t>primary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on a column: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60780"/>
          <a:stretch/>
        </p:blipFill>
        <p:spPr>
          <a:xfrm>
            <a:off x="2716678" y="2720789"/>
            <a:ext cx="6611472" cy="213273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3629402-73C8-44E4-9D5E-80AD02283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787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– The value in the column</a:t>
            </a:r>
            <a:r>
              <a:rPr lang="bg-BG" dirty="0"/>
              <a:t> </a:t>
            </a:r>
            <a:r>
              <a:rPr lang="en-US" dirty="0"/>
              <a:t>is automatically </a:t>
            </a:r>
            <a:br>
              <a:rPr lang="en-US" dirty="0"/>
            </a:br>
            <a:r>
              <a:rPr lang="en-US" dirty="0"/>
              <a:t>incremented when a new record is added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These values cannot be assigned manually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Seed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initial number (1 by default)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Identity</a:t>
            </a:r>
            <a:r>
              <a:rPr lang="bg-BG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Increment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– how much each consecutive value is </a:t>
            </a:r>
            <a:br>
              <a:rPr lang="en-US" dirty="0"/>
            </a:br>
            <a:r>
              <a:rPr lang="en-US" dirty="0"/>
              <a:t>incremented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(3)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194AFB9-9A71-4CAA-AED4-0E3186C8E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36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Setting an</a:t>
            </a:r>
            <a:r>
              <a:rPr lang="bg-BG" dirty="0"/>
              <a:t> </a:t>
            </a:r>
            <a:r>
              <a:rPr lang="en-US" dirty="0"/>
              <a:t>identity</a:t>
            </a:r>
            <a:r>
              <a:rPr lang="bg-BG" dirty="0"/>
              <a:t> </a:t>
            </a:r>
            <a:r>
              <a:rPr lang="en-US" dirty="0"/>
              <a:t>through the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Column Properties</a:t>
            </a:r>
            <a:r>
              <a:rPr lang="en-US" dirty="0"/>
              <a:t>" window: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 (4)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185" y="2238376"/>
            <a:ext cx="5262455" cy="355282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EB47E7DD-98FF-414C-8580-D9E6728CD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232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add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records with Management Studio</a:t>
            </a:r>
          </a:p>
          <a:p>
            <a:r>
              <a:rPr lang="en-US" dirty="0"/>
              <a:t>To insert or edit a record, click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9468" t="8889" r="9468" b="15556"/>
          <a:stretch/>
        </p:blipFill>
        <p:spPr>
          <a:xfrm>
            <a:off x="871345" y="2740565"/>
            <a:ext cx="3662774" cy="3042034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666960" y="3870107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20386"/>
          <a:stretch/>
        </p:blipFill>
        <p:spPr>
          <a:xfrm>
            <a:off x="5420084" y="2656911"/>
            <a:ext cx="6147916" cy="312125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86012" y="5812782"/>
            <a:ext cx="5416060" cy="578134"/>
          </a:xfrm>
          <a:prstGeom prst="wedgeRoundRectCallout">
            <a:avLst>
              <a:gd name="adj1" fmla="val -40740"/>
              <a:gd name="adj2" fmla="val -997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 data at the end to add a new row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8CA8A08-B2C0-470E-9C5C-ECC002C61B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156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retrieve records, click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dirty="0"/>
              <a:t> from the context menu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received information can be customized with </a:t>
            </a:r>
            <a:r>
              <a:rPr lang="en-US" b="1" dirty="0">
                <a:solidFill>
                  <a:schemeClr val="bg1"/>
                </a:solidFill>
              </a:rPr>
              <a:t>SQL queries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and Retrieving Data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5090CA83-A26B-45E9-B47D-162128C93A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118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 can change the properties of a table after its creation</a:t>
            </a:r>
          </a:p>
          <a:p>
            <a:r>
              <a:rPr lang="en-US" dirty="0"/>
              <a:t>Select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  <a:r>
              <a:rPr lang="en-US" dirty="0"/>
              <a:t> from the table's context menu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Tables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894"/>
          <a:stretch/>
        </p:blipFill>
        <p:spPr>
          <a:xfrm>
            <a:off x="640809" y="2598176"/>
            <a:ext cx="4619215" cy="3802625"/>
          </a:xfrm>
          <a:prstGeom prst="rect">
            <a:avLst/>
          </a:prstGeom>
        </p:spPr>
      </p:pic>
      <p:sp>
        <p:nvSpPr>
          <p:cNvPr id="6" name="Arrow: Right 7"/>
          <p:cNvSpPr/>
          <p:nvPr/>
        </p:nvSpPr>
        <p:spPr>
          <a:xfrm>
            <a:off x="5402535" y="4194687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81" y="3546987"/>
            <a:ext cx="5063613" cy="1905000"/>
          </a:xfrm>
          <a:prstGeom prst="rect">
            <a:avLst/>
          </a:prstGeom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895954" y="5643482"/>
            <a:ext cx="4867421" cy="447829"/>
          </a:xfrm>
          <a:prstGeom prst="wedgeRoundRectCallout">
            <a:avLst>
              <a:gd name="adj1" fmla="val -37106"/>
              <a:gd name="adj2" fmla="val -1117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Changes cannot conflict with existing rules!</a:t>
            </a:r>
            <a:endParaRPr lang="bg-BG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79B5F41-6D28-4ACC-9DAE-E6C357837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24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7333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RDBMS store and manage data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relations reduce repetition and complexity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Table columns have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fixed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types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2"/>
                </a:solidFill>
              </a:rPr>
              <a:t>We can use Management Studio to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3200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customize</a:t>
            </a:r>
            <a:r>
              <a:rPr lang="en-US" sz="3200" dirty="0">
                <a:solidFill>
                  <a:schemeClr val="bg2"/>
                </a:solidFill>
              </a:rPr>
              <a:t> tables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AED7EBD-AF73-4BD5-856A-9B3BAE28F5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171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46212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EFC68F-6FF8-4834-BE17-2ABAD8DDA5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 Management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30F08F-1F88-4334-816E-DBC4840861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When Do We Need a Database?</a:t>
            </a:r>
          </a:p>
        </p:txBody>
      </p:sp>
    </p:spTree>
    <p:extLst>
      <p:ext uri="{BB962C8B-B14F-4D97-AF65-F5344CB8AC3E}">
        <p14:creationId xmlns:p14="http://schemas.microsoft.com/office/powerpoint/2010/main" val="159374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BE7346-6B91-471E-98BF-10473A3EA9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3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56A2C7A-7301-4EC5-A522-02D6FC8D0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99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Conventional Data Storage</a:t>
            </a:r>
          </a:p>
          <a:p>
            <a:pPr lvl="1"/>
            <a:r>
              <a:rPr lang="en-US" dirty="0"/>
              <a:t>Notes</a:t>
            </a:r>
          </a:p>
          <a:p>
            <a:pPr lvl="1"/>
            <a:r>
              <a:rPr lang="en-US" dirty="0"/>
              <a:t>Receipts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1A140CB-706A-47C5-95D7-9FB67CD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44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can group related pieces of data into separate columns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vs. Management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4C27AE7F-791E-4473-A9A8-F5AF9BF44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472875"/>
          </a:xfrm>
        </p:spPr>
        <p:txBody>
          <a:bodyPr>
            <a:normAutofit/>
          </a:bodyPr>
          <a:lstStyle/>
          <a:p>
            <a:r>
              <a:rPr lang="en-US" dirty="0"/>
              <a:t>Storing data is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the primary reason to use a Database</a:t>
            </a:r>
          </a:p>
          <a:p>
            <a:r>
              <a:rPr lang="en-US" dirty="0"/>
              <a:t>Flat storage </a:t>
            </a:r>
            <a:r>
              <a:rPr lang="en-US" b="1" dirty="0">
                <a:solidFill>
                  <a:schemeClr val="bg1"/>
                </a:solidFill>
              </a:rPr>
              <a:t>eventually</a:t>
            </a:r>
            <a:r>
              <a:rPr lang="en-US" dirty="0"/>
              <a:t> runs into </a:t>
            </a:r>
            <a:r>
              <a:rPr lang="en-US" b="1" dirty="0">
                <a:solidFill>
                  <a:schemeClr val="bg1"/>
                </a:solidFill>
              </a:rPr>
              <a:t>issues</a:t>
            </a:r>
            <a:r>
              <a:rPr lang="en-US" dirty="0"/>
              <a:t> with</a:t>
            </a:r>
          </a:p>
          <a:p>
            <a:pPr lvl="1"/>
            <a:r>
              <a:rPr lang="en-US" dirty="0"/>
              <a:t>Size</a:t>
            </a:r>
          </a:p>
          <a:p>
            <a:pPr lvl="1"/>
            <a:r>
              <a:rPr lang="en-US" dirty="0"/>
              <a:t>Ease of updating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Consistency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vs. Management 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6A31703-39B5-4F2F-B0E1-D72AE73CA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8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database is an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collection of information</a:t>
            </a:r>
          </a:p>
          <a:p>
            <a:pPr lvl="1"/>
            <a:r>
              <a:rPr lang="en-US" dirty="0"/>
              <a:t>It imposes </a:t>
            </a:r>
            <a:r>
              <a:rPr lang="en-US" b="1" dirty="0">
                <a:solidFill>
                  <a:schemeClr val="bg1"/>
                </a:solidFill>
              </a:rPr>
              <a:t>rules</a:t>
            </a:r>
            <a:r>
              <a:rPr lang="en-US" dirty="0"/>
              <a:t> on the contained data</a:t>
            </a:r>
          </a:p>
          <a:p>
            <a:pPr lvl="1"/>
            <a:r>
              <a:rPr lang="en-US" dirty="0"/>
              <a:t>Relational storage first proposed by </a:t>
            </a:r>
            <a:r>
              <a:rPr lang="en-US" b="1" dirty="0">
                <a:solidFill>
                  <a:schemeClr val="bg1"/>
                </a:solidFill>
              </a:rPr>
              <a:t>Edgar Codd</a:t>
            </a:r>
            <a:r>
              <a:rPr lang="en-US" dirty="0"/>
              <a:t> in 1970</a:t>
            </a:r>
          </a:p>
          <a:p>
            <a:pPr>
              <a:spcBef>
                <a:spcPts val="2400"/>
              </a:spcBef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R</a:t>
            </a:r>
            <a:r>
              <a:rPr lang="en-US" dirty="0"/>
              <a:t>elational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en-US" dirty="0"/>
              <a:t>ata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ase </a:t>
            </a:r>
            <a:r>
              <a:rPr lang="en-US" b="1" dirty="0">
                <a:solidFill>
                  <a:schemeClr val="bg1"/>
                </a:solidFill>
              </a:rPr>
              <a:t>M</a:t>
            </a:r>
            <a:r>
              <a:rPr lang="en-US" dirty="0"/>
              <a:t>anagement </a:t>
            </a:r>
            <a:r>
              <a:rPr lang="en-US" b="1" dirty="0">
                <a:solidFill>
                  <a:schemeClr val="bg1"/>
                </a:solidFill>
              </a:rPr>
              <a:t>S</a:t>
            </a:r>
            <a:r>
              <a:rPr lang="en-US" dirty="0"/>
              <a:t>ystem provides </a:t>
            </a:r>
            <a:br>
              <a:rPr lang="en-US" dirty="0"/>
            </a:br>
            <a:r>
              <a:rPr lang="en-US" dirty="0"/>
              <a:t>tools to </a:t>
            </a:r>
            <a:r>
              <a:rPr lang="en-US" b="1" dirty="0">
                <a:solidFill>
                  <a:schemeClr val="bg1"/>
                </a:solidFill>
              </a:rPr>
              <a:t>manage</a:t>
            </a:r>
            <a:r>
              <a:rPr lang="en-US" dirty="0"/>
              <a:t> the database</a:t>
            </a:r>
          </a:p>
          <a:p>
            <a:pPr lvl="1"/>
            <a:r>
              <a:rPr lang="en-US" dirty="0"/>
              <a:t>It </a:t>
            </a:r>
            <a:r>
              <a:rPr lang="en-US" b="1" dirty="0">
                <a:solidFill>
                  <a:schemeClr val="bg1"/>
                </a:solidFill>
              </a:rPr>
              <a:t>parses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from the user and takes 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appropriate</a:t>
            </a:r>
            <a:r>
              <a:rPr lang="en-US" dirty="0"/>
              <a:t> action</a:t>
            </a:r>
          </a:p>
          <a:p>
            <a:pPr lvl="1"/>
            <a:r>
              <a:rPr lang="en-US" dirty="0"/>
              <a:t>The user doesn't have direct access to the stored data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and RDBMS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276EE81-4E4B-4ADC-B1B1-F5D494B7A4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1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086670" y="1295403"/>
            <a:ext cx="2018659" cy="2521856"/>
            <a:chOff x="3878107" y="914400"/>
            <a:chExt cx="4159406" cy="418449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E4F3E9F4-6ACF-4AA0-BDD8-04B1E4F9E23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Database Engines</a:t>
            </a:r>
          </a:p>
        </p:txBody>
      </p:sp>
    </p:spTree>
    <p:extLst>
      <p:ext uri="{BB962C8B-B14F-4D97-AF65-F5344CB8AC3E}">
        <p14:creationId xmlns:p14="http://schemas.microsoft.com/office/powerpoint/2010/main" val="116817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SQL Server uses the Client-Server Model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Engine Flow</a:t>
            </a:r>
          </a:p>
        </p:txBody>
      </p:sp>
      <p:sp>
        <p:nvSpPr>
          <p:cNvPr id="25" name="Rectangle: Rounded Corners 24"/>
          <p:cNvSpPr/>
          <p:nvPr/>
        </p:nvSpPr>
        <p:spPr>
          <a:xfrm>
            <a:off x="467533" y="2349179"/>
            <a:ext cx="2646334" cy="32887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Clients</a:t>
            </a:r>
          </a:p>
        </p:txBody>
      </p:sp>
      <p:sp>
        <p:nvSpPr>
          <p:cNvPr id="10" name="Arrow: Right 9"/>
          <p:cNvSpPr/>
          <p:nvPr/>
        </p:nvSpPr>
        <p:spPr>
          <a:xfrm>
            <a:off x="3291426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TextBox 10"/>
          <p:cNvSpPr txBox="1"/>
          <p:nvPr/>
        </p:nvSpPr>
        <p:spPr>
          <a:xfrm>
            <a:off x="3291426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Query</a:t>
            </a:r>
          </a:p>
        </p:txBody>
      </p:sp>
      <p:sp>
        <p:nvSpPr>
          <p:cNvPr id="17" name="Arrow: Right 16"/>
          <p:cNvSpPr/>
          <p:nvPr/>
        </p:nvSpPr>
        <p:spPr>
          <a:xfrm>
            <a:off x="7624734" y="2970881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8" name="TextBox 17"/>
          <p:cNvSpPr txBox="1"/>
          <p:nvPr/>
        </p:nvSpPr>
        <p:spPr>
          <a:xfrm>
            <a:off x="7624734" y="2349180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Access</a:t>
            </a:r>
          </a:p>
        </p:txBody>
      </p:sp>
      <p:sp>
        <p:nvSpPr>
          <p:cNvPr id="21" name="Arrow: Right 20"/>
          <p:cNvSpPr/>
          <p:nvPr/>
        </p:nvSpPr>
        <p:spPr>
          <a:xfrm flipH="1">
            <a:off x="7624734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2" name="Arrow: Right 21"/>
          <p:cNvSpPr/>
          <p:nvPr/>
        </p:nvSpPr>
        <p:spPr>
          <a:xfrm flipH="1">
            <a:off x="3286933" y="4665140"/>
            <a:ext cx="1295400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3" name="TextBox 22"/>
          <p:cNvSpPr txBox="1"/>
          <p:nvPr/>
        </p:nvSpPr>
        <p:spPr>
          <a:xfrm>
            <a:off x="7624734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86933" y="5282626"/>
            <a:ext cx="129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772833" y="2349179"/>
            <a:ext cx="2646334" cy="3288702"/>
            <a:chOff x="5071343" y="2121498"/>
            <a:chExt cx="2646334" cy="3288702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5485" y="2787349"/>
              <a:ext cx="2318051" cy="2318051"/>
            </a:xfrm>
            <a:prstGeom prst="rect">
              <a:avLst/>
            </a:prstGeom>
          </p:spPr>
        </p:pic>
        <p:sp>
          <p:nvSpPr>
            <p:cNvPr id="26" name="Rectangle: Rounded Corners 25"/>
            <p:cNvSpPr/>
            <p:nvPr/>
          </p:nvSpPr>
          <p:spPr>
            <a:xfrm>
              <a:off x="5071343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Engine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9078133" y="2349179"/>
            <a:ext cx="2646334" cy="3288702"/>
            <a:chOff x="9288227" y="2121498"/>
            <a:chExt cx="2646334" cy="3288702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6051"/>
                      </a14:imgEffect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5248" y="2963782"/>
              <a:ext cx="1741902" cy="1741902"/>
            </a:xfrm>
            <a:prstGeom prst="rect">
              <a:avLst/>
            </a:prstGeom>
            <a:noFill/>
          </p:spPr>
        </p:pic>
        <p:sp>
          <p:nvSpPr>
            <p:cNvPr id="27" name="Rectangle: Rounded Corners 26"/>
            <p:cNvSpPr/>
            <p:nvPr/>
          </p:nvSpPr>
          <p:spPr>
            <a:xfrm>
              <a:off x="9288227" y="2121498"/>
              <a:ext cx="2646334" cy="32887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Database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28" y="2727955"/>
            <a:ext cx="2531150" cy="2531150"/>
          </a:xfrm>
          <a:prstGeom prst="rect">
            <a:avLst/>
          </a:prstGeom>
        </p:spPr>
      </p:pic>
      <p:sp>
        <p:nvSpPr>
          <p:cNvPr id="31" name="Slide Number">
            <a:extLst>
              <a:ext uri="{FF2B5EF4-FFF2-40B4-BE49-F238E27FC236}">
                <a16:creationId xmlns:a16="http://schemas.microsoft.com/office/drawing/2014/main" id="{3B4EAAF2-C235-4232-AF1D-9A7A933F2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791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21" grpId="0" animBg="1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3273</TotalTime>
  <Words>1408</Words>
  <Application>Microsoft Office PowerPoint</Application>
  <PresentationFormat>Widescreen</PresentationFormat>
  <Paragraphs>283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Introduction to Databases</vt:lpstr>
      <vt:lpstr>Table of Contents</vt:lpstr>
      <vt:lpstr>Data Management</vt:lpstr>
      <vt:lpstr>Storage vs. Management (1)</vt:lpstr>
      <vt:lpstr>Storage vs. Management (2)</vt:lpstr>
      <vt:lpstr>Storage vs. Management (3)</vt:lpstr>
      <vt:lpstr>Databases and RDBMS</vt:lpstr>
      <vt:lpstr>Database Engines</vt:lpstr>
      <vt:lpstr>Database Engine Flow</vt:lpstr>
      <vt:lpstr>Download Clients &amp; Servers</vt:lpstr>
      <vt:lpstr>SQL Server Architecture</vt:lpstr>
      <vt:lpstr>Database Table Elements</vt:lpstr>
      <vt:lpstr>Structured Query Language</vt:lpstr>
      <vt:lpstr>Data Types in SQL Server</vt:lpstr>
      <vt:lpstr>Data Types in SQL Server (1)</vt:lpstr>
      <vt:lpstr>Size of Textual Characters</vt:lpstr>
      <vt:lpstr>Data Types in SQL Server (2)</vt:lpstr>
      <vt:lpstr>Date and Time in SQL Server </vt:lpstr>
      <vt:lpstr>Database Modelling</vt:lpstr>
      <vt:lpstr>Creating a New Database</vt:lpstr>
      <vt:lpstr>Creating Tables (1)</vt:lpstr>
      <vt:lpstr>Creating Tables (2)</vt:lpstr>
      <vt:lpstr>Creating Tables (3)</vt:lpstr>
      <vt:lpstr>Creating Tables (4)</vt:lpstr>
      <vt:lpstr>Storing and Retrieving Data (1)</vt:lpstr>
      <vt:lpstr>Storing and Retrieving Data (2)</vt:lpstr>
      <vt:lpstr>Altering Tables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Databases. Data Definition and Data Types</dc:title>
  <dc:subject>Databases Basics - MS SQL Server - Practical Training Course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2021-08-11T06:45:39Z</dcterms:modified>
  <cp:category>db;databases;sql;programming;computer programming;software development</cp:category>
</cp:coreProperties>
</file>