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5"/>
  </p:notesMasterIdLst>
  <p:handoutMasterIdLst>
    <p:handoutMasterId r:id="rId26"/>
  </p:handoutMasterIdLst>
  <p:sldIdLst>
    <p:sldId id="678" r:id="rId2"/>
    <p:sldId id="679" r:id="rId3"/>
    <p:sldId id="682" r:id="rId4"/>
    <p:sldId id="652" r:id="rId5"/>
    <p:sldId id="683" r:id="rId6"/>
    <p:sldId id="684" r:id="rId7"/>
    <p:sldId id="655" r:id="rId8"/>
    <p:sldId id="656" r:id="rId9"/>
    <p:sldId id="657" r:id="rId10"/>
    <p:sldId id="658" r:id="rId11"/>
    <p:sldId id="659" r:id="rId12"/>
    <p:sldId id="660" r:id="rId13"/>
    <p:sldId id="661" r:id="rId14"/>
    <p:sldId id="662" r:id="rId15"/>
    <p:sldId id="663" r:id="rId16"/>
    <p:sldId id="664" r:id="rId17"/>
    <p:sldId id="665" r:id="rId18"/>
    <p:sldId id="666" r:id="rId19"/>
    <p:sldId id="667" r:id="rId20"/>
    <p:sldId id="668" r:id="rId21"/>
    <p:sldId id="646" r:id="rId22"/>
    <p:sldId id="405" r:id="rId23"/>
    <p:sldId id="4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A705FFA-A4AA-4883-A8A8-2A99E82D727A}">
          <p14:sldIdLst>
            <p14:sldId id="678"/>
            <p14:sldId id="679"/>
          </p14:sldIdLst>
        </p14:section>
        <p14:section name="SQL Introduction" id="{0A4AE45F-4D23-4DBF-8FA0-CCBDD3721428}">
          <p14:sldIdLst>
            <p14:sldId id="682"/>
            <p14:sldId id="652"/>
            <p14:sldId id="683"/>
            <p14:sldId id="684"/>
          </p14:sldIdLst>
        </p14:section>
        <p14:section name="Retrieving Data" id="{64916B7D-FE8E-43C5-8523-73D2B9A3B13D}">
          <p14:sldIdLst>
            <p14:sldId id="655"/>
            <p14:sldId id="656"/>
            <p14:sldId id="657"/>
            <p14:sldId id="658"/>
            <p14:sldId id="659"/>
            <p14:sldId id="660"/>
            <p14:sldId id="661"/>
            <p14:sldId id="662"/>
            <p14:sldId id="663"/>
            <p14:sldId id="664"/>
            <p14:sldId id="665"/>
            <p14:sldId id="666"/>
            <p14:sldId id="667"/>
            <p14:sldId id="668"/>
          </p14:sldIdLst>
        </p14:section>
        <p14:section name="Conclusion" id="{5E6705DA-5C69-46D3-A34F-2175706E0125}">
          <p14:sldIdLst>
            <p14:sldId id="646"/>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5214" autoAdjust="0"/>
  </p:normalViewPr>
  <p:slideViewPr>
    <p:cSldViewPr showGuides="1">
      <p:cViewPr varScale="1">
        <p:scale>
          <a:sx n="95" d="100"/>
          <a:sy n="95" d="100"/>
        </p:scale>
        <p:origin x="158" y="48"/>
      </p:cViewPr>
      <p:guideLst>
        <p:guide orient="horz" pos="2184"/>
        <p:guide pos="3840"/>
      </p:guideLst>
    </p:cSldViewPr>
  </p:slideViewPr>
  <p:outlineViewPr>
    <p:cViewPr>
      <p:scale>
        <a:sx n="33" d="100"/>
        <a:sy n="33" d="100"/>
      </p:scale>
      <p:origin x="0" y="-9989"/>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2400" y="77"/>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slide" Target="slides/slide9.xml"/><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11.8.2021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8/11/2021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id="{2A2646B5-FD60-4B46-86AE-B8F38A8B006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94445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17</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
        <p:nvSpPr>
          <p:cNvPr id="7" name="Footer Placeholder 7">
            <a:extLst>
              <a:ext uri="{FF2B5EF4-FFF2-40B4-BE49-F238E27FC236}">
                <a16:creationId xmlns:a16="http://schemas.microsoft.com/office/drawing/2014/main" id="{1F387837-2F0C-422E-AA7C-3C7FBF94B39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42584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ooter Placeholder 7">
            <a:extLst>
              <a:ext uri="{FF2B5EF4-FFF2-40B4-BE49-F238E27FC236}">
                <a16:creationId xmlns:a16="http://schemas.microsoft.com/office/drawing/2014/main" id="{EF138B1B-C53D-49F0-94FE-D0D7BD2F7D4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42759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22</a:t>
            </a:fld>
            <a:endParaRPr lang="en-US" dirty="0"/>
          </a:p>
        </p:txBody>
      </p:sp>
      <p:sp>
        <p:nvSpPr>
          <p:cNvPr id="6" name="Footer Placeholder 7">
            <a:extLst>
              <a:ext uri="{FF2B5EF4-FFF2-40B4-BE49-F238E27FC236}">
                <a16:creationId xmlns:a16="http://schemas.microsoft.com/office/drawing/2014/main" id="{2EE603C9-6C8D-4D64-95BD-8943A3CB52E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59297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23</a:t>
            </a:fld>
            <a:endParaRPr lang="en-US" dirty="0"/>
          </a:p>
        </p:txBody>
      </p:sp>
      <p:sp>
        <p:nvSpPr>
          <p:cNvPr id="7" name="Footer Placeholder 7">
            <a:extLst>
              <a:ext uri="{FF2B5EF4-FFF2-40B4-BE49-F238E27FC236}">
                <a16:creationId xmlns:a16="http://schemas.microsoft.com/office/drawing/2014/main" id="{31B1C019-DE49-4D46-B4CF-FC7934C69E3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500331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7" name="Footer Placeholder 7">
            <a:extLst>
              <a:ext uri="{FF2B5EF4-FFF2-40B4-BE49-F238E27FC236}">
                <a16:creationId xmlns:a16="http://schemas.microsoft.com/office/drawing/2014/main" id="{9290E0F3-CF2E-495C-8BC8-0B33859AE51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27586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8</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
        <p:nvSpPr>
          <p:cNvPr id="7" name="Footer Placeholder 7">
            <a:extLst>
              <a:ext uri="{FF2B5EF4-FFF2-40B4-BE49-F238E27FC236}">
                <a16:creationId xmlns:a16="http://schemas.microsoft.com/office/drawing/2014/main" id="{5A0B853F-7F73-4814-BF4D-36E415CA485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3084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9</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7" name="Footer Placeholder 7">
            <a:extLst>
              <a:ext uri="{FF2B5EF4-FFF2-40B4-BE49-F238E27FC236}">
                <a16:creationId xmlns:a16="http://schemas.microsoft.com/office/drawing/2014/main" id="{6B36F9BF-AF23-4CDD-9B29-E2D7D56F83F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1036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10</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
        <p:nvSpPr>
          <p:cNvPr id="7" name="Footer Placeholder 7">
            <a:extLst>
              <a:ext uri="{FF2B5EF4-FFF2-40B4-BE49-F238E27FC236}">
                <a16:creationId xmlns:a16="http://schemas.microsoft.com/office/drawing/2014/main" id="{8FACA5DD-4B21-4207-B186-B715AE049F0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39184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11</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
        <p:nvSpPr>
          <p:cNvPr id="7" name="Footer Placeholder 7">
            <a:extLst>
              <a:ext uri="{FF2B5EF4-FFF2-40B4-BE49-F238E27FC236}">
                <a16:creationId xmlns:a16="http://schemas.microsoft.com/office/drawing/2014/main" id="{0C591B7D-99E5-44FE-9DD8-8913DD1DDF3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954377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14</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
        <p:nvSpPr>
          <p:cNvPr id="7" name="Footer Placeholder 7">
            <a:extLst>
              <a:ext uri="{FF2B5EF4-FFF2-40B4-BE49-F238E27FC236}">
                <a16:creationId xmlns:a16="http://schemas.microsoft.com/office/drawing/2014/main" id="{85468A4B-CBA1-40E8-BBF6-A84A7EDE9F7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55823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15</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
        <p:nvSpPr>
          <p:cNvPr id="7" name="Footer Placeholder 7">
            <a:extLst>
              <a:ext uri="{FF2B5EF4-FFF2-40B4-BE49-F238E27FC236}">
                <a16:creationId xmlns:a16="http://schemas.microsoft.com/office/drawing/2014/main" id="{F696B93C-7482-45F0-8F53-D948E7462AB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83823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16</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
        <p:nvSpPr>
          <p:cNvPr id="7" name="Footer Placeholder 7">
            <a:extLst>
              <a:ext uri="{FF2B5EF4-FFF2-40B4-BE49-F238E27FC236}">
                <a16:creationId xmlns:a16="http://schemas.microsoft.com/office/drawing/2014/main" id="{9F474074-5D1F-4766-9F72-E9A2F696F72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72556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8.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7" name="Slide Body Text">
            <a:extLst>
              <a:ext uri="{FF2B5EF4-FFF2-40B4-BE49-F238E27FC236}">
                <a16:creationId xmlns:a16="http://schemas.microsoft.com/office/drawing/2014/main" id="{1E60575F-8475-4C78-97A7-27D7891D2770}"/>
              </a:ext>
            </a:extLst>
          </p:cNvPr>
          <p:cNvSpPr>
            <a:spLocks noGrp="1"/>
          </p:cNvSpPr>
          <p:nvPr>
            <p:ph type="body" sz="quarter" idx="12"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This is a code example</a:t>
            </a:r>
          </a:p>
        </p:txBody>
      </p:sp>
      <p:sp>
        <p:nvSpPr>
          <p:cNvPr id="15" name="Code Box">
            <a:extLst>
              <a:ext uri="{FF2B5EF4-FFF2-40B4-BE49-F238E27FC236}">
                <a16:creationId xmlns:a16="http://schemas.microsoft.com/office/drawing/2014/main" id="{29C63EC2-5578-406B-8C2A-23FDE6C14C82}"/>
              </a:ext>
            </a:extLst>
          </p:cNvPr>
          <p:cNvSpPr>
            <a:spLocks noGrp="1"/>
          </p:cNvSpPr>
          <p:nvPr>
            <p:ph type="body" sz="quarter" idx="11" hasCustomPrompt="1"/>
          </p:nvPr>
        </p:nvSpPr>
        <p:spPr>
          <a:xfrm>
            <a:off x="674683" y="2034000"/>
            <a:ext cx="10836275" cy="2318684"/>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lnSpc>
                <a:spcPct val="110000"/>
              </a:lnSpc>
              <a:spcBef>
                <a:spcPts val="0"/>
              </a:spcBef>
              <a:spcAft>
                <a:spcPts val="0"/>
              </a:spcAft>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5"/>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7" r:id="rId4"/>
    <p:sldLayoutId id="2147483679" r:id="rId5"/>
    <p:sldLayoutId id="2147483680" r:id="rId6"/>
    <p:sldLayoutId id="2147483688" r:id="rId7"/>
    <p:sldLayoutId id="2147483684" r:id="rId8"/>
    <p:sldLayoutId id="2147483690" r:id="rId9"/>
    <p:sldLayoutId id="2147483683" r:id="rId10"/>
    <p:sldLayoutId id="2147483685" r:id="rId11"/>
    <p:sldLayoutId id="2147483686" r:id="rId12"/>
    <p:sldLayoutId id="2147483687" r:id="rId13"/>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hyperlink" Target="https://softuni.b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Autofit/>
          </a:bodyPr>
          <a:lstStyle/>
          <a:p>
            <a:r>
              <a:rPr lang="en-GB" sz="2800"/>
              <a:t>Create and Read Using SQL Queries</a:t>
            </a:r>
            <a:endParaRPr lang="en-US" sz="2800" dirty="0"/>
          </a:p>
        </p:txBody>
      </p:sp>
      <p:sp>
        <p:nvSpPr>
          <p:cNvPr id="5" name="Title 4"/>
          <p:cNvSpPr>
            <a:spLocks noGrp="1"/>
          </p:cNvSpPr>
          <p:nvPr>
            <p:ph type="title"/>
          </p:nvPr>
        </p:nvSpPr>
        <p:spPr/>
        <p:txBody>
          <a:bodyPr/>
          <a:lstStyle/>
          <a:p>
            <a:r>
              <a:rPr lang="en-US" dirty="0"/>
              <a:t>Basic CRUD in SQL Server</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a:hlinkClick r:id="rId3"/>
              </a:rPr>
              <a:t>https://softuni.bg</a:t>
            </a:r>
            <a:endParaRPr lang="en-US" dirty="0"/>
          </a:p>
        </p:txBody>
      </p:sp>
      <p:sp>
        <p:nvSpPr>
          <p:cNvPr id="3" name="Text Placeholder 2"/>
          <p:cNvSpPr>
            <a:spLocks noGrp="1"/>
          </p:cNvSpPr>
          <p:nvPr>
            <p:ph type="body" sz="quarter" idx="19"/>
          </p:nvPr>
        </p:nvSpPr>
        <p:spPr>
          <a:xfrm>
            <a:off x="671147" y="4650873"/>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a:xfrm>
            <a:off x="671147" y="5175130"/>
            <a:ext cx="2951518" cy="832014"/>
          </a:xfrm>
        </p:spPr>
        <p:txBody>
          <a:bodyPr/>
          <a:lstStyle/>
          <a:p>
            <a:r>
              <a:rPr lang="en-US" dirty="0"/>
              <a:t>Technical Trainers</a:t>
            </a:r>
          </a:p>
          <a:p>
            <a:endParaRPr lang="bg-BG" dirty="0"/>
          </a:p>
        </p:txBody>
      </p:sp>
      <p:grpSp>
        <p:nvGrpSpPr>
          <p:cNvPr id="13" name="Group 12"/>
          <p:cNvGrpSpPr/>
          <p:nvPr/>
        </p:nvGrpSpPr>
        <p:grpSpPr>
          <a:xfrm>
            <a:off x="4141340" y="2677547"/>
            <a:ext cx="4016339" cy="2261864"/>
            <a:chOff x="3056094" y="1995552"/>
            <a:chExt cx="5026085" cy="2881340"/>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6094" y="3084425"/>
              <a:ext cx="1792467" cy="179246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3779" y="1995552"/>
              <a:ext cx="2438400" cy="24384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9986" y="2226986"/>
              <a:ext cx="1543051" cy="1543050"/>
            </a:xfrm>
            <a:prstGeom prst="rect">
              <a:avLst/>
            </a:prstGeom>
          </p:spPr>
        </p:pic>
      </p:grpSp>
    </p:spTree>
    <p:extLst>
      <p:ext uri="{BB962C8B-B14F-4D97-AF65-F5344CB8AC3E}">
        <p14:creationId xmlns:p14="http://schemas.microsoft.com/office/powerpoint/2010/main" val="8807096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buClr>
                <a:schemeClr val="tx1"/>
              </a:buClr>
            </a:pPr>
            <a:r>
              <a:rPr lang="en-US" sz="3600" b="1" dirty="0">
                <a:solidFill>
                  <a:schemeClr val="bg1"/>
                </a:solidFill>
              </a:rPr>
              <a:t>Aliases</a:t>
            </a:r>
            <a:r>
              <a:rPr lang="en-US" sz="3600" dirty="0"/>
              <a:t> rename a table or a column heading</a:t>
            </a:r>
          </a:p>
          <a:p>
            <a:pPr>
              <a:lnSpc>
                <a:spcPct val="100000"/>
              </a:lnSpc>
            </a:pPr>
            <a:endParaRPr lang="en-US" sz="3600" dirty="0"/>
          </a:p>
          <a:p>
            <a:pPr>
              <a:lnSpc>
                <a:spcPct val="100000"/>
              </a:lnSpc>
            </a:pPr>
            <a:endParaRPr lang="en-US" sz="3600" dirty="0"/>
          </a:p>
          <a:p>
            <a:pPr marL="0" indent="0">
              <a:lnSpc>
                <a:spcPct val="100000"/>
              </a:lnSpc>
              <a:buNone/>
            </a:pPr>
            <a:endParaRPr lang="en-US" sz="3600" dirty="0"/>
          </a:p>
          <a:p>
            <a:pPr>
              <a:lnSpc>
                <a:spcPct val="100000"/>
              </a:lnSpc>
              <a:spcBef>
                <a:spcPts val="1800"/>
              </a:spcBef>
            </a:pPr>
            <a:r>
              <a:rPr lang="en-US" sz="3600" dirty="0"/>
              <a:t>You can shorten fields or clarify abbreviations</a:t>
            </a:r>
          </a:p>
          <a:p>
            <a:endParaRPr lang="bg-BG" dirty="0"/>
          </a:p>
        </p:txBody>
      </p:sp>
      <p:sp>
        <p:nvSpPr>
          <p:cNvPr id="502786" name="Rectangle 2"/>
          <p:cNvSpPr>
            <a:spLocks noGrp="1" noChangeArrowheads="1"/>
          </p:cNvSpPr>
          <p:nvPr>
            <p:ph type="title"/>
          </p:nvPr>
        </p:nvSpPr>
        <p:spPr/>
        <p:txBody>
          <a:bodyPr/>
          <a:lstStyle/>
          <a:p>
            <a:r>
              <a:rPr lang="en-US" dirty="0"/>
              <a:t>Column Aliases</a:t>
            </a:r>
          </a:p>
        </p:txBody>
      </p:sp>
      <p:sp>
        <p:nvSpPr>
          <p:cNvPr id="502788" name="Rectangle 4"/>
          <p:cNvSpPr>
            <a:spLocks noChangeArrowheads="1"/>
          </p:cNvSpPr>
          <p:nvPr/>
        </p:nvSpPr>
        <p:spPr bwMode="auto">
          <a:xfrm>
            <a:off x="609600" y="2521866"/>
            <a:ext cx="4572000" cy="1569660"/>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SELECT EmployeeID </a:t>
            </a:r>
            <a:r>
              <a:rPr lang="en-US" sz="2400" b="1" noProof="1">
                <a:solidFill>
                  <a:schemeClr val="bg1"/>
                </a:solidFill>
                <a:latin typeface="Consolas" pitchFamily="49" charset="0"/>
                <a:cs typeface="Consolas" pitchFamily="49" charset="0"/>
              </a:rPr>
              <a:t>AS</a:t>
            </a:r>
            <a:r>
              <a:rPr lang="en-US" sz="2400" b="1" noProof="1">
                <a:latin typeface="Consolas" pitchFamily="49" charset="0"/>
                <a:cs typeface="Consolas" pitchFamily="49" charset="0"/>
              </a:rPr>
              <a:t> ID,</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FirstName,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LastName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1958684244"/>
              </p:ext>
            </p:extLst>
          </p:nvPr>
        </p:nvGraphicFramePr>
        <p:xfrm>
          <a:off x="6248402" y="2411024"/>
          <a:ext cx="5413371" cy="1692772"/>
        </p:xfrm>
        <a:graphic>
          <a:graphicData uri="http://schemas.openxmlformats.org/drawingml/2006/table">
            <a:tbl>
              <a:tblPr/>
              <a:tblGrid>
                <a:gridCol w="1780900">
                  <a:extLst>
                    <a:ext uri="{9D8B030D-6E8A-4147-A177-3AD203B41FA5}">
                      <a16:colId xmlns:a16="http://schemas.microsoft.com/office/drawing/2014/main" val="1163929117"/>
                    </a:ext>
                  </a:extLst>
                </a:gridCol>
                <a:gridCol w="1780900">
                  <a:extLst>
                    <a:ext uri="{9D8B030D-6E8A-4147-A177-3AD203B41FA5}">
                      <a16:colId xmlns:a16="http://schemas.microsoft.com/office/drawing/2014/main" val="20000"/>
                    </a:ext>
                  </a:extLst>
                </a:gridCol>
                <a:gridCol w="1851571">
                  <a:extLst>
                    <a:ext uri="{9D8B030D-6E8A-4147-A177-3AD203B41FA5}">
                      <a16:colId xmlns:a16="http://schemas.microsoft.com/office/drawing/2014/main" val="20001"/>
                    </a:ext>
                  </a:extLst>
                </a:gridCol>
              </a:tblGrid>
              <a:tr h="44522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ID</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FirstName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1</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Guy</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Gilbert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2</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Kevin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Brown</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58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a:ln>
                            <a:noFill/>
                          </a:ln>
                          <a:solidFill>
                            <a:schemeClr val="tx1"/>
                          </a:solidFill>
                          <a:effectLst/>
                          <a:latin typeface="+mn-lt"/>
                        </a:rPr>
                        <a:t>…</a:t>
                      </a:r>
                    </a:p>
                  </a:txBody>
                  <a:tcPr anchor="ct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9"/>
          <p:cNvSpPr>
            <a:spLocks noChangeArrowheads="1"/>
          </p:cNvSpPr>
          <p:nvPr/>
        </p:nvSpPr>
        <p:spPr bwMode="auto">
          <a:xfrm>
            <a:off x="2202880" y="4835243"/>
            <a:ext cx="7287491" cy="132610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400" b="1" dirty="0">
                <a:latin typeface="Consolas" panose="020B0609020204030204" pitchFamily="49" charset="0"/>
              </a:rPr>
              <a:t>SELECT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.Duration</a:t>
            </a:r>
            <a:r>
              <a:rPr lang="en-US" sz="2400" b="1" dirty="0">
                <a:latin typeface="Consolas" panose="020B0609020204030204" pitchFamily="49" charset="0"/>
              </a:rPr>
              <a:t>,</a:t>
            </a:r>
          </a:p>
          <a:p>
            <a:r>
              <a:rPr lang="en-US" sz="2400" b="1" dirty="0">
                <a:latin typeface="Consolas" panose="020B0609020204030204" pitchFamily="49" charset="0"/>
              </a:rPr>
              <a:t>       </a:t>
            </a:r>
            <a:r>
              <a:rPr lang="en-US" sz="2400" b="1" noProof="1">
                <a:solidFill>
                  <a:schemeClr val="bg1"/>
                </a:solidFill>
                <a:latin typeface="Consolas" panose="020B0609020204030204" pitchFamily="49" charset="0"/>
              </a:rPr>
              <a:t>c</a:t>
            </a:r>
            <a:r>
              <a:rPr lang="en-US" sz="2400" b="1" noProof="1">
                <a:latin typeface="Consolas" panose="020B0609020204030204" pitchFamily="49" charset="0"/>
              </a:rPr>
              <a:t>.ACG </a:t>
            </a:r>
            <a:r>
              <a:rPr lang="en-US" sz="2400" b="1" dirty="0">
                <a:solidFill>
                  <a:schemeClr val="bg1"/>
                </a:solidFill>
                <a:latin typeface="Consolas" panose="020B0609020204030204" pitchFamily="49" charset="0"/>
              </a:rPr>
              <a:t>AS</a:t>
            </a:r>
            <a:r>
              <a:rPr lang="en-US" sz="2400" b="1" dirty="0">
                <a:latin typeface="Consolas" panose="020B0609020204030204" pitchFamily="49" charset="0"/>
              </a:rPr>
              <a:t> </a:t>
            </a:r>
            <a:r>
              <a:rPr lang="en-US" sz="2400" b="1" dirty="0">
                <a:solidFill>
                  <a:schemeClr val="bg1"/>
                </a:solidFill>
                <a:latin typeface="Consolas" panose="020B0609020204030204" pitchFamily="49" charset="0"/>
              </a:rPr>
              <a:t>'Access Control Gateway'</a:t>
            </a:r>
          </a:p>
          <a:p>
            <a:r>
              <a:rPr lang="en-GB" sz="2400" b="1" dirty="0">
                <a:latin typeface="Consolas" panose="020B0609020204030204" pitchFamily="49" charset="0"/>
              </a:rPr>
              <a:t>FROM Calls AS </a:t>
            </a:r>
            <a:r>
              <a:rPr lang="en-GB" sz="2400" b="1" dirty="0">
                <a:solidFill>
                  <a:schemeClr val="bg1"/>
                </a:solidFill>
                <a:latin typeface="Consolas" panose="020B0609020204030204" pitchFamily="49" charset="0"/>
              </a:rPr>
              <a:t>c</a:t>
            </a:r>
          </a:p>
        </p:txBody>
      </p:sp>
      <p:sp>
        <p:nvSpPr>
          <p:cNvPr id="10" name="AutoShape 5"/>
          <p:cNvSpPr>
            <a:spLocks noChangeArrowheads="1"/>
          </p:cNvSpPr>
          <p:nvPr/>
        </p:nvSpPr>
        <p:spPr bwMode="auto">
          <a:xfrm>
            <a:off x="3453808" y="1741999"/>
            <a:ext cx="2506200" cy="615829"/>
          </a:xfrm>
          <a:prstGeom prst="wedgeRoundRectCallout">
            <a:avLst>
              <a:gd name="adj1" fmla="val 1081"/>
              <a:gd name="adj2" fmla="val 9930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Display Name</a:t>
            </a:r>
          </a:p>
        </p:txBody>
      </p:sp>
      <p:sp>
        <p:nvSpPr>
          <p:cNvPr id="11" name="Arrow: Right 10"/>
          <p:cNvSpPr/>
          <p:nvPr/>
        </p:nvSpPr>
        <p:spPr>
          <a:xfrm>
            <a:off x="5381215" y="3037675"/>
            <a:ext cx="667572" cy="5919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Slide Number">
            <a:extLst>
              <a:ext uri="{FF2B5EF4-FFF2-40B4-BE49-F238E27FC236}">
                <a16:creationId xmlns:a16="http://schemas.microsoft.com/office/drawing/2014/main" id="{F7669212-70A1-4DE0-8D23-0236C7F982EB}"/>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11567048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7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sz="3600" dirty="0"/>
              <a:t>You can </a:t>
            </a:r>
            <a:r>
              <a:rPr lang="en-US" sz="3600" b="1" dirty="0">
                <a:solidFill>
                  <a:schemeClr val="bg1"/>
                </a:solidFill>
              </a:rPr>
              <a:t>concatenate</a:t>
            </a:r>
            <a:r>
              <a:rPr lang="en-US" sz="3600" dirty="0"/>
              <a:t> column names using the </a:t>
            </a:r>
            <a:r>
              <a:rPr lang="en-US" sz="3600" b="1" dirty="0">
                <a:solidFill>
                  <a:schemeClr val="bg1"/>
                </a:solidFill>
                <a:effectLst>
                  <a:outerShdw blurRad="38100" dist="38100" dir="2700000" algn="tl">
                    <a:srgbClr val="000000">
                      <a:alpha val="43137"/>
                    </a:srgbClr>
                  </a:outerShdw>
                </a:effectLst>
                <a:latin typeface="Consolas" panose="020B0609020204030204" pitchFamily="49" charset="0"/>
              </a:rPr>
              <a:t>+</a:t>
            </a:r>
            <a:r>
              <a:rPr lang="en-US" sz="3600" dirty="0"/>
              <a:t> operator</a:t>
            </a:r>
          </a:p>
          <a:p>
            <a:pPr lvl="1">
              <a:lnSpc>
                <a:spcPct val="100000"/>
              </a:lnSpc>
              <a:buClr>
                <a:schemeClr val="tx1"/>
              </a:buClr>
            </a:pPr>
            <a:r>
              <a:rPr lang="en-US" b="1" dirty="0">
                <a:solidFill>
                  <a:schemeClr val="bg1"/>
                </a:solidFill>
              </a:rPr>
              <a:t>String literals </a:t>
            </a:r>
            <a:r>
              <a:rPr lang="en-US" dirty="0"/>
              <a:t>are enclosed in </a:t>
            </a:r>
            <a:r>
              <a:rPr lang="en-US" b="1" dirty="0">
                <a:solidFill>
                  <a:schemeClr val="bg1"/>
                </a:solidFill>
              </a:rPr>
              <a:t>single quotes</a:t>
            </a:r>
          </a:p>
          <a:p>
            <a:pPr lvl="1">
              <a:lnSpc>
                <a:spcPct val="100000"/>
              </a:lnSpc>
            </a:pPr>
            <a:r>
              <a:rPr lang="en-US" dirty="0"/>
              <a:t>Column names containing </a:t>
            </a:r>
            <a:r>
              <a:rPr lang="en-US" b="1" dirty="0">
                <a:solidFill>
                  <a:schemeClr val="bg1"/>
                </a:solidFill>
              </a:rPr>
              <a:t>special symbols </a:t>
            </a:r>
            <a:r>
              <a:rPr lang="en-US" dirty="0"/>
              <a:t>use </a:t>
            </a:r>
            <a:r>
              <a:rPr lang="en-US" b="1" dirty="0">
                <a:solidFill>
                  <a:schemeClr val="bg1"/>
                </a:solidFill>
              </a:rPr>
              <a:t>brackets</a:t>
            </a:r>
            <a:endParaRPr lang="en-US" sz="3000" b="1" dirty="0">
              <a:solidFill>
                <a:schemeClr val="bg1"/>
              </a:solidFill>
            </a:endParaRPr>
          </a:p>
          <a:p>
            <a:endParaRPr lang="bg-BG" dirty="0"/>
          </a:p>
        </p:txBody>
      </p:sp>
      <p:sp>
        <p:nvSpPr>
          <p:cNvPr id="504834" name="Rectangle 2"/>
          <p:cNvSpPr>
            <a:spLocks noGrp="1" noChangeArrowheads="1"/>
          </p:cNvSpPr>
          <p:nvPr>
            <p:ph type="title"/>
          </p:nvPr>
        </p:nvSpPr>
        <p:spPr/>
        <p:txBody>
          <a:bodyPr/>
          <a:lstStyle/>
          <a:p>
            <a:r>
              <a:rPr lang="en-US" dirty="0"/>
              <a:t>Concatenation Operator</a:t>
            </a:r>
          </a:p>
        </p:txBody>
      </p:sp>
      <p:sp>
        <p:nvSpPr>
          <p:cNvPr id="504836" name="Rectangle 4"/>
          <p:cNvSpPr>
            <a:spLocks noChangeArrowheads="1"/>
          </p:cNvSpPr>
          <p:nvPr/>
        </p:nvSpPr>
        <p:spPr bwMode="auto">
          <a:xfrm>
            <a:off x="1444624" y="3089565"/>
            <a:ext cx="9070976"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latin typeface="Consolas" pitchFamily="49" charset="0"/>
                <a:cs typeface="Consolas" pitchFamily="49" charset="0"/>
              </a:rPr>
              <a:t>SELECT FirstName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 '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 LastName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Full Name</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EmployeeID AS </a:t>
            </a:r>
            <a:r>
              <a:rPr lang="en-US" sz="2600" b="1" noProof="1">
                <a:solidFill>
                  <a:schemeClr val="bg1"/>
                </a:solidFill>
                <a:latin typeface="Consolas" pitchFamily="49" charset="0"/>
                <a:cs typeface="Consolas" pitchFamily="49" charset="0"/>
              </a:rPr>
              <a:t>[</a:t>
            </a:r>
            <a:r>
              <a:rPr lang="en-US" sz="2600" b="1" noProof="1">
                <a:latin typeface="Consolas" pitchFamily="49" charset="0"/>
                <a:cs typeface="Consolas" pitchFamily="49" charset="0"/>
              </a:rPr>
              <a:t>No.</a:t>
            </a:r>
            <a:r>
              <a:rPr lang="en-US" sz="26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latin typeface="Consolas" pitchFamily="49" charset="0"/>
                <a:cs typeface="Consolas" pitchFamily="49" charset="0"/>
              </a:rPr>
              <a:t>  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2072653605"/>
              </p:ext>
            </p:extLst>
          </p:nvPr>
        </p:nvGraphicFramePr>
        <p:xfrm>
          <a:off x="3198812" y="4648200"/>
          <a:ext cx="5791200" cy="1784604"/>
        </p:xfrm>
        <a:graphic>
          <a:graphicData uri="http://schemas.openxmlformats.org/drawingml/2006/table">
            <a:tbl>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noProof="1">
                          <a:ln>
                            <a:noFill/>
                          </a:ln>
                          <a:solidFill>
                            <a:schemeClr val="tx1"/>
                          </a:solidFill>
                          <a:effectLst/>
                          <a:latin typeface="+mn-lt"/>
                        </a:rPr>
                        <a:t>Full</a:t>
                      </a:r>
                      <a:r>
                        <a:rPr kumimoji="1" lang="en-US" sz="2600" b="1" i="0" u="none" strike="noStrike" cap="none" normalizeH="0" baseline="0" dirty="0">
                          <a:ln>
                            <a:noFill/>
                          </a:ln>
                          <a:solidFill>
                            <a:schemeClr val="tx1"/>
                          </a:solidFill>
                          <a:effectLst/>
                          <a:latin typeface="+mn-lt"/>
                        </a:rPr>
                        <a:t> </a:t>
                      </a:r>
                      <a:r>
                        <a:rPr kumimoji="1" lang="en-US" sz="26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b="1" i="0" u="none" strike="noStrike" cap="none" normalizeH="0" baseline="0" dirty="0">
                          <a:ln>
                            <a:noFill/>
                          </a:ln>
                          <a:solidFill>
                            <a:schemeClr val="tx1"/>
                          </a:solidFill>
                          <a:effectLst/>
                          <a:latin typeface="+mn-lt"/>
                        </a:rPr>
                        <a:t>No.</a:t>
                      </a:r>
                      <a:endParaRPr kumimoji="1" lang="en-US" sz="26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Guy Gilbert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a:ln>
                            <a:noFill/>
                          </a:ln>
                          <a:solidFill>
                            <a:schemeClr val="tx1"/>
                          </a:solidFill>
                          <a:effectLst/>
                          <a:latin typeface="+mn-lt"/>
                        </a:rPr>
                        <a:t>Kevin Brown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b="1" i="0" u="none" strike="noStrike" cap="none" normalizeH="0" baseline="0">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dirty="0">
                          <a:ln>
                            <a:noFill/>
                          </a:ln>
                          <a:solidFill>
                            <a:schemeClr val="tx1"/>
                          </a:solidFill>
                          <a:effectLst/>
                          <a:latin typeface="+mn-lt"/>
                        </a:rPr>
                        <a:t>…</a:t>
                      </a:r>
                      <a:endParaRPr kumimoji="1" lang="bg-BG" sz="24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 name="Slide Number">
            <a:extLst>
              <a:ext uri="{FF2B5EF4-FFF2-40B4-BE49-F238E27FC236}">
                <a16:creationId xmlns:a16="http://schemas.microsoft.com/office/drawing/2014/main" id="{3893667D-2428-4478-A6E1-BACD2CED4F2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6343497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48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4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r>
              <a:rPr lang="en-US" dirty="0"/>
              <a:t>Find information about all employees, listing their </a:t>
            </a:r>
            <a:r>
              <a:rPr lang="en-US" b="1" dirty="0">
                <a:solidFill>
                  <a:schemeClr val="bg1"/>
                </a:solidFill>
              </a:rPr>
              <a:t>full name</a:t>
            </a:r>
            <a:r>
              <a:rPr lang="en-US" dirty="0"/>
              <a:t>, </a:t>
            </a:r>
            <a:br>
              <a:rPr lang="en-US" dirty="0"/>
            </a:br>
            <a:r>
              <a:rPr lang="en-US" b="1" dirty="0">
                <a:solidFill>
                  <a:schemeClr val="bg1"/>
                </a:solidFill>
              </a:rPr>
              <a:t>job</a:t>
            </a:r>
            <a:r>
              <a:rPr lang="en-US" dirty="0">
                <a:solidFill>
                  <a:schemeClr val="accent1"/>
                </a:solidFill>
              </a:rPr>
              <a:t> </a:t>
            </a:r>
            <a:r>
              <a:rPr lang="en-US" b="1" dirty="0">
                <a:solidFill>
                  <a:schemeClr val="bg1"/>
                </a:solidFill>
              </a:rPr>
              <a:t>title</a:t>
            </a:r>
            <a:r>
              <a:rPr lang="en-US" dirty="0"/>
              <a:t> and </a:t>
            </a:r>
            <a:r>
              <a:rPr lang="en-US" b="1" dirty="0">
                <a:solidFill>
                  <a:schemeClr val="bg1"/>
                </a:solidFill>
              </a:rPr>
              <a:t>salary</a:t>
            </a:r>
          </a:p>
          <a:p>
            <a:pPr lvl="1"/>
            <a:r>
              <a:rPr lang="en-US" dirty="0"/>
              <a:t>Use </a:t>
            </a:r>
            <a:r>
              <a:rPr lang="en-US" b="1" dirty="0">
                <a:solidFill>
                  <a:schemeClr val="bg1"/>
                </a:solidFill>
              </a:rPr>
              <a:t>concatenation</a:t>
            </a:r>
            <a:r>
              <a:rPr lang="en-US" dirty="0"/>
              <a:t> to display first and last names as </a:t>
            </a:r>
            <a:r>
              <a:rPr lang="en-US" b="1" dirty="0">
                <a:solidFill>
                  <a:schemeClr val="bg1"/>
                </a:solidFill>
              </a:rPr>
              <a:t>one field</a:t>
            </a:r>
          </a:p>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p>
            <a:pPr>
              <a:spcBef>
                <a:spcPts val="1200"/>
              </a:spcBef>
            </a:pPr>
            <a:r>
              <a:rPr lang="en-US" dirty="0"/>
              <a:t>Note: Query </a:t>
            </a:r>
            <a:r>
              <a:rPr lang="en-US" b="1" noProof="1">
                <a:solidFill>
                  <a:schemeClr val="bg1"/>
                </a:solidFill>
              </a:rPr>
              <a:t>SoftUni</a:t>
            </a:r>
            <a:r>
              <a:rPr lang="en-US" dirty="0"/>
              <a:t> database</a:t>
            </a:r>
          </a:p>
          <a:p>
            <a:endParaRPr lang="bg-BG" dirty="0"/>
          </a:p>
        </p:txBody>
      </p:sp>
      <p:sp>
        <p:nvSpPr>
          <p:cNvPr id="4" name="Title 3"/>
          <p:cNvSpPr>
            <a:spLocks noGrp="1"/>
          </p:cNvSpPr>
          <p:nvPr>
            <p:ph type="title"/>
          </p:nvPr>
        </p:nvSpPr>
        <p:spPr/>
        <p:txBody>
          <a:bodyPr/>
          <a:lstStyle/>
          <a:p>
            <a:r>
              <a:rPr lang="en-US" dirty="0"/>
              <a:t>Problem: Employee Summary</a:t>
            </a:r>
          </a:p>
        </p:txBody>
      </p:sp>
      <p:pic>
        <p:nvPicPr>
          <p:cNvPr id="6" name="Picture 5"/>
          <p:cNvPicPr>
            <a:picLocks noChangeAspect="1"/>
          </p:cNvPicPr>
          <p:nvPr/>
        </p:nvPicPr>
        <p:blipFill rotWithShape="1">
          <a:blip r:embed="rId2"/>
          <a:srcRect b="18421"/>
          <a:stretch/>
        </p:blipFill>
        <p:spPr>
          <a:xfrm>
            <a:off x="3438563" y="2937161"/>
            <a:ext cx="4818746" cy="2516851"/>
          </a:xfrm>
          <a:prstGeom prst="roundRect">
            <a:avLst>
              <a:gd name="adj" fmla="val 6937"/>
            </a:avLst>
          </a:prstGeom>
        </p:spPr>
      </p:pic>
      <p:sp>
        <p:nvSpPr>
          <p:cNvPr id="8" name="Slide Number">
            <a:extLst>
              <a:ext uri="{FF2B5EF4-FFF2-40B4-BE49-F238E27FC236}">
                <a16:creationId xmlns:a16="http://schemas.microsoft.com/office/drawing/2014/main" id="{CD4B89F7-E40F-4987-A62F-699B742BFA0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8531532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Solution: Employee Summary</a:t>
            </a:r>
          </a:p>
        </p:txBody>
      </p:sp>
      <p:sp>
        <p:nvSpPr>
          <p:cNvPr id="5" name="Rectangle 4"/>
          <p:cNvSpPr>
            <a:spLocks noChangeArrowheads="1"/>
          </p:cNvSpPr>
          <p:nvPr/>
        </p:nvSpPr>
        <p:spPr bwMode="auto">
          <a:xfrm>
            <a:off x="495300" y="2819401"/>
            <a:ext cx="11201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FirstName + ' ' + LastName</a:t>
            </a:r>
          </a:p>
          <a:p>
            <a:pPr eaLnBrk="0" hangingPunct="0">
              <a:buClr>
                <a:schemeClr val="accent5">
                  <a:lumMod val="40000"/>
                  <a:lumOff val="60000"/>
                </a:schemeClr>
              </a:buClr>
              <a:buSzPct val="70000"/>
            </a:pPr>
            <a:r>
              <a:rPr lang="en-US" sz="3200" b="1" noProof="1">
                <a:solidFill>
                  <a:srgbClr val="FBEEDC"/>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a:t>
            </a:r>
            <a:r>
              <a:rPr lang="en-US" sz="3200" b="1" noProof="1">
                <a:solidFill>
                  <a:srgbClr val="FBEEDC"/>
                </a:solidFill>
                <a:latin typeface="Consolas" pitchFamily="49" charset="0"/>
                <a:cs typeface="Consolas" pitchFamily="49" charset="0"/>
              </a:rPr>
              <a:t> </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Full Name</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JobTitle,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3200" b="1" noProof="1">
                <a:latin typeface="Consolas" pitchFamily="49" charset="0"/>
                <a:cs typeface="Consolas" pitchFamily="49" charset="0"/>
              </a:rPr>
              <a:t>  FROM Employees</a:t>
            </a:r>
            <a:endParaRPr lang="en-US" sz="2800" b="1" noProof="1">
              <a:latin typeface="Consolas" pitchFamily="49" charset="0"/>
              <a:cs typeface="Consolas" pitchFamily="49" charset="0"/>
            </a:endParaRPr>
          </a:p>
        </p:txBody>
      </p:sp>
      <p:sp>
        <p:nvSpPr>
          <p:cNvPr id="8" name="AutoShape 5"/>
          <p:cNvSpPr>
            <a:spLocks noChangeArrowheads="1"/>
          </p:cNvSpPr>
          <p:nvPr/>
        </p:nvSpPr>
        <p:spPr bwMode="auto">
          <a:xfrm>
            <a:off x="3983182" y="1796156"/>
            <a:ext cx="2348345" cy="636149"/>
          </a:xfrm>
          <a:prstGeom prst="wedgeRoundRectCallout">
            <a:avLst>
              <a:gd name="adj1" fmla="val 2145"/>
              <a:gd name="adj2" fmla="val 906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Concatenation</a:t>
            </a:r>
          </a:p>
        </p:txBody>
      </p:sp>
      <p:sp>
        <p:nvSpPr>
          <p:cNvPr id="9" name="AutoShape 5"/>
          <p:cNvSpPr>
            <a:spLocks noChangeArrowheads="1"/>
          </p:cNvSpPr>
          <p:nvPr/>
        </p:nvSpPr>
        <p:spPr bwMode="auto">
          <a:xfrm>
            <a:off x="4648200" y="4191001"/>
            <a:ext cx="2279073" cy="616526"/>
          </a:xfrm>
          <a:prstGeom prst="wedgeRoundRectCallout">
            <a:avLst>
              <a:gd name="adj1" fmla="val -47644"/>
              <a:gd name="adj2" fmla="val -9743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Column Alias</a:t>
            </a:r>
          </a:p>
        </p:txBody>
      </p:sp>
      <p:sp>
        <p:nvSpPr>
          <p:cNvPr id="11" name="Slide Number">
            <a:extLst>
              <a:ext uri="{FF2B5EF4-FFF2-40B4-BE49-F238E27FC236}">
                <a16:creationId xmlns:a16="http://schemas.microsoft.com/office/drawing/2014/main" id="{7D2DF7B1-DA53-4EDD-9E2A-FDCA28E333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28874246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25000"/>
              </a:lnSpc>
            </a:pPr>
            <a:r>
              <a:rPr lang="en-US" dirty="0"/>
              <a:t>Use </a:t>
            </a:r>
            <a:r>
              <a:rPr lang="en-US" sz="2800" b="1" dirty="0">
                <a:solidFill>
                  <a:schemeClr val="bg1"/>
                </a:solidFill>
                <a:latin typeface="Consolas" panose="020B0609020204030204" pitchFamily="49" charset="0"/>
              </a:rPr>
              <a:t>DISTINCT</a:t>
            </a:r>
            <a:r>
              <a:rPr lang="en-US" dirty="0"/>
              <a:t> to eliminate </a:t>
            </a:r>
            <a:r>
              <a:rPr lang="en-US" b="1" dirty="0">
                <a:solidFill>
                  <a:schemeClr val="bg1"/>
                </a:solidFill>
              </a:rPr>
              <a:t>duplicate</a:t>
            </a:r>
            <a:r>
              <a:rPr lang="en-US" dirty="0"/>
              <a:t> results</a:t>
            </a:r>
          </a:p>
          <a:p>
            <a:pPr>
              <a:lnSpc>
                <a:spcPct val="125000"/>
              </a:lnSpc>
            </a:pPr>
            <a:endParaRPr lang="en-US" dirty="0"/>
          </a:p>
          <a:p>
            <a:pPr>
              <a:lnSpc>
                <a:spcPct val="125000"/>
              </a:lnSpc>
            </a:pPr>
            <a:r>
              <a:rPr lang="en-US" dirty="0"/>
              <a:t>Filter rows by specific </a:t>
            </a:r>
            <a:r>
              <a:rPr lang="en-US" b="1" dirty="0">
                <a:solidFill>
                  <a:schemeClr val="bg1"/>
                </a:solidFill>
              </a:rPr>
              <a:t>conditions</a:t>
            </a:r>
            <a:r>
              <a:rPr lang="en-US" dirty="0"/>
              <a:t> using the </a:t>
            </a:r>
            <a:r>
              <a:rPr lang="en-US" sz="2800" b="1" dirty="0">
                <a:solidFill>
                  <a:schemeClr val="bg1"/>
                </a:solidFill>
                <a:latin typeface="Consolas" pitchFamily="49" charset="0"/>
              </a:rPr>
              <a:t>WHERE</a:t>
            </a:r>
            <a:r>
              <a:rPr lang="en-US" dirty="0"/>
              <a:t> clause</a:t>
            </a:r>
          </a:p>
          <a:p>
            <a:pPr>
              <a:lnSpc>
                <a:spcPct val="125000"/>
              </a:lnSpc>
            </a:pPr>
            <a:endParaRPr lang="en-US" dirty="0"/>
          </a:p>
          <a:p>
            <a:pPr>
              <a:lnSpc>
                <a:spcPct val="100000"/>
              </a:lnSpc>
              <a:spcBef>
                <a:spcPts val="0"/>
              </a:spcBef>
              <a:spcAft>
                <a:spcPts val="0"/>
              </a:spcAft>
            </a:pPr>
            <a:endParaRPr lang="en-US" dirty="0"/>
          </a:p>
          <a:p>
            <a:pPr>
              <a:lnSpc>
                <a:spcPct val="125000"/>
              </a:lnSpc>
              <a:spcBef>
                <a:spcPts val="0"/>
              </a:spcBef>
            </a:pPr>
            <a:r>
              <a:rPr lang="en-US" dirty="0"/>
              <a:t>Other </a:t>
            </a:r>
            <a:r>
              <a:rPr lang="en-US" b="1" dirty="0">
                <a:solidFill>
                  <a:schemeClr val="bg1"/>
                </a:solidFill>
              </a:rPr>
              <a:t>logical operators </a:t>
            </a:r>
            <a:r>
              <a:rPr lang="en-US" dirty="0"/>
              <a:t>can be used for greater control</a:t>
            </a:r>
          </a:p>
          <a:p>
            <a:endParaRPr lang="bg-BG" dirty="0"/>
          </a:p>
        </p:txBody>
      </p:sp>
      <p:sp>
        <p:nvSpPr>
          <p:cNvPr id="510978" name="Rectangle 2"/>
          <p:cNvSpPr>
            <a:spLocks noGrp="1" noChangeArrowheads="1"/>
          </p:cNvSpPr>
          <p:nvPr>
            <p:ph type="title"/>
          </p:nvPr>
        </p:nvSpPr>
        <p:spPr/>
        <p:txBody>
          <a:bodyPr/>
          <a:lstStyle/>
          <a:p>
            <a:r>
              <a:rPr lang="en-US" dirty="0"/>
              <a:t>Filtering the Selected Rows</a:t>
            </a:r>
          </a:p>
        </p:txBody>
      </p:sp>
      <p:sp>
        <p:nvSpPr>
          <p:cNvPr id="510980" name="Rectangle 4"/>
          <p:cNvSpPr>
            <a:spLocks noChangeArrowheads="1"/>
          </p:cNvSpPr>
          <p:nvPr/>
        </p:nvSpPr>
        <p:spPr bwMode="auto">
          <a:xfrm>
            <a:off x="2286000" y="3515182"/>
            <a:ext cx="7620000"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WHERE</a:t>
            </a:r>
            <a:r>
              <a:rPr lang="en-US" sz="2800" b="1" noProof="1">
                <a:latin typeface="Consolas" pitchFamily="49" charset="0"/>
                <a:cs typeface="Consolas" pitchFamily="49" charset="0"/>
              </a:rPr>
              <a:t> DepartmentID = 1</a:t>
            </a:r>
          </a:p>
        </p:txBody>
      </p:sp>
      <p:sp>
        <p:nvSpPr>
          <p:cNvPr id="511004" name="Rectangle 28"/>
          <p:cNvSpPr>
            <a:spLocks noChangeArrowheads="1"/>
          </p:cNvSpPr>
          <p:nvPr/>
        </p:nvSpPr>
        <p:spPr bwMode="auto">
          <a:xfrm>
            <a:off x="2286000" y="5570896"/>
            <a:ext cx="7620000"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Salary </a:t>
            </a:r>
            <a:r>
              <a:rPr lang="en-US" sz="2800" b="1" noProof="1">
                <a:solidFill>
                  <a:schemeClr val="bg1"/>
                </a:solidFill>
                <a:latin typeface="Consolas" pitchFamily="49" charset="0"/>
                <a:cs typeface="Consolas" pitchFamily="49" charset="0"/>
              </a:rPr>
              <a:t>&lt;=</a:t>
            </a:r>
            <a:r>
              <a:rPr lang="en-US" sz="2800" b="1" noProof="1">
                <a:latin typeface="Consolas" pitchFamily="49" charset="0"/>
                <a:cs typeface="Consolas" pitchFamily="49" charset="0"/>
              </a:rPr>
              <a:t> 20000</a:t>
            </a:r>
          </a:p>
        </p:txBody>
      </p:sp>
      <p:sp>
        <p:nvSpPr>
          <p:cNvPr id="9" name="Rectangle 19"/>
          <p:cNvSpPr>
            <a:spLocks noChangeArrowheads="1"/>
          </p:cNvSpPr>
          <p:nvPr/>
        </p:nvSpPr>
        <p:spPr bwMode="auto">
          <a:xfrm>
            <a:off x="2286002" y="1884221"/>
            <a:ext cx="7619998"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DISTINCT</a:t>
            </a:r>
            <a:r>
              <a:rPr lang="en-US" sz="2800" b="1" noProof="1">
                <a:latin typeface="Consolas" pitchFamily="49" charset="0"/>
                <a:cs typeface="Consolas" pitchFamily="49" charset="0"/>
              </a:rPr>
              <a:t> DepartmentID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
        <p:nvSpPr>
          <p:cNvPr id="10" name="Slide Number">
            <a:extLst>
              <a:ext uri="{FF2B5EF4-FFF2-40B4-BE49-F238E27FC236}">
                <a16:creationId xmlns:a16="http://schemas.microsoft.com/office/drawing/2014/main" id="{7E2BB7F8-3022-4F63-A541-5814623D6FD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33393284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09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1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Combine conditions using </a:t>
            </a:r>
            <a:r>
              <a:rPr lang="en-US" b="1" dirty="0">
                <a:solidFill>
                  <a:schemeClr val="bg1"/>
                </a:solidFill>
                <a:latin typeface="Consolas" pitchFamily="49" charset="0"/>
                <a:cs typeface="Consolas" pitchFamily="49" charset="0"/>
              </a:rPr>
              <a:t>NOT</a:t>
            </a:r>
            <a:r>
              <a:rPr lang="en-US" dirty="0"/>
              <a:t>, </a:t>
            </a:r>
            <a:r>
              <a:rPr lang="en-US" b="1" dirty="0">
                <a:solidFill>
                  <a:schemeClr val="bg1"/>
                </a:solidFill>
                <a:latin typeface="Consolas" pitchFamily="49" charset="0"/>
              </a:rPr>
              <a:t>OR</a:t>
            </a:r>
            <a:r>
              <a:rPr lang="en-US" dirty="0"/>
              <a:t>, </a:t>
            </a:r>
            <a:r>
              <a:rPr lang="en-US" b="1" noProof="1">
                <a:solidFill>
                  <a:schemeClr val="bg1"/>
                </a:solidFill>
                <a:latin typeface="Consolas" pitchFamily="49" charset="0"/>
              </a:rPr>
              <a:t>AND</a:t>
            </a:r>
            <a:r>
              <a:rPr lang="en-US" dirty="0">
                <a:solidFill>
                  <a:schemeClr val="tx2">
                    <a:lumMod val="75000"/>
                  </a:schemeClr>
                </a:solidFill>
              </a:rPr>
              <a:t> </a:t>
            </a:r>
            <a:r>
              <a:rPr lang="en-US" dirty="0"/>
              <a:t>and brackets</a:t>
            </a:r>
          </a:p>
          <a:p>
            <a:pPr>
              <a:spcBef>
                <a:spcPts val="8400"/>
              </a:spcBef>
            </a:pPr>
            <a:r>
              <a:rPr lang="en-US" dirty="0"/>
              <a:t>Using </a:t>
            </a:r>
            <a:r>
              <a:rPr lang="en-US" sz="2800" b="1" dirty="0">
                <a:solidFill>
                  <a:schemeClr val="bg1"/>
                </a:solidFill>
                <a:latin typeface="Consolas" pitchFamily="49" charset="0"/>
              </a:rPr>
              <a:t>BETWEEN</a:t>
            </a:r>
            <a:r>
              <a:rPr lang="en-US" dirty="0">
                <a:solidFill>
                  <a:schemeClr val="tx2">
                    <a:lumMod val="75000"/>
                  </a:schemeClr>
                </a:solidFill>
              </a:rPr>
              <a:t> </a:t>
            </a:r>
            <a:r>
              <a:rPr lang="en-US" dirty="0"/>
              <a:t>operator to </a:t>
            </a:r>
            <a:r>
              <a:rPr lang="en-US" b="1" dirty="0">
                <a:solidFill>
                  <a:schemeClr val="bg1"/>
                </a:solidFill>
              </a:rPr>
              <a:t>specify a range</a:t>
            </a:r>
            <a:r>
              <a:rPr lang="en-US" dirty="0"/>
              <a:t>:</a:t>
            </a:r>
          </a:p>
          <a:p>
            <a:pPr>
              <a:spcBef>
                <a:spcPts val="8400"/>
              </a:spcBef>
            </a:pPr>
            <a:r>
              <a:rPr lang="en-US" dirty="0"/>
              <a:t>Using </a:t>
            </a:r>
            <a:r>
              <a:rPr lang="en-US" sz="2800" b="1" dirty="0">
                <a:solidFill>
                  <a:schemeClr val="bg1"/>
                </a:solidFill>
                <a:latin typeface="Consolas" pitchFamily="49" charset="0"/>
              </a:rPr>
              <a:t>IN</a:t>
            </a:r>
            <a:r>
              <a:rPr lang="en-US" sz="2800" b="1" dirty="0">
                <a:solidFill>
                  <a:schemeClr val="bg1"/>
                </a:solidFill>
              </a:rPr>
              <a:t> </a:t>
            </a:r>
            <a:r>
              <a:rPr lang="en-US" sz="2800" b="1" dirty="0">
                <a:solidFill>
                  <a:schemeClr val="bg1"/>
                </a:solidFill>
                <a:latin typeface="Consolas" pitchFamily="49" charset="0"/>
              </a:rPr>
              <a:t>/</a:t>
            </a:r>
            <a:r>
              <a:rPr lang="en-US" sz="2800" b="1" dirty="0">
                <a:solidFill>
                  <a:schemeClr val="bg1"/>
                </a:solidFill>
              </a:rPr>
              <a:t> </a:t>
            </a:r>
            <a:r>
              <a:rPr lang="en-US" sz="2800" b="1" dirty="0">
                <a:solidFill>
                  <a:schemeClr val="bg1"/>
                </a:solidFill>
                <a:latin typeface="Consolas" pitchFamily="49" charset="0"/>
              </a:rPr>
              <a:t>NOT</a:t>
            </a:r>
            <a:r>
              <a:rPr lang="en-US" sz="2800" b="1" dirty="0">
                <a:solidFill>
                  <a:schemeClr val="bg1"/>
                </a:solidFill>
              </a:rPr>
              <a:t> </a:t>
            </a:r>
            <a:r>
              <a:rPr lang="en-US" sz="2800" b="1" dirty="0">
                <a:solidFill>
                  <a:schemeClr val="bg1"/>
                </a:solidFill>
                <a:latin typeface="Consolas" pitchFamily="49" charset="0"/>
              </a:rPr>
              <a:t>IN </a:t>
            </a:r>
            <a:r>
              <a:rPr lang="en-US" dirty="0"/>
              <a:t>to specify </a:t>
            </a:r>
            <a:r>
              <a:rPr lang="en-US" b="1" dirty="0">
                <a:solidFill>
                  <a:schemeClr val="bg1"/>
                </a:solidFill>
              </a:rPr>
              <a:t>a set of values</a:t>
            </a:r>
            <a:r>
              <a:rPr lang="en-US" dirty="0"/>
              <a:t>:</a:t>
            </a:r>
          </a:p>
          <a:p>
            <a:endParaRPr lang="bg-BG" b="1" dirty="0"/>
          </a:p>
        </p:txBody>
      </p:sp>
      <p:sp>
        <p:nvSpPr>
          <p:cNvPr id="513027" name="Rectangle 3"/>
          <p:cNvSpPr>
            <a:spLocks noGrp="1" noChangeArrowheads="1"/>
          </p:cNvSpPr>
          <p:nvPr>
            <p:ph type="title"/>
          </p:nvPr>
        </p:nvSpPr>
        <p:spPr/>
        <p:txBody>
          <a:bodyPr/>
          <a:lstStyle/>
          <a:p>
            <a:r>
              <a:rPr lang="en-US" dirty="0"/>
              <a:t>Other Comparison Conditions</a:t>
            </a:r>
          </a:p>
        </p:txBody>
      </p:sp>
      <p:sp>
        <p:nvSpPr>
          <p:cNvPr id="513028" name="Rectangle 4"/>
          <p:cNvSpPr>
            <a:spLocks noChangeArrowheads="1"/>
          </p:cNvSpPr>
          <p:nvPr/>
        </p:nvSpPr>
        <p:spPr bwMode="auto">
          <a:xfrm>
            <a:off x="1524000" y="35886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Salary </a:t>
            </a:r>
            <a:r>
              <a:rPr lang="en-US" sz="2800" b="1" noProof="1">
                <a:solidFill>
                  <a:schemeClr val="bg1"/>
                </a:solidFill>
                <a:latin typeface="Consolas" pitchFamily="49" charset="0"/>
                <a:cs typeface="Consolas" pitchFamily="49" charset="0"/>
              </a:rPr>
              <a:t>BETWEEN</a:t>
            </a:r>
            <a:r>
              <a:rPr lang="en-US" sz="2800" b="1" noProof="1">
                <a:latin typeface="Consolas" pitchFamily="49" charset="0"/>
                <a:cs typeface="Consolas" pitchFamily="49" charset="0"/>
              </a:rPr>
              <a:t> 20000 </a:t>
            </a:r>
            <a:r>
              <a:rPr lang="en-US" sz="2800" b="1" noProof="1">
                <a:solidFill>
                  <a:schemeClr val="bg1"/>
                </a:solidFill>
                <a:latin typeface="Consolas" pitchFamily="49" charset="0"/>
                <a:cs typeface="Consolas" pitchFamily="49" charset="0"/>
              </a:rPr>
              <a:t>AND</a:t>
            </a:r>
            <a:r>
              <a:rPr lang="en-US" sz="2800" b="1" noProof="1">
                <a:latin typeface="Consolas" pitchFamily="49" charset="0"/>
                <a:cs typeface="Consolas" pitchFamily="49" charset="0"/>
              </a:rPr>
              <a:t> 22000</a:t>
            </a:r>
          </a:p>
        </p:txBody>
      </p:sp>
      <p:sp>
        <p:nvSpPr>
          <p:cNvPr id="513029" name="Rectangle 5"/>
          <p:cNvSpPr>
            <a:spLocks noChangeArrowheads="1"/>
          </p:cNvSpPr>
          <p:nvPr/>
        </p:nvSpPr>
        <p:spPr bwMode="auto">
          <a:xfrm>
            <a:off x="1524000" y="5188801"/>
            <a:ext cx="8395855" cy="138499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IN</a:t>
            </a:r>
            <a:r>
              <a:rPr lang="en-US" sz="2800" b="1" noProof="1">
                <a:latin typeface="Consolas" pitchFamily="49" charset="0"/>
                <a:cs typeface="Consolas" pitchFamily="49" charset="0"/>
              </a:rPr>
              <a:t> (109, 3, 16)</a:t>
            </a:r>
          </a:p>
        </p:txBody>
      </p:sp>
      <p:sp>
        <p:nvSpPr>
          <p:cNvPr id="8" name="Rectangle 6"/>
          <p:cNvSpPr>
            <a:spLocks noChangeArrowheads="1"/>
          </p:cNvSpPr>
          <p:nvPr/>
        </p:nvSpPr>
        <p:spPr bwMode="auto">
          <a:xfrm>
            <a:off x="1524000" y="1836004"/>
            <a:ext cx="8395855"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a:t>
            </a:r>
            <a:r>
              <a:rPr lang="en-US" sz="2800" b="1" noProof="1">
                <a:solidFill>
                  <a:schemeClr val="bg1"/>
                </a:solidFill>
                <a:latin typeface="Consolas" pitchFamily="49" charset="0"/>
                <a:cs typeface="Consolas" pitchFamily="49" charset="0"/>
              </a:rPr>
              <a:t>NOT</a:t>
            </a:r>
            <a:r>
              <a:rPr lang="en-US" sz="2800" b="1" noProof="1">
                <a:latin typeface="Consolas" pitchFamily="49" charset="0"/>
                <a:cs typeface="Consolas" pitchFamily="49" charset="0"/>
              </a:rPr>
              <a:t> (ManagerID = 3 </a:t>
            </a:r>
            <a:r>
              <a:rPr lang="en-US" sz="2800" b="1" noProof="1">
                <a:solidFill>
                  <a:schemeClr val="bg1"/>
                </a:solidFill>
                <a:latin typeface="Consolas" pitchFamily="49" charset="0"/>
                <a:cs typeface="Consolas" pitchFamily="49" charset="0"/>
              </a:rPr>
              <a:t>OR</a:t>
            </a:r>
            <a:r>
              <a:rPr lang="en-US" sz="2800" b="1" noProof="1">
                <a:latin typeface="Consolas" pitchFamily="49" charset="0"/>
                <a:cs typeface="Consolas" pitchFamily="49" charset="0"/>
              </a:rPr>
              <a:t> ManagerID = 4)</a:t>
            </a:r>
          </a:p>
        </p:txBody>
      </p:sp>
      <p:sp>
        <p:nvSpPr>
          <p:cNvPr id="10" name="Slide Number">
            <a:extLst>
              <a:ext uri="{FF2B5EF4-FFF2-40B4-BE49-F238E27FC236}">
                <a16:creationId xmlns:a16="http://schemas.microsoft.com/office/drawing/2014/main" id="{EDA0F0CE-94CE-4405-92F7-0D239869A9C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1325343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3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3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072786" y="1161281"/>
            <a:ext cx="2709626" cy="1517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p:cNvSpPr>
            <a:spLocks noGrp="1"/>
          </p:cNvSpPr>
          <p:nvPr>
            <p:ph type="body" sz="quarter" idx="10"/>
          </p:nvPr>
        </p:nvSpPr>
        <p:spPr/>
        <p:txBody>
          <a:bodyPr/>
          <a:lstStyle/>
          <a:p>
            <a:pPr>
              <a:lnSpc>
                <a:spcPct val="100000"/>
              </a:lnSpc>
              <a:buClr>
                <a:schemeClr val="tx1"/>
              </a:buClr>
            </a:pPr>
            <a:r>
              <a:rPr lang="en-US" sz="2800" b="1" dirty="0">
                <a:solidFill>
                  <a:schemeClr val="bg1"/>
                </a:solidFill>
                <a:latin typeface="Consolas" pitchFamily="49" charset="0"/>
              </a:rPr>
              <a:t>NULL</a:t>
            </a:r>
            <a:r>
              <a:rPr lang="en-US" sz="3200" dirty="0"/>
              <a:t> is a special value that means missing value</a:t>
            </a:r>
          </a:p>
          <a:p>
            <a:pPr lvl="1">
              <a:lnSpc>
                <a:spcPct val="100000"/>
              </a:lnSpc>
            </a:pPr>
            <a:r>
              <a:rPr lang="en-US" sz="3000" dirty="0"/>
              <a:t>Not the same as </a:t>
            </a:r>
            <a:r>
              <a:rPr lang="en-US" sz="3000" b="1" dirty="0">
                <a:solidFill>
                  <a:schemeClr val="bg1"/>
                </a:solidFill>
                <a:latin typeface="Consolas" panose="020B0609020204030204" pitchFamily="49" charset="0"/>
                <a:cs typeface="Consolas" panose="020B0609020204030204" pitchFamily="49" charset="0"/>
              </a:rPr>
              <a:t>0</a:t>
            </a:r>
            <a:r>
              <a:rPr lang="en-US" sz="3000" dirty="0"/>
              <a:t> or a </a:t>
            </a:r>
            <a:r>
              <a:rPr lang="en-US" sz="3000" b="1" dirty="0">
                <a:solidFill>
                  <a:schemeClr val="bg1"/>
                </a:solidFill>
              </a:rPr>
              <a:t>blank space</a:t>
            </a:r>
          </a:p>
          <a:p>
            <a:pPr>
              <a:lnSpc>
                <a:spcPct val="100000"/>
              </a:lnSpc>
            </a:pPr>
            <a:r>
              <a:rPr lang="en-US" sz="3200" dirty="0"/>
              <a:t>Checking for </a:t>
            </a:r>
            <a:r>
              <a:rPr lang="en-US" sz="2800" b="1" dirty="0">
                <a:solidFill>
                  <a:schemeClr val="bg1"/>
                </a:solidFill>
                <a:latin typeface="Consolas" pitchFamily="49" charset="0"/>
                <a:cs typeface="Consolas" pitchFamily="49" charset="0"/>
              </a:rPr>
              <a:t>NULL</a:t>
            </a:r>
            <a:r>
              <a:rPr lang="en-US" sz="3200" dirty="0">
                <a:solidFill>
                  <a:schemeClr val="tx2">
                    <a:lumMod val="75000"/>
                  </a:schemeClr>
                </a:solidFill>
              </a:rPr>
              <a:t> </a:t>
            </a:r>
            <a:r>
              <a:rPr lang="en-US" sz="3200" dirty="0"/>
              <a:t>values</a:t>
            </a:r>
            <a:endParaRPr lang="en-US" sz="3200" b="1" dirty="0">
              <a:solidFill>
                <a:schemeClr val="tx2">
                  <a:lumMod val="75000"/>
                </a:schemeClr>
              </a:solidFill>
              <a:latin typeface="Consolas" pitchFamily="49" charset="0"/>
            </a:endParaRPr>
          </a:p>
          <a:p>
            <a:endParaRPr lang="bg-BG" dirty="0"/>
          </a:p>
        </p:txBody>
      </p:sp>
      <p:sp>
        <p:nvSpPr>
          <p:cNvPr id="500738" name="Rectangle 2"/>
          <p:cNvSpPr>
            <a:spLocks noGrp="1" noChangeArrowheads="1"/>
          </p:cNvSpPr>
          <p:nvPr>
            <p:ph type="title"/>
          </p:nvPr>
        </p:nvSpPr>
        <p:spPr/>
        <p:txBody>
          <a:bodyPr/>
          <a:lstStyle/>
          <a:p>
            <a:r>
              <a:rPr lang="en-US" dirty="0"/>
              <a:t>Comparing with </a:t>
            </a:r>
            <a:r>
              <a:rPr lang="en-US" dirty="0">
                <a:latin typeface="Consolas" pitchFamily="49" charset="0"/>
                <a:cs typeface="Consolas" pitchFamily="49" charset="0"/>
              </a:rPr>
              <a:t>NULL</a:t>
            </a:r>
            <a:endParaRPr lang="en-US" dirty="0"/>
          </a:p>
        </p:txBody>
      </p:sp>
      <p:sp>
        <p:nvSpPr>
          <p:cNvPr id="8" name="Rectangle 4"/>
          <p:cNvSpPr>
            <a:spLocks noChangeArrowheads="1"/>
          </p:cNvSpPr>
          <p:nvPr/>
        </p:nvSpPr>
        <p:spPr bwMode="auto">
          <a:xfrm>
            <a:off x="1298576" y="4181551"/>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NULL</a:t>
            </a:r>
          </a:p>
        </p:txBody>
      </p:sp>
      <p:sp>
        <p:nvSpPr>
          <p:cNvPr id="9" name="Rectangle 7"/>
          <p:cNvSpPr>
            <a:spLocks noChangeArrowheads="1"/>
          </p:cNvSpPr>
          <p:nvPr/>
        </p:nvSpPr>
        <p:spPr bwMode="auto">
          <a:xfrm>
            <a:off x="1298576" y="5468204"/>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a:t>
            </a:r>
            <a:r>
              <a:rPr lang="en-US" sz="2800" b="1" noProof="1">
                <a:solidFill>
                  <a:schemeClr val="bg1"/>
                </a:solidFill>
                <a:latin typeface="Consolas" pitchFamily="49" charset="0"/>
                <a:cs typeface="Consolas" pitchFamily="49" charset="0"/>
              </a:rPr>
              <a:t>IS NOT NULL</a:t>
            </a:r>
          </a:p>
        </p:txBody>
      </p:sp>
      <p:sp>
        <p:nvSpPr>
          <p:cNvPr id="10" name="Rectangle 8"/>
          <p:cNvSpPr>
            <a:spLocks noChangeArrowheads="1"/>
          </p:cNvSpPr>
          <p:nvPr/>
        </p:nvSpPr>
        <p:spPr bwMode="auto">
          <a:xfrm>
            <a:off x="1298576" y="2986516"/>
            <a:ext cx="9521824" cy="954107"/>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sz="2800" b="1" noProof="1">
                <a:latin typeface="Consolas" pitchFamily="49" charset="0"/>
                <a:cs typeface="Consolas" pitchFamily="49" charset="0"/>
              </a:rPr>
              <a:t>WHERE ManagerId = </a:t>
            </a:r>
            <a:r>
              <a:rPr lang="en-US" sz="2800" b="1" noProof="1">
                <a:solidFill>
                  <a:schemeClr val="bg1"/>
                </a:solidFill>
                <a:latin typeface="Consolas" pitchFamily="49" charset="0"/>
                <a:cs typeface="Consolas" pitchFamily="49" charset="0"/>
              </a:rPr>
              <a:t>NULL</a:t>
            </a:r>
          </a:p>
        </p:txBody>
      </p:sp>
      <p:sp>
        <p:nvSpPr>
          <p:cNvPr id="12" name="AutoShape 5"/>
          <p:cNvSpPr>
            <a:spLocks noChangeArrowheads="1"/>
          </p:cNvSpPr>
          <p:nvPr/>
        </p:nvSpPr>
        <p:spPr bwMode="auto">
          <a:xfrm>
            <a:off x="6980588" y="3572041"/>
            <a:ext cx="3447011" cy="482076"/>
          </a:xfrm>
          <a:prstGeom prst="wedgeRoundRectCallout">
            <a:avLst>
              <a:gd name="adj1" fmla="val -74916"/>
              <a:gd name="adj2" fmla="val -3980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This is always </a:t>
            </a:r>
            <a:r>
              <a:rPr lang="en-US" sz="2400" b="1" dirty="0">
                <a:solidFill>
                  <a:schemeClr val="bg1"/>
                </a:solidFill>
                <a:effectLst>
                  <a:outerShdw blurRad="38100" dist="38100" dir="2700000" algn="tl">
                    <a:srgbClr val="000000">
                      <a:alpha val="43137"/>
                    </a:srgbClr>
                  </a:outerShdw>
                </a:effectLst>
              </a:rPr>
              <a:t>false</a:t>
            </a:r>
            <a:r>
              <a:rPr lang="en-US" sz="2400" b="1" dirty="0">
                <a:solidFill>
                  <a:srgbClr val="FFFFFF"/>
                </a:solidFill>
                <a:effectLst>
                  <a:outerShdw blurRad="38100" dist="38100" dir="2700000" algn="tl">
                    <a:srgbClr val="000000">
                      <a:alpha val="43137"/>
                    </a:srgbClr>
                  </a:outerShdw>
                </a:effectLst>
              </a:rPr>
              <a:t>!</a:t>
            </a:r>
          </a:p>
        </p:txBody>
      </p:sp>
      <p:sp>
        <p:nvSpPr>
          <p:cNvPr id="13" name="Slide Number">
            <a:extLst>
              <a:ext uri="{FF2B5EF4-FFF2-40B4-BE49-F238E27FC236}">
                <a16:creationId xmlns:a16="http://schemas.microsoft.com/office/drawing/2014/main" id="{A2526DF0-5E27-4E08-9048-0D38CBA8593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38659517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dirty="0"/>
              <a:t>Sort rows with the </a:t>
            </a:r>
            <a:r>
              <a:rPr lang="en-US" sz="3200" b="1" dirty="0">
                <a:solidFill>
                  <a:schemeClr val="bg1"/>
                </a:solidFill>
                <a:latin typeface="Consolas" panose="020B0609020204030204" pitchFamily="49" charset="0"/>
                <a:cs typeface="Consolas" panose="020B0609020204030204" pitchFamily="49" charset="0"/>
              </a:rPr>
              <a:t>ORDER</a:t>
            </a:r>
            <a:r>
              <a:rPr lang="en-US" sz="3200" b="1" dirty="0">
                <a:solidFill>
                  <a:schemeClr val="tx2">
                    <a:lumMod val="75000"/>
                  </a:schemeClr>
                </a:solidFill>
                <a:cs typeface="Consolas" panose="020B0609020204030204" pitchFamily="49" charset="0"/>
              </a:rPr>
              <a:t> </a:t>
            </a:r>
            <a:r>
              <a:rPr lang="en-US" sz="3200" b="1" dirty="0">
                <a:solidFill>
                  <a:schemeClr val="bg1"/>
                </a:solidFill>
                <a:latin typeface="Consolas" panose="020B0609020204030204" pitchFamily="49" charset="0"/>
                <a:cs typeface="Consolas" panose="020B0609020204030204" pitchFamily="49" charset="0"/>
              </a:rPr>
              <a:t>BY</a:t>
            </a:r>
            <a:r>
              <a:rPr lang="en-US" sz="3200" b="1" dirty="0">
                <a:solidFill>
                  <a:schemeClr val="tx2">
                    <a:lumMod val="75000"/>
                  </a:schemeClr>
                </a:solidFill>
                <a:cs typeface="Consolas" panose="020B0609020204030204" pitchFamily="49" charset="0"/>
              </a:rPr>
              <a:t> </a:t>
            </a:r>
            <a:r>
              <a:rPr lang="en-US" dirty="0"/>
              <a:t>clause</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ASC</a:t>
            </a:r>
            <a:r>
              <a:rPr lang="en-US" dirty="0"/>
              <a:t>: </a:t>
            </a:r>
            <a:r>
              <a:rPr lang="en-US" dirty="0">
                <a:solidFill>
                  <a:schemeClr val="tx2">
                    <a:lumMod val="75000"/>
                  </a:schemeClr>
                </a:solidFill>
              </a:rPr>
              <a:t>ascending</a:t>
            </a:r>
            <a:r>
              <a:rPr lang="en-US" dirty="0"/>
              <a:t> order, default</a:t>
            </a:r>
          </a:p>
          <a:p>
            <a:pPr lvl="1">
              <a:lnSpc>
                <a:spcPct val="100000"/>
              </a:lnSpc>
              <a:buClr>
                <a:schemeClr val="tx1"/>
              </a:buClr>
            </a:pPr>
            <a:r>
              <a:rPr lang="en-US" sz="2800" b="1" dirty="0">
                <a:solidFill>
                  <a:schemeClr val="bg1"/>
                </a:solidFill>
                <a:latin typeface="Consolas" panose="020B0609020204030204" pitchFamily="49" charset="0"/>
                <a:cs typeface="Consolas" panose="020B0609020204030204" pitchFamily="49" charset="0"/>
              </a:rPr>
              <a:t>DESC</a:t>
            </a:r>
            <a:r>
              <a:rPr lang="en-US" dirty="0"/>
              <a:t>: </a:t>
            </a:r>
            <a:r>
              <a:rPr lang="en-US" dirty="0">
                <a:solidFill>
                  <a:schemeClr val="tx2">
                    <a:lumMod val="75000"/>
                  </a:schemeClr>
                </a:solidFill>
              </a:rPr>
              <a:t>descending</a:t>
            </a:r>
            <a:r>
              <a:rPr lang="en-US" dirty="0"/>
              <a:t> order</a:t>
            </a:r>
          </a:p>
          <a:p>
            <a:pPr>
              <a:buClr>
                <a:schemeClr val="tx1"/>
              </a:buClr>
            </a:pPr>
            <a:endParaRPr lang="bg-BG" dirty="0"/>
          </a:p>
        </p:txBody>
      </p:sp>
      <p:sp>
        <p:nvSpPr>
          <p:cNvPr id="517122" name="Rectangle 2"/>
          <p:cNvSpPr>
            <a:spLocks noGrp="1" noChangeArrowheads="1"/>
          </p:cNvSpPr>
          <p:nvPr>
            <p:ph type="title"/>
          </p:nvPr>
        </p:nvSpPr>
        <p:spPr/>
        <p:txBody>
          <a:bodyPr/>
          <a:lstStyle/>
          <a:p>
            <a:r>
              <a:rPr lang="en-US" dirty="0"/>
              <a:t>Sorting Result Sets</a:t>
            </a:r>
          </a:p>
        </p:txBody>
      </p:sp>
      <p:sp>
        <p:nvSpPr>
          <p:cNvPr id="517124" name="Rectangle 4"/>
          <p:cNvSpPr>
            <a:spLocks noChangeArrowheads="1"/>
          </p:cNvSpPr>
          <p:nvPr/>
        </p:nvSpPr>
        <p:spPr bwMode="auto">
          <a:xfrm>
            <a:off x="914400" y="3255075"/>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 </a:t>
            </a:r>
            <a:r>
              <a:rPr lang="en-US" sz="2400" b="1" noProof="1">
                <a:latin typeface="Consolas" pitchFamily="49" charset="0"/>
                <a:cs typeface="Consolas" pitchFamily="49" charset="0"/>
              </a:rPr>
              <a:t>HireDate</a:t>
            </a:r>
          </a:p>
        </p:txBody>
      </p:sp>
      <p:graphicFrame>
        <p:nvGraphicFramePr>
          <p:cNvPr id="517125" name="Group 5"/>
          <p:cNvGraphicFramePr>
            <a:graphicFrameLocks noGrp="1"/>
          </p:cNvGraphicFramePr>
          <p:nvPr>
            <p:extLst>
              <p:ext uri="{D42A27DB-BD31-4B8C-83A1-F6EECF244321}">
                <p14:modId xmlns:p14="http://schemas.microsoft.com/office/powerpoint/2010/main" val="3057161413"/>
              </p:ext>
            </p:extLst>
          </p:nvPr>
        </p:nvGraphicFramePr>
        <p:xfrm>
          <a:off x="7616826" y="2189872"/>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Gilbert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1998-07-31</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Brown</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1999-02-26</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Tamburello</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1999-12-12</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4400" y="4953000"/>
            <a:ext cx="5029200" cy="120032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400" b="1" noProof="1">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400" b="1" noProof="1">
                <a:latin typeface="Consolas" pitchFamily="49" charset="0"/>
                <a:cs typeface="Consolas" pitchFamily="49" charset="0"/>
              </a:rPr>
              <a:t>    FROM Employees</a:t>
            </a:r>
          </a:p>
          <a:p>
            <a:pPr eaLnBrk="0" hangingPunct="0">
              <a:buClr>
                <a:schemeClr val="accent5">
                  <a:lumMod val="40000"/>
                  <a:lumOff val="60000"/>
                </a:schemeClr>
              </a:buClr>
              <a:buSzPct val="70000"/>
            </a:pPr>
            <a:r>
              <a:rPr lang="en-US" sz="2400" b="1" noProof="1">
                <a:solidFill>
                  <a:schemeClr val="bg1"/>
                </a:solidFill>
                <a:latin typeface="Consolas" pitchFamily="49" charset="0"/>
                <a:cs typeface="Consolas" pitchFamily="49" charset="0"/>
              </a:rPr>
              <a:t>ORDER BY</a:t>
            </a:r>
            <a:r>
              <a:rPr lang="en-US" sz="2400" b="1" noProof="1">
                <a:latin typeface="Consolas" pitchFamily="49" charset="0"/>
                <a:cs typeface="Consolas" pitchFamily="49" charset="0"/>
              </a:rPr>
              <a:t> HireDate DESC</a:t>
            </a:r>
          </a:p>
        </p:txBody>
      </p:sp>
      <p:graphicFrame>
        <p:nvGraphicFramePr>
          <p:cNvPr id="517146" name="Group 26"/>
          <p:cNvGraphicFramePr>
            <a:graphicFrameLocks noGrp="1"/>
          </p:cNvGraphicFramePr>
          <p:nvPr>
            <p:extLst>
              <p:ext uri="{D42A27DB-BD31-4B8C-83A1-F6EECF244321}">
                <p14:modId xmlns:p14="http://schemas.microsoft.com/office/powerpoint/2010/main" val="3323405533"/>
              </p:ext>
            </p:extLst>
          </p:nvPr>
        </p:nvGraphicFramePr>
        <p:xfrm>
          <a:off x="7616826" y="4495800"/>
          <a:ext cx="3203575" cy="1962912"/>
        </p:xfrm>
        <a:graphic>
          <a:graphicData uri="http://schemas.openxmlformats.org/drawingml/2006/table">
            <a:tbl>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LastName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a:ln>
                            <a:noFill/>
                          </a:ln>
                          <a:solidFill>
                            <a:schemeClr val="tx1"/>
                          </a:solidFill>
                          <a:effectLst/>
                          <a:latin typeface="+mn-lt"/>
                        </a:rPr>
                        <a:t>HireDate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Valdez</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Tsoflias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a:ln>
                            <a:noFill/>
                          </a:ln>
                          <a:solidFill>
                            <a:schemeClr val="tx1"/>
                          </a:solidFill>
                          <a:effectLst/>
                          <a:latin typeface="+mn-lt"/>
                        </a:rPr>
                        <a:t>2005-07-01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Abbas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b="1" i="0" u="none" strike="noStrike" cap="none" normalizeH="0" baseline="0" dirty="0">
                          <a:ln>
                            <a:noFill/>
                          </a:ln>
                          <a:solidFill>
                            <a:schemeClr val="tx1"/>
                          </a:solidFill>
                          <a:effectLst/>
                          <a:latin typeface="+mn-lt"/>
                        </a:rPr>
                        <a:t>2005-04-15</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a:ln>
                            <a:noFill/>
                          </a:ln>
                          <a:solidFill>
                            <a:schemeClr val="tx1"/>
                          </a:solidFill>
                          <a:effectLst/>
                          <a:latin typeface="+mn-lt"/>
                        </a:rPr>
                        <a:t>…</a:t>
                      </a:r>
                      <a:endParaRPr kumimoji="1" lang="bg-BG" sz="2000" b="1" i="0" u="none" strike="noStrike" cap="none" normalizeH="0" baseline="0" dirty="0">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8240" y="932187"/>
            <a:ext cx="1332647" cy="1332647"/>
          </a:xfrm>
          <a:prstGeom prst="rect">
            <a:avLst/>
          </a:prstGeom>
        </p:spPr>
      </p:pic>
      <p:sp>
        <p:nvSpPr>
          <p:cNvPr id="11" name="Slide Number">
            <a:extLst>
              <a:ext uri="{FF2B5EF4-FFF2-40B4-BE49-F238E27FC236}">
                <a16:creationId xmlns:a16="http://schemas.microsoft.com/office/drawing/2014/main" id="{4D90F561-799E-4BA5-A613-382C308BC00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36408177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71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71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71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7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Views are </a:t>
            </a:r>
            <a:r>
              <a:rPr lang="en-US" b="1" dirty="0">
                <a:solidFill>
                  <a:schemeClr val="bg1"/>
                </a:solidFill>
              </a:rPr>
              <a:t>named</a:t>
            </a:r>
            <a:r>
              <a:rPr lang="en-US" dirty="0"/>
              <a:t> (</a:t>
            </a:r>
            <a:r>
              <a:rPr lang="en-US" b="1" dirty="0">
                <a:solidFill>
                  <a:schemeClr val="bg1"/>
                </a:solidFill>
              </a:rPr>
              <a:t>saved</a:t>
            </a:r>
            <a:r>
              <a:rPr lang="en-US" dirty="0"/>
              <a:t>) </a:t>
            </a:r>
            <a:r>
              <a:rPr lang="en-US" b="1" dirty="0">
                <a:solidFill>
                  <a:schemeClr val="bg1"/>
                </a:solidFill>
              </a:rPr>
              <a:t>queries</a:t>
            </a:r>
          </a:p>
          <a:p>
            <a:pPr lvl="1">
              <a:buClr>
                <a:schemeClr val="tx1"/>
              </a:buClr>
            </a:pPr>
            <a:r>
              <a:rPr lang="en-US" b="1" dirty="0">
                <a:solidFill>
                  <a:schemeClr val="bg1"/>
                </a:solidFill>
              </a:rPr>
              <a:t>Simplify</a:t>
            </a:r>
            <a:r>
              <a:rPr lang="en-US" dirty="0">
                <a:solidFill>
                  <a:schemeClr val="tx2">
                    <a:lumMod val="75000"/>
                  </a:schemeClr>
                </a:solidFill>
              </a:rPr>
              <a:t> </a:t>
            </a:r>
            <a:r>
              <a:rPr lang="en-US" dirty="0"/>
              <a:t>complex queries</a:t>
            </a:r>
          </a:p>
          <a:p>
            <a:pPr lvl="1">
              <a:buClr>
                <a:schemeClr val="tx1"/>
              </a:buClr>
            </a:pPr>
            <a:r>
              <a:rPr lang="en-US" b="1" dirty="0">
                <a:solidFill>
                  <a:schemeClr val="bg1"/>
                </a:solidFill>
              </a:rPr>
              <a:t>Limit access </a:t>
            </a:r>
            <a:r>
              <a:rPr lang="en-US" dirty="0"/>
              <a:t>to data for certain users</a:t>
            </a:r>
          </a:p>
          <a:p>
            <a:pPr>
              <a:buClr>
                <a:schemeClr val="tx1"/>
              </a:buClr>
            </a:pPr>
            <a:r>
              <a:rPr lang="en-US" dirty="0"/>
              <a:t>Example: Get employee </a:t>
            </a:r>
            <a:r>
              <a:rPr lang="en-US" b="1" dirty="0">
                <a:solidFill>
                  <a:schemeClr val="bg1"/>
                </a:solidFill>
              </a:rPr>
              <a:t>names</a:t>
            </a:r>
            <a:r>
              <a:rPr lang="en-US" dirty="0"/>
              <a:t> and </a:t>
            </a:r>
            <a:r>
              <a:rPr lang="en-US" b="1" dirty="0">
                <a:solidFill>
                  <a:schemeClr val="bg1"/>
                </a:solidFill>
              </a:rPr>
              <a:t>salaries</a:t>
            </a:r>
            <a:r>
              <a:rPr lang="en-US" dirty="0"/>
              <a:t>, by </a:t>
            </a:r>
            <a:r>
              <a:rPr lang="en-US" dirty="0">
                <a:solidFill>
                  <a:schemeClr val="tx2">
                    <a:lumMod val="75000"/>
                  </a:schemeClr>
                </a:solidFill>
              </a:rPr>
              <a:t>department</a:t>
            </a:r>
          </a:p>
          <a:p>
            <a:endParaRPr lang="bg-BG" dirty="0"/>
          </a:p>
        </p:txBody>
      </p:sp>
      <p:sp>
        <p:nvSpPr>
          <p:cNvPr id="4" name="Title 3"/>
          <p:cNvSpPr>
            <a:spLocks noGrp="1"/>
          </p:cNvSpPr>
          <p:nvPr>
            <p:ph type="title"/>
          </p:nvPr>
        </p:nvSpPr>
        <p:spPr/>
        <p:txBody>
          <a:bodyPr/>
          <a:lstStyle/>
          <a:p>
            <a:r>
              <a:rPr lang="en-US" dirty="0"/>
              <a:t>Views</a:t>
            </a:r>
          </a:p>
        </p:txBody>
      </p:sp>
      <p:sp>
        <p:nvSpPr>
          <p:cNvPr id="5" name="Rectangle 4"/>
          <p:cNvSpPr>
            <a:spLocks noChangeArrowheads="1"/>
          </p:cNvSpPr>
          <p:nvPr/>
        </p:nvSpPr>
        <p:spPr bwMode="auto">
          <a:xfrm>
            <a:off x="457200" y="3900738"/>
            <a:ext cx="11277600" cy="184665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CREATE VIEW </a:t>
            </a:r>
            <a:r>
              <a:rPr lang="en-US" sz="2800" b="1" noProof="1">
                <a:latin typeface="Consolas" pitchFamily="49" charset="0"/>
                <a:cs typeface="Consolas" pitchFamily="49" charset="0"/>
              </a:rPr>
              <a:t>v_EmployeesByDepartment </a:t>
            </a:r>
            <a:r>
              <a:rPr lang="en-US" sz="28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2800" b="1" noProof="1">
                <a:latin typeface="Consolas" pitchFamily="49" charset="0"/>
                <a:cs typeface="Consolas" pitchFamily="49" charset="0"/>
              </a:rPr>
              <a:t>SELECT FirstName + ' ' + LastName AS [Full Name],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Salary</a:t>
            </a:r>
          </a:p>
          <a:p>
            <a:pPr eaLnBrk="0" hangingPunct="0">
              <a:buClr>
                <a:schemeClr val="accent5">
                  <a:lumMod val="40000"/>
                  <a:lumOff val="60000"/>
                </a:schemeClr>
              </a:buClr>
              <a:buSzPct val="70000"/>
            </a:pPr>
            <a:r>
              <a:rPr lang="en-US" sz="2800" b="1" noProof="1">
                <a:latin typeface="Consolas" pitchFamily="49" charset="0"/>
                <a:cs typeface="Consolas" pitchFamily="49" charset="0"/>
              </a:rPr>
              <a:t>  FROM Employees</a:t>
            </a:r>
          </a:p>
        </p:txBody>
      </p:sp>
      <p:sp>
        <p:nvSpPr>
          <p:cNvPr id="6" name="Rectangle 5"/>
          <p:cNvSpPr>
            <a:spLocks noChangeArrowheads="1"/>
          </p:cNvSpPr>
          <p:nvPr/>
        </p:nvSpPr>
        <p:spPr bwMode="auto">
          <a:xfrm>
            <a:off x="457200" y="5839977"/>
            <a:ext cx="112776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 FROM </a:t>
            </a:r>
            <a:r>
              <a:rPr lang="en-US" sz="2800" b="1" noProof="1">
                <a:solidFill>
                  <a:schemeClr val="bg1"/>
                </a:solidFill>
                <a:latin typeface="Consolas" pitchFamily="49" charset="0"/>
                <a:cs typeface="Consolas" pitchFamily="49" charset="0"/>
              </a:rPr>
              <a:t>v_EmployeesByDepartment</a:t>
            </a:r>
          </a:p>
        </p:txBody>
      </p:sp>
      <p:sp>
        <p:nvSpPr>
          <p:cNvPr id="10" name="Rectangle: Rounded Corners 9"/>
          <p:cNvSpPr/>
          <p:nvPr/>
        </p:nvSpPr>
        <p:spPr>
          <a:xfrm>
            <a:off x="464328" y="4364180"/>
            <a:ext cx="10383520" cy="1351280"/>
          </a:xfrm>
          <a:prstGeom prst="roundRect">
            <a:avLst>
              <a:gd name="adj" fmla="val 6141"/>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AutoShape 5"/>
          <p:cNvSpPr>
            <a:spLocks noChangeArrowheads="1"/>
          </p:cNvSpPr>
          <p:nvPr/>
        </p:nvSpPr>
        <p:spPr bwMode="auto">
          <a:xfrm>
            <a:off x="9067801" y="5262440"/>
            <a:ext cx="2843745" cy="626184"/>
          </a:xfrm>
          <a:prstGeom prst="wedgeRoundRectCallout">
            <a:avLst>
              <a:gd name="adj1" fmla="val -66281"/>
              <a:gd name="adj2" fmla="val 6612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Executes query</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1" y="1092454"/>
            <a:ext cx="2149648" cy="2149648"/>
          </a:xfrm>
          <a:prstGeom prst="rect">
            <a:avLst/>
          </a:prstGeom>
        </p:spPr>
      </p:pic>
      <p:sp>
        <p:nvSpPr>
          <p:cNvPr id="12" name="Slide Number">
            <a:extLst>
              <a:ext uri="{FF2B5EF4-FFF2-40B4-BE49-F238E27FC236}">
                <a16:creationId xmlns:a16="http://schemas.microsoft.com/office/drawing/2014/main" id="{17E842D1-98DD-4C84-A336-0ABC00E1CD7A}"/>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18369172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normAutofit lnSpcReduction="10000"/>
          </a:bodyPr>
          <a:lstStyle/>
          <a:p>
            <a:r>
              <a:rPr lang="en-US" dirty="0"/>
              <a:t>Create a </a:t>
            </a:r>
            <a:r>
              <a:rPr lang="en-US" b="1" dirty="0">
                <a:solidFill>
                  <a:schemeClr val="bg1"/>
                </a:solidFill>
              </a:rPr>
              <a:t>view</a:t>
            </a:r>
            <a:r>
              <a:rPr lang="en-US" dirty="0"/>
              <a:t> that selects all information about the </a:t>
            </a:r>
            <a:r>
              <a:rPr lang="en-US" b="1" dirty="0">
                <a:solidFill>
                  <a:schemeClr val="bg1"/>
                </a:solidFill>
              </a:rPr>
              <a:t>highest</a:t>
            </a:r>
            <a:r>
              <a:rPr lang="en-US" dirty="0">
                <a:solidFill>
                  <a:schemeClr val="accent1"/>
                </a:solidFill>
              </a:rPr>
              <a:t> </a:t>
            </a:r>
            <a:r>
              <a:rPr lang="en-US" b="1" dirty="0">
                <a:solidFill>
                  <a:schemeClr val="bg1"/>
                </a:solidFill>
              </a:rPr>
              <a:t>peak</a:t>
            </a:r>
          </a:p>
          <a:p>
            <a:pPr lvl="1"/>
            <a:r>
              <a:rPr lang="en-US" dirty="0"/>
              <a:t>Name the view </a:t>
            </a:r>
            <a:r>
              <a:rPr lang="en-US" b="1" noProof="1">
                <a:solidFill>
                  <a:schemeClr val="bg1"/>
                </a:solidFill>
                <a:latin typeface="Consolas" panose="020B0609020204030204" pitchFamily="49" charset="0"/>
              </a:rPr>
              <a:t>v_HighestPeak</a:t>
            </a:r>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b="1" noProof="1">
              <a:solidFill>
                <a:schemeClr val="bg1"/>
              </a:solidFill>
              <a:latin typeface="Consolas" panose="020B0609020204030204" pitchFamily="49" charset="0"/>
            </a:endParaRPr>
          </a:p>
          <a:p>
            <a:pPr lvl="1"/>
            <a:endParaRPr lang="bg-BG" dirty="0"/>
          </a:p>
          <a:p>
            <a:pPr lvl="1"/>
            <a:r>
              <a:rPr lang="en-US" dirty="0"/>
              <a:t>Note: Query </a:t>
            </a:r>
            <a:r>
              <a:rPr lang="en-US" b="1" dirty="0">
                <a:solidFill>
                  <a:schemeClr val="bg1"/>
                </a:solidFill>
              </a:rPr>
              <a:t>Geography</a:t>
            </a:r>
            <a:r>
              <a:rPr lang="en-US" dirty="0"/>
              <a:t> database</a:t>
            </a:r>
            <a:endParaRPr lang="en-US" b="1" noProof="1">
              <a:solidFill>
                <a:schemeClr val="accent1"/>
              </a:solidFill>
              <a:effectLst>
                <a:outerShdw blurRad="38100" dist="38100" dir="2700000" algn="tl">
                  <a:srgbClr val="000000">
                    <a:alpha val="43137"/>
                  </a:srgbClr>
                </a:outerShdw>
              </a:effectLst>
              <a:latin typeface="Consolas" panose="020B0609020204030204" pitchFamily="49" charset="0"/>
            </a:endParaRPr>
          </a:p>
          <a:p>
            <a:endParaRPr lang="bg-BG" dirty="0"/>
          </a:p>
        </p:txBody>
      </p:sp>
      <p:sp>
        <p:nvSpPr>
          <p:cNvPr id="4" name="Title 3"/>
          <p:cNvSpPr>
            <a:spLocks noGrp="1"/>
          </p:cNvSpPr>
          <p:nvPr>
            <p:ph type="title"/>
          </p:nvPr>
        </p:nvSpPr>
        <p:spPr/>
        <p:txBody>
          <a:bodyPr/>
          <a:lstStyle/>
          <a:p>
            <a:r>
              <a:rPr lang="en-US" dirty="0"/>
              <a:t>Problem: Highest Peak</a:t>
            </a:r>
          </a:p>
        </p:txBody>
      </p:sp>
      <p:sp>
        <p:nvSpPr>
          <p:cNvPr id="5" name="Rectangle 4"/>
          <p:cNvSpPr>
            <a:spLocks noChangeArrowheads="1"/>
          </p:cNvSpPr>
          <p:nvPr/>
        </p:nvSpPr>
        <p:spPr bwMode="auto">
          <a:xfrm>
            <a:off x="2424000" y="3058180"/>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a:t>
            </a:r>
            <a:r>
              <a:rPr lang="en-US" sz="2800" b="1" noProof="1">
                <a:solidFill>
                  <a:schemeClr val="tx2"/>
                </a:solidFill>
                <a:latin typeface="Consolas" pitchFamily="49" charset="0"/>
                <a:cs typeface="Consolas" pitchFamily="49" charset="0"/>
              </a:rPr>
              <a:t> FROM </a:t>
            </a:r>
            <a:r>
              <a:rPr lang="en-US" sz="2800" b="1" noProof="1">
                <a:solidFill>
                  <a:schemeClr val="bg1"/>
                </a:solidFill>
                <a:latin typeface="Consolas" pitchFamily="49" charset="0"/>
                <a:cs typeface="Consolas" pitchFamily="49" charset="0"/>
              </a:rPr>
              <a:t>v_HighestPeak</a:t>
            </a:r>
          </a:p>
        </p:txBody>
      </p:sp>
      <p:pic>
        <p:nvPicPr>
          <p:cNvPr id="6" name="Picture 5"/>
          <p:cNvPicPr>
            <a:picLocks noChangeAspect="1"/>
          </p:cNvPicPr>
          <p:nvPr/>
        </p:nvPicPr>
        <p:blipFill>
          <a:blip r:embed="rId2"/>
          <a:stretch>
            <a:fillRect/>
          </a:stretch>
        </p:blipFill>
        <p:spPr>
          <a:xfrm>
            <a:off x="3877761" y="4473969"/>
            <a:ext cx="4436478" cy="679920"/>
          </a:xfrm>
          <a:prstGeom prst="roundRect">
            <a:avLst>
              <a:gd name="adj" fmla="val 12185"/>
            </a:avLst>
          </a:prstGeom>
        </p:spPr>
      </p:pic>
      <p:sp>
        <p:nvSpPr>
          <p:cNvPr id="7" name="Arrow: Down 6"/>
          <p:cNvSpPr/>
          <p:nvPr/>
        </p:nvSpPr>
        <p:spPr>
          <a:xfrm>
            <a:off x="5747435" y="3749311"/>
            <a:ext cx="556383" cy="545598"/>
          </a:xfrm>
          <a:prstGeom prst="downArrow">
            <a:avLst>
              <a:gd name="adj1" fmla="val 35455"/>
              <a:gd name="adj2" fmla="val 4238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Slide Number">
            <a:extLst>
              <a:ext uri="{FF2B5EF4-FFF2-40B4-BE49-F238E27FC236}">
                <a16:creationId xmlns:a16="http://schemas.microsoft.com/office/drawing/2014/main" id="{8EA787D1-68F8-45E8-A35E-017A10C716C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29892769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pPr marL="446088" indent="-446088">
              <a:lnSpc>
                <a:spcPts val="4000"/>
              </a:lnSpc>
              <a:buFontTx/>
              <a:buAutoNum type="arabicPeriod"/>
            </a:pPr>
            <a:r>
              <a:rPr lang="en-US" dirty="0"/>
              <a:t>Query Basics</a:t>
            </a:r>
          </a:p>
          <a:p>
            <a:pPr marL="746433" lvl="1" indent="-457200">
              <a:lnSpc>
                <a:spcPts val="4000"/>
              </a:lnSpc>
            </a:pPr>
            <a:r>
              <a:rPr lang="en-US" dirty="0"/>
              <a:t>Table Creation</a:t>
            </a:r>
          </a:p>
          <a:p>
            <a:pPr marL="446088" indent="-446088">
              <a:lnSpc>
                <a:spcPts val="4000"/>
              </a:lnSpc>
              <a:buFontTx/>
              <a:buAutoNum type="arabicPeriod"/>
            </a:pPr>
            <a:r>
              <a:rPr lang="en-US" dirty="0"/>
              <a:t>Retrieving Data</a:t>
            </a:r>
          </a:p>
          <a:p>
            <a:pPr marL="746433" lvl="1" indent="-457200">
              <a:lnSpc>
                <a:spcPts val="4000"/>
              </a:lnSpc>
            </a:pPr>
            <a:r>
              <a:rPr lang="en-US" dirty="0"/>
              <a:t>SELECT</a:t>
            </a:r>
          </a:p>
          <a:p>
            <a:pPr marL="746433" lvl="1" indent="-457200">
              <a:lnSpc>
                <a:spcPts val="4000"/>
              </a:lnSpc>
            </a:pPr>
            <a:r>
              <a:rPr lang="en-US" dirty="0"/>
              <a:t>Views</a:t>
            </a:r>
          </a:p>
        </p:txBody>
      </p:sp>
      <p:sp>
        <p:nvSpPr>
          <p:cNvPr id="444418" name="Rectangle 2"/>
          <p:cNvSpPr>
            <a:spLocks noGrp="1" noChangeArrowheads="1"/>
          </p:cNvSpPr>
          <p:nvPr>
            <p:ph type="title"/>
          </p:nvPr>
        </p:nvSpPr>
        <p:spPr/>
        <p:txBody>
          <a:bodyPr>
            <a:normAutofit/>
          </a:bodyPr>
          <a:lstStyle/>
          <a:p>
            <a:r>
              <a:rPr lang="en-US" dirty="0"/>
              <a:t>Table of Contents</a:t>
            </a:r>
            <a:endParaRPr lang="bg-BG" dirty="0"/>
          </a:p>
        </p:txBody>
      </p:sp>
      <p:sp>
        <p:nvSpPr>
          <p:cNvPr id="6" name="Slide Number">
            <a:extLst>
              <a:ext uri="{FF2B5EF4-FFF2-40B4-BE49-F238E27FC236}">
                <a16:creationId xmlns:a16="http://schemas.microsoft.com/office/drawing/2014/main" id="{42298FF3-CD7C-4F55-9367-0FEA37A310D3}"/>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10370455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1"/>
              </a:buClr>
            </a:pPr>
            <a:r>
              <a:rPr lang="en-US" b="1" dirty="0">
                <a:solidFill>
                  <a:schemeClr val="bg1"/>
                </a:solidFill>
                <a:latin typeface="Consolas" panose="020B0609020204030204" pitchFamily="49" charset="0"/>
              </a:rPr>
              <a:t>TOP(x)</a:t>
            </a:r>
            <a:r>
              <a:rPr lang="en-US" dirty="0"/>
              <a:t> selects the first </a:t>
            </a:r>
            <a:r>
              <a:rPr lang="en-US" dirty="0">
                <a:solidFill>
                  <a:schemeClr val="tx2">
                    <a:lumMod val="75000"/>
                  </a:schemeClr>
                </a:solidFill>
              </a:rPr>
              <a:t>x</a:t>
            </a:r>
            <a:r>
              <a:rPr lang="en-US" dirty="0"/>
              <a:t> values</a:t>
            </a:r>
          </a:p>
          <a:p>
            <a:endParaRPr lang="bg-BG" dirty="0"/>
          </a:p>
        </p:txBody>
      </p:sp>
      <p:sp>
        <p:nvSpPr>
          <p:cNvPr id="4" name="Title 3"/>
          <p:cNvSpPr>
            <a:spLocks noGrp="1"/>
          </p:cNvSpPr>
          <p:nvPr>
            <p:ph type="title"/>
          </p:nvPr>
        </p:nvSpPr>
        <p:spPr/>
        <p:txBody>
          <a:bodyPr/>
          <a:lstStyle/>
          <a:p>
            <a:r>
              <a:rPr lang="en-US"/>
              <a:t>Solution: Highest Peak</a:t>
            </a:r>
            <a:endParaRPr lang="en-US" dirty="0"/>
          </a:p>
        </p:txBody>
      </p:sp>
      <p:sp>
        <p:nvSpPr>
          <p:cNvPr id="5" name="Rectangle 4"/>
          <p:cNvSpPr>
            <a:spLocks noChangeArrowheads="1"/>
          </p:cNvSpPr>
          <p:nvPr/>
        </p:nvSpPr>
        <p:spPr bwMode="auto">
          <a:xfrm>
            <a:off x="2209800" y="2261902"/>
            <a:ext cx="7772400" cy="2554545"/>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CREATE VIEW </a:t>
            </a:r>
            <a:r>
              <a:rPr lang="en-US" sz="3200" b="1" noProof="1">
                <a:solidFill>
                  <a:schemeClr val="tx2"/>
                </a:solidFill>
                <a:latin typeface="Consolas" pitchFamily="49" charset="0"/>
                <a:cs typeface="Consolas" pitchFamily="49" charset="0"/>
              </a:rPr>
              <a:t>v_HighestPeak</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AS</a:t>
            </a:r>
          </a:p>
          <a:p>
            <a:pPr eaLnBrk="0" hangingPunct="0">
              <a:buClr>
                <a:schemeClr val="accent5">
                  <a:lumMod val="40000"/>
                  <a:lumOff val="60000"/>
                </a:schemeClr>
              </a:buClr>
              <a:buSzPct val="70000"/>
            </a:pPr>
            <a:r>
              <a:rPr lang="en-US" sz="3200" b="1" noProof="1">
                <a:latin typeface="Consolas" pitchFamily="49" charset="0"/>
                <a:cs typeface="Consolas" pitchFamily="49" charset="0"/>
              </a:rPr>
              <a:t>SELECT</a:t>
            </a:r>
            <a:r>
              <a:rPr lang="en-US" sz="3200" b="1" noProof="1">
                <a:solidFill>
                  <a:schemeClr val="bg1"/>
                </a:solidFill>
                <a:latin typeface="Consolas" pitchFamily="49" charset="0"/>
                <a:cs typeface="Consolas" pitchFamily="49" charset="0"/>
              </a:rPr>
              <a:t> TOP (1)</a:t>
            </a:r>
            <a:r>
              <a:rPr lang="en-US" sz="3200" b="1" noProof="1">
                <a:solidFill>
                  <a:schemeClr val="tx2"/>
                </a:solidFill>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solidFill>
                  <a:schemeClr val="tx2"/>
                </a:solidFill>
                <a:latin typeface="Consolas" pitchFamily="49" charset="0"/>
                <a:cs typeface="Consolas" pitchFamily="49" charset="0"/>
              </a:rPr>
              <a:t>      </a:t>
            </a:r>
            <a:r>
              <a:rPr lang="en-US" sz="3200" b="1" noProof="1">
                <a:latin typeface="Consolas" pitchFamily="49" charset="0"/>
                <a:cs typeface="Consolas" pitchFamily="49" charset="0"/>
              </a:rPr>
              <a:t>FROM</a:t>
            </a:r>
            <a:r>
              <a:rPr lang="en-US" sz="3200" b="1" noProof="1">
                <a:solidFill>
                  <a:schemeClr val="tx2"/>
                </a:solidFill>
                <a:latin typeface="Consolas" pitchFamily="49" charset="0"/>
                <a:cs typeface="Consolas" pitchFamily="49" charset="0"/>
              </a:rPr>
              <a:t> Peaks</a:t>
            </a:r>
          </a:p>
          <a:p>
            <a:pPr eaLnBrk="0" hangingPunct="0">
              <a:buClr>
                <a:schemeClr val="accent5">
                  <a:lumMod val="40000"/>
                  <a:lumOff val="60000"/>
                </a:schemeClr>
              </a:buClr>
              <a:buSzPct val="70000"/>
            </a:pPr>
            <a:r>
              <a:rPr lang="en-US" sz="3200" b="1" noProof="1">
                <a:solidFill>
                  <a:schemeClr val="bg1"/>
                </a:solidFill>
                <a:latin typeface="Consolas" pitchFamily="49" charset="0"/>
                <a:cs typeface="Consolas" pitchFamily="49" charset="0"/>
              </a:rPr>
              <a:t>  ORDER BY </a:t>
            </a:r>
            <a:r>
              <a:rPr lang="en-US" sz="3200" b="1" noProof="1">
                <a:solidFill>
                  <a:schemeClr val="tx2"/>
                </a:solidFill>
                <a:latin typeface="Consolas" pitchFamily="49" charset="0"/>
                <a:cs typeface="Consolas" pitchFamily="49" charset="0"/>
              </a:rPr>
              <a:t>Elevation </a:t>
            </a:r>
            <a:r>
              <a:rPr lang="en-US" sz="3200" b="1" noProof="1">
                <a:solidFill>
                  <a:schemeClr val="bg1"/>
                </a:solidFill>
                <a:latin typeface="Consolas" pitchFamily="49" charset="0"/>
                <a:cs typeface="Consolas" pitchFamily="49" charset="0"/>
              </a:rPr>
              <a:t>DESC</a:t>
            </a:r>
            <a:endParaRPr lang="en-US" sz="2800" b="1" noProof="1">
              <a:solidFill>
                <a:schemeClr val="bg1"/>
              </a:solidFill>
              <a:latin typeface="Consolas" pitchFamily="49" charset="0"/>
              <a:cs typeface="Consolas" pitchFamily="49" charset="0"/>
            </a:endParaRPr>
          </a:p>
        </p:txBody>
      </p:sp>
      <p:sp>
        <p:nvSpPr>
          <p:cNvPr id="8" name="AutoShape 5"/>
          <p:cNvSpPr>
            <a:spLocks noChangeArrowheads="1"/>
          </p:cNvSpPr>
          <p:nvPr/>
        </p:nvSpPr>
        <p:spPr bwMode="auto">
          <a:xfrm>
            <a:off x="7924800" y="4934950"/>
            <a:ext cx="2784764" cy="703850"/>
          </a:xfrm>
          <a:prstGeom prst="wedgeRoundRectCallout">
            <a:avLst>
              <a:gd name="adj1" fmla="val -66139"/>
              <a:gd name="adj2" fmla="val -625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Greatest value first</a:t>
            </a:r>
          </a:p>
        </p:txBody>
      </p:sp>
      <p:sp>
        <p:nvSpPr>
          <p:cNvPr id="9" name="AutoShape 5"/>
          <p:cNvSpPr>
            <a:spLocks noChangeArrowheads="1"/>
          </p:cNvSpPr>
          <p:nvPr/>
        </p:nvSpPr>
        <p:spPr bwMode="auto">
          <a:xfrm>
            <a:off x="3124201" y="5244390"/>
            <a:ext cx="2860963" cy="532955"/>
          </a:xfrm>
          <a:prstGeom prst="wedgeRoundRectCallout">
            <a:avLst>
              <a:gd name="adj1" fmla="val 38759"/>
              <a:gd name="adj2" fmla="val -10911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Sorting column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951" y="1515302"/>
            <a:ext cx="2424545" cy="2424545"/>
          </a:xfrm>
          <a:prstGeom prst="rect">
            <a:avLst/>
          </a:prstGeom>
        </p:spPr>
      </p:pic>
      <p:sp>
        <p:nvSpPr>
          <p:cNvPr id="11" name="Slide Number">
            <a:extLst>
              <a:ext uri="{FF2B5EF4-FFF2-40B4-BE49-F238E27FC236}">
                <a16:creationId xmlns:a16="http://schemas.microsoft.com/office/drawing/2014/main" id="{F352552F-5D67-4687-A197-3E53221663E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4860053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buClr>
                <a:schemeClr val="bg2"/>
              </a:buClr>
            </a:pPr>
            <a:r>
              <a:rPr lang="en-US" sz="3200" b="1" dirty="0">
                <a:solidFill>
                  <a:schemeClr val="bg1">
                    <a:lumMod val="60000"/>
                    <a:lumOff val="40000"/>
                  </a:schemeClr>
                </a:solidFill>
              </a:rPr>
              <a:t>T-SQL</a:t>
            </a:r>
            <a:r>
              <a:rPr lang="en-US" sz="3200" dirty="0">
                <a:solidFill>
                  <a:schemeClr val="bg2"/>
                </a:solidFill>
              </a:rPr>
              <a:t> is the language of </a:t>
            </a:r>
            <a:r>
              <a:rPr lang="en-US" sz="3200" b="1" dirty="0">
                <a:solidFill>
                  <a:schemeClr val="bg1">
                    <a:lumMod val="60000"/>
                    <a:lumOff val="40000"/>
                  </a:schemeClr>
                </a:solidFill>
              </a:rPr>
              <a:t>SQL Server</a:t>
            </a:r>
          </a:p>
          <a:p>
            <a:pPr>
              <a:lnSpc>
                <a:spcPct val="110000"/>
              </a:lnSpc>
            </a:pPr>
            <a:endParaRPr lang="en-US" sz="3200" dirty="0">
              <a:solidFill>
                <a:schemeClr val="bg2"/>
              </a:solidFill>
            </a:endParaRPr>
          </a:p>
          <a:p>
            <a:pPr>
              <a:lnSpc>
                <a:spcPct val="110000"/>
              </a:lnSpc>
            </a:pPr>
            <a:endParaRPr lang="en-US" sz="3200" dirty="0">
              <a:solidFill>
                <a:schemeClr val="bg2"/>
              </a:solidFill>
            </a:endParaRPr>
          </a:p>
          <a:p>
            <a:pPr>
              <a:lnSpc>
                <a:spcPct val="110000"/>
              </a:lnSpc>
              <a:buClr>
                <a:schemeClr val="bg2"/>
              </a:buClr>
            </a:pPr>
            <a:r>
              <a:rPr lang="en-US" sz="3200" b="1" dirty="0">
                <a:solidFill>
                  <a:schemeClr val="bg1">
                    <a:lumMod val="60000"/>
                    <a:lumOff val="40000"/>
                  </a:schemeClr>
                </a:solidFill>
              </a:rPr>
              <a:t>Views</a:t>
            </a:r>
            <a:r>
              <a:rPr lang="en-US" sz="3200" dirty="0">
                <a:solidFill>
                  <a:schemeClr val="bg2"/>
                </a:solidFill>
              </a:rPr>
              <a:t> allow us to </a:t>
            </a:r>
            <a:r>
              <a:rPr lang="en-US" sz="3200" b="1" dirty="0">
                <a:solidFill>
                  <a:schemeClr val="bg1">
                    <a:lumMod val="60000"/>
                    <a:lumOff val="40000"/>
                  </a:schemeClr>
                </a:solidFill>
              </a:rPr>
              <a:t>store queries </a:t>
            </a:r>
            <a:r>
              <a:rPr lang="en-US" sz="3200" dirty="0">
                <a:solidFill>
                  <a:schemeClr val="bg2"/>
                </a:solidFill>
              </a:rPr>
              <a:t>for easier use</a:t>
            </a:r>
          </a:p>
          <a:p>
            <a:pPr>
              <a:lnSpc>
                <a:spcPct val="100000"/>
              </a:lnSpc>
              <a:spcBef>
                <a:spcPts val="13800"/>
              </a:spcBef>
            </a:pPr>
            <a:endParaRPr lang="en-US" sz="3200" dirty="0">
              <a:solidFill>
                <a:schemeClr val="bg2"/>
              </a:solidFill>
            </a:endParaRPr>
          </a:p>
          <a:p>
            <a:pPr marL="358775" indent="-358775">
              <a:lnSpc>
                <a:spcPct val="95000"/>
              </a:lnSpc>
            </a:pPr>
            <a:endParaRPr lang="en-US" sz="3200" b="1" noProof="1">
              <a:solidFill>
                <a:schemeClr val="bg2"/>
              </a:solidFill>
            </a:endParaRPr>
          </a:p>
        </p:txBody>
      </p:sp>
      <p:sp>
        <p:nvSpPr>
          <p:cNvPr id="16" name="Rectangle 5"/>
          <p:cNvSpPr>
            <a:spLocks noChangeArrowheads="1"/>
          </p:cNvSpPr>
          <p:nvPr/>
        </p:nvSpPr>
        <p:spPr bwMode="auto">
          <a:xfrm>
            <a:off x="1033272" y="2289591"/>
            <a:ext cx="634923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lumMod val="60000"/>
                    <a:lumOff val="40000"/>
                  </a:schemeClr>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lumMod val="60000"/>
                    <a:lumOff val="40000"/>
                  </a:schemeClr>
                </a:solidFill>
                <a:latin typeface="Consolas" pitchFamily="49" charset="0"/>
                <a:cs typeface="Consolas" pitchFamily="49" charset="0"/>
              </a:rPr>
              <a:t>FROM</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Projects</a:t>
            </a:r>
          </a:p>
          <a:p>
            <a:pPr eaLnBrk="0" hangingPunct="0">
              <a:buClr>
                <a:schemeClr val="accent5">
                  <a:lumMod val="40000"/>
                  <a:lumOff val="60000"/>
                </a:schemeClr>
              </a:buClr>
              <a:buSzPct val="70000"/>
            </a:pPr>
            <a:r>
              <a:rPr lang="en-US" sz="2800" b="1" noProof="1">
                <a:solidFill>
                  <a:srgbClr val="FBEEDC"/>
                </a:solidFill>
                <a:latin typeface="Consolas" pitchFamily="49" charset="0"/>
                <a:cs typeface="Consolas" pitchFamily="49" charset="0"/>
              </a:rPr>
              <a:t> </a:t>
            </a:r>
            <a:r>
              <a:rPr lang="en-US" sz="2800" b="1" noProof="1">
                <a:solidFill>
                  <a:schemeClr val="bg1">
                    <a:lumMod val="60000"/>
                    <a:lumOff val="40000"/>
                  </a:schemeClr>
                </a:solidFill>
                <a:latin typeface="Consolas" pitchFamily="49" charset="0"/>
                <a:cs typeface="Consolas" pitchFamily="49" charset="0"/>
              </a:rPr>
              <a:t>WHERE</a:t>
            </a:r>
            <a:r>
              <a:rPr lang="en-US" sz="2800" b="1" noProof="1">
                <a:solidFill>
                  <a:srgbClr val="FBEEDC"/>
                </a:solidFill>
                <a:latin typeface="Consolas" pitchFamily="49" charset="0"/>
                <a:cs typeface="Consolas" pitchFamily="49" charset="0"/>
              </a:rPr>
              <a:t> </a:t>
            </a:r>
            <a:r>
              <a:rPr lang="en-US" sz="2800" b="1" noProof="1">
                <a:solidFill>
                  <a:schemeClr val="bg2"/>
                </a:solidFill>
                <a:latin typeface="Consolas" pitchFamily="49" charset="0"/>
                <a:cs typeface="Consolas" pitchFamily="49" charset="0"/>
              </a:rPr>
              <a:t>StartDate = '1/1/2006'</a:t>
            </a:r>
          </a:p>
        </p:txBody>
      </p:sp>
      <p:sp>
        <p:nvSpPr>
          <p:cNvPr id="18" name="Slide Number">
            <a:extLst>
              <a:ext uri="{FF2B5EF4-FFF2-40B4-BE49-F238E27FC236}">
                <a16:creationId xmlns:a16="http://schemas.microsoft.com/office/drawing/2014/main" id="{C76816B0-290B-4CCE-AD4C-BB549E92DA2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20113017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D38E5F53-1E69-4DB4-B721-28C0F42F354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22</a:t>
            </a:fld>
            <a:endParaRPr lang="en-US" dirty="0"/>
          </a:p>
        </p:txBody>
      </p:sp>
    </p:spTree>
    <p:extLst>
      <p:ext uri="{BB962C8B-B14F-4D97-AF65-F5344CB8AC3E}">
        <p14:creationId xmlns:p14="http://schemas.microsoft.com/office/powerpoint/2010/main" val="6216771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37DDAE44-E55B-4E8E-8241-FD7230EF72C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3906209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Ð ÐµÐ·ÑÐ»ÑÐ°Ñ Ñ Ð¸Ð·Ð¾Ð±ÑÐ°Ð¶ÐµÐ½Ð¸Ðµ Ð·Ð° query png">
            <a:extLst>
              <a:ext uri="{FF2B5EF4-FFF2-40B4-BE49-F238E27FC236}">
                <a16:creationId xmlns:a16="http://schemas.microsoft.com/office/drawing/2014/main" id="{B4F84FFF-E90B-499C-8241-2AEA2FA77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6982" y="1534178"/>
            <a:ext cx="2498035" cy="249803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F55169BB-81B7-4A40-8E47-6EC715298905}"/>
              </a:ext>
            </a:extLst>
          </p:cNvPr>
          <p:cNvSpPr>
            <a:spLocks noGrp="1"/>
          </p:cNvSpPr>
          <p:nvPr>
            <p:ph type="title" sz="quarter" idx="10"/>
          </p:nvPr>
        </p:nvSpPr>
        <p:spPr/>
        <p:txBody>
          <a:bodyPr/>
          <a:lstStyle/>
          <a:p>
            <a:r>
              <a:rPr lang="en-GB"/>
              <a:t>Basic SQL Queries</a:t>
            </a:r>
          </a:p>
        </p:txBody>
      </p:sp>
      <p:sp>
        <p:nvSpPr>
          <p:cNvPr id="7" name="Subtitle 6">
            <a:extLst>
              <a:ext uri="{FF2B5EF4-FFF2-40B4-BE49-F238E27FC236}">
                <a16:creationId xmlns:a16="http://schemas.microsoft.com/office/drawing/2014/main" id="{FF132F71-5B68-4B9B-80B0-159A83D8782B}"/>
              </a:ext>
            </a:extLst>
          </p:cNvPr>
          <p:cNvSpPr>
            <a:spLocks noGrp="1"/>
          </p:cNvSpPr>
          <p:nvPr>
            <p:ph type="subTitle" sz="quarter" idx="11"/>
          </p:nvPr>
        </p:nvSpPr>
        <p:spPr/>
        <p:txBody>
          <a:bodyPr/>
          <a:lstStyle/>
          <a:p>
            <a:r>
              <a:rPr lang="en-GB" dirty="0"/>
              <a:t>Data Definition Using T-SQL</a:t>
            </a:r>
          </a:p>
        </p:txBody>
      </p:sp>
    </p:spTree>
    <p:extLst>
      <p:ext uri="{BB962C8B-B14F-4D97-AF65-F5344CB8AC3E}">
        <p14:creationId xmlns:p14="http://schemas.microsoft.com/office/powerpoint/2010/main" val="1408268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a:bodyPr>
          <a:lstStyle/>
          <a:p>
            <a:pPr>
              <a:lnSpc>
                <a:spcPct val="110000"/>
              </a:lnSpc>
              <a:buClr>
                <a:schemeClr val="tx1"/>
              </a:buClr>
            </a:pPr>
            <a:r>
              <a:rPr lang="en-US" sz="3600" b="1" dirty="0">
                <a:solidFill>
                  <a:schemeClr val="bg1"/>
                </a:solidFill>
              </a:rPr>
              <a:t>Structured Query Language</a:t>
            </a:r>
          </a:p>
          <a:p>
            <a:pPr lvl="1">
              <a:lnSpc>
                <a:spcPct val="110000"/>
              </a:lnSpc>
            </a:pPr>
            <a:r>
              <a:rPr lang="en-US" sz="3400" dirty="0"/>
              <a:t>Declarative language</a:t>
            </a:r>
          </a:p>
          <a:p>
            <a:pPr lvl="1">
              <a:lnSpc>
                <a:spcPct val="110000"/>
              </a:lnSpc>
            </a:pPr>
            <a:r>
              <a:rPr lang="en-US" sz="3400" dirty="0"/>
              <a:t>Close to regular English</a:t>
            </a:r>
          </a:p>
          <a:p>
            <a:pPr lvl="1">
              <a:lnSpc>
                <a:spcPct val="110000"/>
              </a:lnSpc>
            </a:pPr>
            <a:endParaRPr lang="en-US" sz="3400" dirty="0"/>
          </a:p>
          <a:p>
            <a:pPr lvl="1">
              <a:lnSpc>
                <a:spcPct val="110000"/>
              </a:lnSpc>
            </a:pPr>
            <a:r>
              <a:rPr lang="en-US" sz="3400" dirty="0"/>
              <a:t>Supports definition, manipulation and access control of records</a:t>
            </a:r>
          </a:p>
          <a:p>
            <a:pPr>
              <a:lnSpc>
                <a:spcPct val="110000"/>
              </a:lnSpc>
              <a:buClr>
                <a:schemeClr val="tx1"/>
              </a:buClr>
            </a:pPr>
            <a:r>
              <a:rPr lang="en-US" sz="3600" b="1" dirty="0">
                <a:solidFill>
                  <a:schemeClr val="bg1"/>
                </a:solidFill>
              </a:rPr>
              <a:t>Transact-SQL (T-SQL) </a:t>
            </a:r>
            <a:r>
              <a:rPr lang="en-US" sz="3600" dirty="0"/>
              <a:t>– SQL Server's version of SQL</a:t>
            </a:r>
          </a:p>
          <a:p>
            <a:pPr lvl="1">
              <a:lnSpc>
                <a:spcPct val="110000"/>
              </a:lnSpc>
            </a:pPr>
            <a:r>
              <a:rPr lang="en-US" sz="3400" dirty="0"/>
              <a:t>Supports control flow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en-US" sz="3400" dirty="0"/>
              <a:t>Designed for writing </a:t>
            </a:r>
            <a:r>
              <a:rPr lang="en-US" sz="3400" b="1" dirty="0">
                <a:solidFill>
                  <a:schemeClr val="bg1"/>
                </a:solidFill>
              </a:rPr>
              <a:t>logic</a:t>
            </a:r>
            <a:r>
              <a:rPr lang="en-US" sz="3400" dirty="0"/>
              <a:t> inside the database</a:t>
            </a:r>
          </a:p>
          <a:p>
            <a:endParaRPr lang="bg-BG" dirty="0"/>
          </a:p>
        </p:txBody>
      </p:sp>
      <p:sp>
        <p:nvSpPr>
          <p:cNvPr id="483330" name="Rectangle 2"/>
          <p:cNvSpPr>
            <a:spLocks noGrp="1" noChangeArrowheads="1"/>
          </p:cNvSpPr>
          <p:nvPr>
            <p:ph type="title"/>
          </p:nvPr>
        </p:nvSpPr>
        <p:spPr/>
        <p:txBody>
          <a:bodyPr/>
          <a:lstStyle/>
          <a:p>
            <a:r>
              <a:rPr lang="en-US"/>
              <a:t>What Are SQL and T-SQL?</a:t>
            </a:r>
            <a:endParaRPr lang="bg-BG"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7" name="Slide Number">
            <a:extLst>
              <a:ext uri="{FF2B5EF4-FFF2-40B4-BE49-F238E27FC236}">
                <a16:creationId xmlns:a16="http://schemas.microsoft.com/office/drawing/2014/main" id="{D10A6F80-B742-4059-88FB-2CB7108E89B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364305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a:t>We can communicate with the database engine using SQL</a:t>
            </a:r>
          </a:p>
          <a:p>
            <a:r>
              <a:rPr lang="en-US" dirty="0"/>
              <a:t>Queries provide greater </a:t>
            </a:r>
            <a:r>
              <a:rPr lang="en-US" b="1" dirty="0">
                <a:solidFill>
                  <a:schemeClr val="bg1"/>
                </a:solidFill>
              </a:rPr>
              <a:t>control</a:t>
            </a:r>
            <a:r>
              <a:rPr lang="en-US" dirty="0"/>
              <a:t> and </a:t>
            </a:r>
            <a:r>
              <a:rPr lang="en-US" b="1" dirty="0">
                <a:solidFill>
                  <a:schemeClr val="bg1"/>
                </a:solidFill>
              </a:rPr>
              <a:t>flexibility</a:t>
            </a:r>
          </a:p>
          <a:p>
            <a:r>
              <a:rPr lang="en-US" dirty="0"/>
              <a:t>To create a database using SQL:</a:t>
            </a:r>
          </a:p>
          <a:p>
            <a:endParaRPr lang="en-US" dirty="0"/>
          </a:p>
          <a:p>
            <a:endParaRPr lang="en-US" dirty="0"/>
          </a:p>
          <a:p>
            <a:r>
              <a:rPr lang="en-US" dirty="0"/>
              <a:t>SQL keywords are traditionally </a:t>
            </a:r>
            <a:r>
              <a:rPr lang="en-US" b="1" dirty="0">
                <a:solidFill>
                  <a:schemeClr val="bg1"/>
                </a:solidFill>
              </a:rPr>
              <a:t>capitalized</a:t>
            </a:r>
          </a:p>
          <a:p>
            <a:endParaRPr lang="en-US" dirty="0"/>
          </a:p>
          <a:p>
            <a:endParaRPr lang="bg-BG" dirty="0"/>
          </a:p>
          <a:p>
            <a:endParaRPr lang="bg-BG" dirty="0"/>
          </a:p>
        </p:txBody>
      </p:sp>
      <p:sp>
        <p:nvSpPr>
          <p:cNvPr id="4" name="Title 3"/>
          <p:cNvSpPr>
            <a:spLocks noGrp="1"/>
          </p:cNvSpPr>
          <p:nvPr>
            <p:ph type="title"/>
          </p:nvPr>
        </p:nvSpPr>
        <p:spPr/>
        <p:txBody>
          <a:bodyPr/>
          <a:lstStyle/>
          <a:p>
            <a:r>
              <a:rPr lang="en-US" dirty="0"/>
              <a:t>SQL Queries</a:t>
            </a:r>
            <a:endParaRPr lang="bg-BG" dirty="0"/>
          </a:p>
        </p:txBody>
      </p:sp>
      <p:sp>
        <p:nvSpPr>
          <p:cNvPr id="5" name="Rectangle 4"/>
          <p:cNvSpPr>
            <a:spLocks noChangeArrowheads="1"/>
          </p:cNvSpPr>
          <p:nvPr/>
        </p:nvSpPr>
        <p:spPr bwMode="auto">
          <a:xfrm>
            <a:off x="2654587" y="3616569"/>
            <a:ext cx="6882829" cy="58567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3200" b="1" noProof="1">
                <a:solidFill>
                  <a:schemeClr val="bg1"/>
                </a:solidFill>
                <a:latin typeface="Consolas" panose="020B0609020204030204" pitchFamily="49" charset="0"/>
                <a:cs typeface="Arial" panose="020B0604020202020204" pitchFamily="34" charset="0"/>
              </a:rPr>
              <a:t>CREATE</a:t>
            </a:r>
            <a:r>
              <a:rPr lang="en-US" sz="3200" b="1" noProof="1">
                <a:solidFill>
                  <a:schemeClr val="accent1"/>
                </a:solidFill>
                <a:latin typeface="Consolas" panose="020B0609020204030204" pitchFamily="49" charset="0"/>
                <a:cs typeface="Arial" panose="020B0604020202020204" pitchFamily="34" charset="0"/>
              </a:rPr>
              <a:t> </a:t>
            </a:r>
            <a:r>
              <a:rPr lang="en-US" sz="3200" b="1" noProof="1">
                <a:solidFill>
                  <a:schemeClr val="bg1"/>
                </a:solidFill>
                <a:latin typeface="Consolas" panose="020B0609020204030204" pitchFamily="49" charset="0"/>
                <a:cs typeface="Arial" panose="020B0604020202020204" pitchFamily="34" charset="0"/>
              </a:rPr>
              <a:t>DATABASE</a:t>
            </a:r>
            <a:r>
              <a:rPr lang="en-US" sz="3200" b="1" noProof="1">
                <a:solidFill>
                  <a:schemeClr val="accent1"/>
                </a:solidFill>
                <a:latin typeface="Consolas" panose="020B0609020204030204" pitchFamily="49" charset="0"/>
                <a:cs typeface="Arial" panose="020B0604020202020204" pitchFamily="34" charset="0"/>
              </a:rPr>
              <a:t> </a:t>
            </a:r>
            <a:r>
              <a:rPr lang="en-US" sz="3200" b="1" noProof="1">
                <a:latin typeface="Consolas" panose="020B0609020204030204" pitchFamily="49" charset="0"/>
                <a:cs typeface="Arial" panose="020B0604020202020204" pitchFamily="34" charset="0"/>
              </a:rPr>
              <a:t>Employees</a:t>
            </a:r>
          </a:p>
        </p:txBody>
      </p:sp>
      <p:sp>
        <p:nvSpPr>
          <p:cNvPr id="6" name="AutoShape 5"/>
          <p:cNvSpPr>
            <a:spLocks noChangeArrowheads="1"/>
          </p:cNvSpPr>
          <p:nvPr/>
        </p:nvSpPr>
        <p:spPr bwMode="auto">
          <a:xfrm>
            <a:off x="7906042" y="2684664"/>
            <a:ext cx="2465363" cy="550363"/>
          </a:xfrm>
          <a:prstGeom prst="wedgeRoundRectCallout">
            <a:avLst>
              <a:gd name="adj1" fmla="val -39791"/>
              <a:gd name="adj2" fmla="val 104833"/>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Database name</a:t>
            </a:r>
            <a:endParaRPr lang="bg-BG" sz="2400" b="1" dirty="0">
              <a:solidFill>
                <a:srgbClr val="FFFFFF"/>
              </a:solidFill>
              <a:effectLst>
                <a:outerShdw blurRad="38100" dist="38100" dir="2700000" algn="tl">
                  <a:srgbClr val="000000">
                    <a:alpha val="43137"/>
                  </a:srgbClr>
                </a:outerShdw>
              </a:effectLst>
            </a:endParaRPr>
          </a:p>
        </p:txBody>
      </p:sp>
      <p:sp>
        <p:nvSpPr>
          <p:cNvPr id="9" name="Slide Number">
            <a:extLst>
              <a:ext uri="{FF2B5EF4-FFF2-40B4-BE49-F238E27FC236}">
                <a16:creationId xmlns:a16="http://schemas.microsoft.com/office/drawing/2014/main" id="{07901521-E17C-4BE7-B37A-E62F9A58F4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9540033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a:t>Table Creation in SQL</a:t>
            </a:r>
            <a:endParaRPr lang="bg-BG" dirty="0"/>
          </a:p>
        </p:txBody>
      </p:sp>
      <p:sp>
        <p:nvSpPr>
          <p:cNvPr id="6" name="Content Placeholder 5"/>
          <p:cNvSpPr>
            <a:spLocks noGrp="1" noChangeArrowheads="1"/>
          </p:cNvSpPr>
          <p:nvPr>
            <p:ph idx="4294967295"/>
          </p:nvPr>
        </p:nvSpPr>
        <p:spPr bwMode="auto">
          <a:xfrm>
            <a:off x="2419644" y="1797050"/>
            <a:ext cx="7315200" cy="366871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marL="0" indent="0">
              <a:spcBef>
                <a:spcPts val="0"/>
              </a:spcBef>
              <a:spcAft>
                <a:spcPts val="0"/>
              </a:spcAft>
              <a:buNone/>
            </a:pPr>
            <a:r>
              <a:rPr lang="en-US" sz="3200" b="1" noProof="1">
                <a:solidFill>
                  <a:schemeClr val="bg1"/>
                </a:solidFill>
                <a:latin typeface="Consolas" panose="020B0609020204030204" pitchFamily="49" charset="0"/>
                <a:cs typeface="Arial" panose="020B0604020202020204" pitchFamily="34" charset="0"/>
              </a:rPr>
              <a:t>CREATE</a:t>
            </a:r>
            <a:r>
              <a:rPr lang="en-US" sz="3200" b="1" noProof="1">
                <a:solidFill>
                  <a:schemeClr val="accent1"/>
                </a:solidFill>
                <a:latin typeface="Consolas" panose="020B0609020204030204" pitchFamily="49" charset="0"/>
                <a:cs typeface="Arial" panose="020B0604020202020204" pitchFamily="34" charset="0"/>
              </a:rPr>
              <a:t> </a:t>
            </a:r>
            <a:r>
              <a:rPr lang="en-US" sz="3200" b="1" noProof="1">
                <a:solidFill>
                  <a:schemeClr val="bg1"/>
                </a:solidFill>
                <a:latin typeface="Consolas" panose="020B0609020204030204" pitchFamily="49" charset="0"/>
                <a:cs typeface="Arial" panose="020B0604020202020204" pitchFamily="34" charset="0"/>
              </a:rPr>
              <a:t>TABLE</a:t>
            </a:r>
            <a:r>
              <a:rPr lang="en-US" sz="3200" b="1" noProof="1">
                <a:solidFill>
                  <a:schemeClr val="accent1"/>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People</a:t>
            </a:r>
          </a:p>
          <a:p>
            <a:pPr marL="0" indent="0">
              <a:spcBef>
                <a:spcPts val="0"/>
              </a:spcBef>
              <a:spcAft>
                <a:spcPts val="0"/>
              </a:spcAft>
              <a:buNone/>
            </a:pPr>
            <a:r>
              <a:rPr lang="en-US" sz="3200" b="1" noProof="1">
                <a:solidFill>
                  <a:schemeClr val="tx2"/>
                </a:solidFill>
                <a:latin typeface="Consolas" panose="020B0609020204030204" pitchFamily="49" charset="0"/>
                <a:cs typeface="Arial" panose="020B0604020202020204" pitchFamily="34" charset="0"/>
              </a:rPr>
              <a:t>(</a:t>
            </a:r>
            <a:endParaRPr lang="bg-BG" sz="3200" b="1" noProof="1">
              <a:solidFill>
                <a:schemeClr val="tx2"/>
              </a:solidFill>
              <a:latin typeface="Consolas" panose="020B0609020204030204" pitchFamily="49" charset="0"/>
              <a:cs typeface="Arial" panose="020B0604020202020204" pitchFamily="34" charset="0"/>
            </a:endParaRPr>
          </a:p>
          <a:p>
            <a:pPr marL="0" indent="0">
              <a:spcBef>
                <a:spcPts val="0"/>
              </a:spcBef>
              <a:spcAft>
                <a:spcPts val="0"/>
              </a:spcAft>
              <a:buNone/>
            </a:pPr>
            <a:r>
              <a:rPr lang="bg-BG" sz="3200" b="1" noProof="1">
                <a:solidFill>
                  <a:schemeClr val="tx2"/>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Id </a:t>
            </a:r>
            <a:r>
              <a:rPr lang="en-US" sz="3200" b="1" noProof="1">
                <a:solidFill>
                  <a:schemeClr val="bg1"/>
                </a:solidFill>
                <a:latin typeface="Consolas" panose="020B0609020204030204" pitchFamily="49" charset="0"/>
                <a:cs typeface="Arial" panose="020B0604020202020204" pitchFamily="34" charset="0"/>
              </a:rPr>
              <a:t>INT NOT NULL</a:t>
            </a:r>
            <a:r>
              <a:rPr lang="en-US" sz="3200" b="1" noProof="1">
                <a:solidFill>
                  <a:schemeClr val="tx2"/>
                </a:solidFill>
                <a:latin typeface="Consolas" panose="020B0609020204030204" pitchFamily="49" charset="0"/>
                <a:cs typeface="Arial" panose="020B0604020202020204" pitchFamily="34" charset="0"/>
              </a:rPr>
              <a:t>,</a:t>
            </a:r>
            <a:endParaRPr lang="bg-BG" sz="3200" b="1" noProof="1">
              <a:solidFill>
                <a:schemeClr val="tx2"/>
              </a:solidFill>
              <a:latin typeface="Consolas" panose="020B0609020204030204" pitchFamily="49" charset="0"/>
              <a:cs typeface="Arial" panose="020B0604020202020204" pitchFamily="34" charset="0"/>
            </a:endParaRPr>
          </a:p>
          <a:p>
            <a:pPr marL="0" indent="0">
              <a:spcBef>
                <a:spcPts val="0"/>
              </a:spcBef>
              <a:spcAft>
                <a:spcPts val="0"/>
              </a:spcAft>
              <a:buNone/>
            </a:pPr>
            <a:r>
              <a:rPr lang="bg-BG" sz="3200" b="1" noProof="1">
                <a:solidFill>
                  <a:schemeClr val="tx2"/>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Email </a:t>
            </a:r>
            <a:r>
              <a:rPr lang="en-US" sz="3200" b="1" noProof="1">
                <a:solidFill>
                  <a:schemeClr val="bg1"/>
                </a:solidFill>
                <a:latin typeface="Consolas" panose="020B0609020204030204" pitchFamily="49" charset="0"/>
                <a:cs typeface="Arial" panose="020B0604020202020204" pitchFamily="34" charset="0"/>
              </a:rPr>
              <a:t>VARCHAR(50) NOT NULL</a:t>
            </a:r>
            <a:r>
              <a:rPr lang="en-US" sz="3200" b="1" noProof="1">
                <a:solidFill>
                  <a:schemeClr val="tx2"/>
                </a:solidFill>
                <a:latin typeface="Consolas" panose="020B0609020204030204" pitchFamily="49" charset="0"/>
                <a:cs typeface="Arial" panose="020B0604020202020204" pitchFamily="34" charset="0"/>
              </a:rPr>
              <a:t>,</a:t>
            </a:r>
          </a:p>
          <a:p>
            <a:pPr marL="0" indent="0">
              <a:spcBef>
                <a:spcPts val="0"/>
              </a:spcBef>
              <a:spcAft>
                <a:spcPts val="0"/>
              </a:spcAft>
              <a:buNone/>
            </a:pPr>
            <a:r>
              <a:rPr lang="bg-BG" sz="3200" b="1" noProof="1">
                <a:solidFill>
                  <a:schemeClr val="tx2"/>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FirstName </a:t>
            </a:r>
            <a:r>
              <a:rPr lang="en-US" sz="3200" b="1" noProof="1">
                <a:solidFill>
                  <a:schemeClr val="bg1"/>
                </a:solidFill>
                <a:latin typeface="Consolas" panose="020B0609020204030204" pitchFamily="49" charset="0"/>
                <a:cs typeface="Arial" panose="020B0604020202020204" pitchFamily="34" charset="0"/>
              </a:rPr>
              <a:t>VARCHAR(50)</a:t>
            </a:r>
            <a:r>
              <a:rPr lang="en-US" sz="3200" b="1" noProof="1">
                <a:solidFill>
                  <a:schemeClr val="tx2"/>
                </a:solidFill>
                <a:latin typeface="Consolas" panose="020B0609020204030204" pitchFamily="49" charset="0"/>
                <a:cs typeface="Arial" panose="020B0604020202020204" pitchFamily="34" charset="0"/>
              </a:rPr>
              <a:t>,</a:t>
            </a:r>
          </a:p>
          <a:p>
            <a:pPr marL="0" indent="0">
              <a:spcBef>
                <a:spcPts val="0"/>
              </a:spcBef>
              <a:spcAft>
                <a:spcPts val="0"/>
              </a:spcAft>
              <a:buNone/>
            </a:pPr>
            <a:r>
              <a:rPr lang="bg-BG" sz="3200" b="1" noProof="1">
                <a:solidFill>
                  <a:schemeClr val="tx2"/>
                </a:solidFill>
                <a:latin typeface="Consolas" panose="020B0609020204030204" pitchFamily="49" charset="0"/>
                <a:cs typeface="Arial" panose="020B0604020202020204" pitchFamily="34" charset="0"/>
              </a:rPr>
              <a:t>  </a:t>
            </a:r>
            <a:r>
              <a:rPr lang="en-US" sz="3200" b="1" noProof="1">
                <a:solidFill>
                  <a:schemeClr val="tx2"/>
                </a:solidFill>
                <a:latin typeface="Consolas" panose="020B0609020204030204" pitchFamily="49" charset="0"/>
                <a:cs typeface="Arial" panose="020B0604020202020204" pitchFamily="34" charset="0"/>
              </a:rPr>
              <a:t>LastName </a:t>
            </a:r>
            <a:r>
              <a:rPr lang="en-US" sz="3200" b="1" noProof="1">
                <a:solidFill>
                  <a:schemeClr val="bg1"/>
                </a:solidFill>
                <a:latin typeface="Consolas" panose="020B0609020204030204" pitchFamily="49" charset="0"/>
                <a:cs typeface="Arial" panose="020B0604020202020204" pitchFamily="34" charset="0"/>
              </a:rPr>
              <a:t>VARCHAR(50)</a:t>
            </a:r>
          </a:p>
          <a:p>
            <a:pPr marL="0" indent="0">
              <a:spcBef>
                <a:spcPts val="0"/>
              </a:spcBef>
              <a:spcAft>
                <a:spcPts val="0"/>
              </a:spcAft>
              <a:buNone/>
            </a:pPr>
            <a:r>
              <a:rPr lang="en-US" sz="3200" b="1" noProof="1">
                <a:solidFill>
                  <a:schemeClr val="tx2"/>
                </a:solidFill>
                <a:latin typeface="Consolas" panose="020B0609020204030204" pitchFamily="49" charset="0"/>
                <a:cs typeface="Arial" panose="020B0604020202020204" pitchFamily="34" charset="0"/>
              </a:rPr>
              <a:t>)</a:t>
            </a:r>
          </a:p>
        </p:txBody>
      </p:sp>
      <p:sp>
        <p:nvSpPr>
          <p:cNvPr id="16" name="Rectangle: Rounded Corners 12"/>
          <p:cNvSpPr/>
          <p:nvPr/>
        </p:nvSpPr>
        <p:spPr>
          <a:xfrm>
            <a:off x="2894643" y="4378715"/>
            <a:ext cx="1941194" cy="567347"/>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9" name="AutoShape 5"/>
          <p:cNvSpPr>
            <a:spLocks noChangeArrowheads="1"/>
          </p:cNvSpPr>
          <p:nvPr/>
        </p:nvSpPr>
        <p:spPr bwMode="auto">
          <a:xfrm>
            <a:off x="7480300" y="2413975"/>
            <a:ext cx="2881869" cy="523999"/>
          </a:xfrm>
          <a:prstGeom prst="wedgeRoundRectCallout">
            <a:avLst>
              <a:gd name="adj1" fmla="val -41776"/>
              <a:gd name="adj2" fmla="val 10667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Custom attributes</a:t>
            </a:r>
            <a:endParaRPr lang="bg-BG" sz="2400" b="1" dirty="0">
              <a:solidFill>
                <a:srgbClr val="FFFFFF"/>
              </a:solidFill>
              <a:effectLst>
                <a:outerShdw blurRad="38100" dist="38100" dir="2700000" algn="tl">
                  <a:srgbClr val="000000">
                    <a:alpha val="43137"/>
                  </a:srgbClr>
                </a:outerShdw>
              </a:effectLst>
            </a:endParaRPr>
          </a:p>
        </p:txBody>
      </p:sp>
      <p:sp>
        <p:nvSpPr>
          <p:cNvPr id="20" name="AutoShape 5"/>
          <p:cNvSpPr>
            <a:spLocks noChangeArrowheads="1"/>
          </p:cNvSpPr>
          <p:nvPr/>
        </p:nvSpPr>
        <p:spPr bwMode="auto">
          <a:xfrm>
            <a:off x="7609992" y="5202533"/>
            <a:ext cx="1801924" cy="522188"/>
          </a:xfrm>
          <a:prstGeom prst="wedgeRoundRectCallout">
            <a:avLst>
              <a:gd name="adj1" fmla="val -48930"/>
              <a:gd name="adj2" fmla="val -1258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Data type</a:t>
            </a:r>
            <a:endParaRPr lang="bg-BG" sz="2400" b="1" dirty="0">
              <a:solidFill>
                <a:srgbClr val="FFFFFF"/>
              </a:solidFill>
              <a:effectLst>
                <a:outerShdw blurRad="38100" dist="38100" dir="2700000" algn="tl">
                  <a:srgbClr val="000000">
                    <a:alpha val="43137"/>
                  </a:srgbClr>
                </a:outerShdw>
              </a:effectLst>
            </a:endParaRPr>
          </a:p>
        </p:txBody>
      </p:sp>
      <p:sp>
        <p:nvSpPr>
          <p:cNvPr id="21" name="AutoShape 5"/>
          <p:cNvSpPr>
            <a:spLocks noChangeArrowheads="1"/>
          </p:cNvSpPr>
          <p:nvPr/>
        </p:nvSpPr>
        <p:spPr bwMode="auto">
          <a:xfrm>
            <a:off x="2219960" y="5438570"/>
            <a:ext cx="2492717" cy="497996"/>
          </a:xfrm>
          <a:prstGeom prst="wedgeRoundRectCallout">
            <a:avLst>
              <a:gd name="adj1" fmla="val -6037"/>
              <a:gd name="adj2" fmla="val -13083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Column name</a:t>
            </a:r>
            <a:endParaRPr lang="bg-BG" sz="2400" b="1" dirty="0">
              <a:solidFill>
                <a:srgbClr val="FFFFFF"/>
              </a:solidFill>
              <a:effectLst>
                <a:outerShdw blurRad="38100" dist="38100" dir="2700000" algn="tl">
                  <a:srgbClr val="000000">
                    <a:alpha val="43137"/>
                  </a:srgbClr>
                </a:outerShdw>
              </a:effectLst>
            </a:endParaRPr>
          </a:p>
        </p:txBody>
      </p:sp>
      <p:sp>
        <p:nvSpPr>
          <p:cNvPr id="22" name="Rectangle: Rounded Corners 12">
            <a:extLst>
              <a:ext uri="{FF2B5EF4-FFF2-40B4-BE49-F238E27FC236}">
                <a16:creationId xmlns:a16="http://schemas.microsoft.com/office/drawing/2014/main" id="{78DEEA80-B426-444B-98F3-3964F9E4607C}"/>
              </a:ext>
            </a:extLst>
          </p:cNvPr>
          <p:cNvSpPr/>
          <p:nvPr/>
        </p:nvSpPr>
        <p:spPr>
          <a:xfrm>
            <a:off x="4950461" y="4378716"/>
            <a:ext cx="2529839" cy="567347"/>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23" name="Rectangle: Rounded Corners 12">
            <a:extLst>
              <a:ext uri="{FF2B5EF4-FFF2-40B4-BE49-F238E27FC236}">
                <a16:creationId xmlns:a16="http://schemas.microsoft.com/office/drawing/2014/main" id="{F9297EF3-D174-4ED7-B594-2C3D41A29471}"/>
              </a:ext>
            </a:extLst>
          </p:cNvPr>
          <p:cNvSpPr/>
          <p:nvPr/>
        </p:nvSpPr>
        <p:spPr>
          <a:xfrm>
            <a:off x="6912293" y="3362931"/>
            <a:ext cx="1944688" cy="497870"/>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24" name="Rectangle: Rounded Corners 12">
            <a:extLst>
              <a:ext uri="{FF2B5EF4-FFF2-40B4-BE49-F238E27FC236}">
                <a16:creationId xmlns:a16="http://schemas.microsoft.com/office/drawing/2014/main" id="{9DA28A83-547E-448D-9FBA-384C606E5B39}"/>
              </a:ext>
            </a:extLst>
          </p:cNvPr>
          <p:cNvSpPr/>
          <p:nvPr/>
        </p:nvSpPr>
        <p:spPr>
          <a:xfrm>
            <a:off x="5369560" y="1796809"/>
            <a:ext cx="1508760" cy="567347"/>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8" name="AutoShape 5"/>
          <p:cNvSpPr>
            <a:spLocks noChangeArrowheads="1"/>
          </p:cNvSpPr>
          <p:nvPr/>
        </p:nvSpPr>
        <p:spPr bwMode="auto">
          <a:xfrm>
            <a:off x="6263445" y="1129583"/>
            <a:ext cx="2433710" cy="441198"/>
          </a:xfrm>
          <a:prstGeom prst="wedgeRoundRectCallout">
            <a:avLst>
              <a:gd name="adj1" fmla="val -41025"/>
              <a:gd name="adj2" fmla="val 9323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rgbClr val="FFFFFF"/>
                </a:solidFill>
                <a:effectLst>
                  <a:outerShdw blurRad="38100" dist="38100" dir="2700000" algn="tl">
                    <a:srgbClr val="000000">
                      <a:alpha val="43137"/>
                    </a:srgbClr>
                  </a:outerShdw>
                </a:effectLst>
              </a:rPr>
              <a:t>Table name</a:t>
            </a:r>
            <a:endParaRPr lang="bg-BG" sz="2400" b="1" dirty="0">
              <a:solidFill>
                <a:srgbClr val="FFFFFF"/>
              </a:solidFill>
              <a:effectLst>
                <a:outerShdw blurRad="38100" dist="38100" dir="2700000" algn="tl">
                  <a:srgbClr val="000000">
                    <a:alpha val="43137"/>
                  </a:srgbClr>
                </a:outerShdw>
              </a:effectLst>
            </a:endParaRPr>
          </a:p>
        </p:txBody>
      </p:sp>
      <p:sp>
        <p:nvSpPr>
          <p:cNvPr id="15" name="Slide Number">
            <a:extLst>
              <a:ext uri="{FF2B5EF4-FFF2-40B4-BE49-F238E27FC236}">
                <a16:creationId xmlns:a16="http://schemas.microsoft.com/office/drawing/2014/main" id="{989F78BD-E7AB-41D9-B2B6-EE0FBF080A8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24133070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0" grpId="0" animBg="1"/>
      <p:bldP spid="21" grpId="0" animBg="1"/>
      <p:bldP spid="22" grpId="0" animBg="1"/>
      <p:bldP spid="23" grpId="0" animBg="1"/>
      <p:bldP spid="24"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27C04F-68D0-46E2-B674-24AF524B8B2F}"/>
              </a:ext>
            </a:extLst>
          </p:cNvPr>
          <p:cNvSpPr>
            <a:spLocks noGrp="1"/>
          </p:cNvSpPr>
          <p:nvPr>
            <p:ph type="title" sz="quarter" idx="10"/>
          </p:nvPr>
        </p:nvSpPr>
        <p:spPr/>
        <p:txBody>
          <a:bodyPr/>
          <a:lstStyle/>
          <a:p>
            <a:r>
              <a:rPr lang="en-US"/>
              <a:t>Using SQL SELECT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0" y="1328511"/>
            <a:ext cx="3632199" cy="2677432"/>
          </a:xfrm>
          <a:prstGeom prst="rect">
            <a:avLst/>
          </a:prstGeom>
        </p:spPr>
      </p:pic>
    </p:spTree>
    <p:extLst>
      <p:ext uri="{BB962C8B-B14F-4D97-AF65-F5344CB8AC3E}">
        <p14:creationId xmlns:p14="http://schemas.microsoft.com/office/powerpoint/2010/main" val="469082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dirty="0"/>
              <a:t>Capabilities of SQL SELECT </a:t>
            </a:r>
          </a:p>
        </p:txBody>
      </p:sp>
      <p:grpSp>
        <p:nvGrpSpPr>
          <p:cNvPr id="10" name="Group 9"/>
          <p:cNvGrpSpPr/>
          <p:nvPr/>
        </p:nvGrpSpPr>
        <p:grpSpPr>
          <a:xfrm>
            <a:off x="1128712" y="1140306"/>
            <a:ext cx="9963264" cy="2927322"/>
            <a:chOff x="1128712" y="1140306"/>
            <a:chExt cx="9963264" cy="2927322"/>
          </a:xfrm>
        </p:grpSpPr>
        <p:grpSp>
          <p:nvGrpSpPr>
            <p:cNvPr id="11" name="Group 10"/>
            <p:cNvGrpSpPr/>
            <p:nvPr/>
          </p:nvGrpSpPr>
          <p:grpSpPr>
            <a:xfrm>
              <a:off x="6192837" y="1145296"/>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t>Selection</a:t>
                </a:r>
              </a:p>
              <a:p>
                <a:pPr>
                  <a:lnSpc>
                    <a:spcPct val="100000"/>
                  </a:lnSpc>
                </a:pPr>
                <a:r>
                  <a:rPr lang="en-US" sz="2800" b="1" dirty="0"/>
                  <a:t>Take a subset of the rows</a:t>
                </a:r>
              </a:p>
            </p:txBody>
          </p:sp>
        </p:grpSp>
        <p:sp>
          <p:nvSpPr>
            <p:cNvPr id="5" name="Rounded Rectangle 4"/>
            <p:cNvSpPr/>
            <p:nvPr/>
          </p:nvSpPr>
          <p:spPr>
            <a:xfrm>
              <a:off x="1128712" y="1140306"/>
              <a:ext cx="4738688" cy="2912808"/>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492547" name="Rectangle 3"/>
            <p:cNvSpPr>
              <a:spLocks noChangeArrowheads="1"/>
            </p:cNvSpPr>
            <p:nvPr/>
          </p:nvSpPr>
          <p:spPr bwMode="blackWhite">
            <a:xfrm>
              <a:off x="2452687"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5264"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21062"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57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9987"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9987"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9987"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2212"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9987"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9987"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9987"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9987"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2525"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7962" y="2355852"/>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15" name="Text Box 71"/>
            <p:cNvSpPr txBox="1">
              <a:spLocks noChangeArrowheads="1"/>
            </p:cNvSpPr>
            <p:nvPr/>
          </p:nvSpPr>
          <p:spPr bwMode="auto">
            <a:xfrm>
              <a:off x="1281112" y="1219201"/>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t>Projection</a:t>
              </a:r>
              <a:endParaRPr lang="en-US" sz="2800" b="1" dirty="0"/>
            </a:p>
            <a:p>
              <a:pPr>
                <a:lnSpc>
                  <a:spcPct val="100000"/>
                </a:lnSpc>
              </a:pPr>
              <a:r>
                <a:rPr lang="en-US" sz="2800" b="1" dirty="0"/>
                <a:t>Take a subset of the columns</a:t>
              </a:r>
            </a:p>
          </p:txBody>
        </p:sp>
      </p:grpSp>
      <p:grpSp>
        <p:nvGrpSpPr>
          <p:cNvPr id="12" name="Group 11"/>
          <p:cNvGrpSpPr/>
          <p:nvPr/>
        </p:nvGrpSpPr>
        <p:grpSpPr>
          <a:xfrm>
            <a:off x="1128713" y="4335210"/>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chemeClr val="tx1"/>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chemeClr val="tx1"/>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chemeClr val="tx1"/>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chemeClr val="tx1"/>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t>Join</a:t>
              </a:r>
            </a:p>
            <a:p>
              <a:pPr>
                <a:lnSpc>
                  <a:spcPct val="100000"/>
                </a:lnSpc>
              </a:pPr>
              <a:r>
                <a:rPr lang="en-US" sz="2800" b="1" dirty="0"/>
                <a:t>Combine tables by</a:t>
              </a:r>
            </a:p>
            <a:p>
              <a:pPr>
                <a:lnSpc>
                  <a:spcPct val="100000"/>
                </a:lnSpc>
              </a:pPr>
              <a:r>
                <a:rPr lang="en-US" sz="2800" b="1" dirty="0"/>
                <a:t>some column</a:t>
              </a:r>
            </a:p>
          </p:txBody>
        </p:sp>
      </p:grpSp>
      <p:sp>
        <p:nvSpPr>
          <p:cNvPr id="82" name="Slide Number">
            <a:extLst>
              <a:ext uri="{FF2B5EF4-FFF2-40B4-BE49-F238E27FC236}">
                <a16:creationId xmlns:a16="http://schemas.microsoft.com/office/drawing/2014/main" id="{90B07CF1-334A-4218-8EF1-D5F09E9D7FD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23138977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en-US" dirty="0"/>
              <a:t>Selecting </a:t>
            </a:r>
            <a:r>
              <a:rPr lang="en-US" b="1" dirty="0">
                <a:solidFill>
                  <a:schemeClr val="bg1"/>
                </a:solidFill>
              </a:rPr>
              <a:t>all </a:t>
            </a:r>
            <a:r>
              <a:rPr lang="en-US" dirty="0"/>
              <a:t>columns</a:t>
            </a:r>
            <a:r>
              <a:rPr lang="en-US" b="1" dirty="0">
                <a:solidFill>
                  <a:schemeClr val="bg1"/>
                </a:solidFill>
              </a:rPr>
              <a:t> </a:t>
            </a:r>
            <a:r>
              <a:rPr lang="en-US" dirty="0"/>
              <a:t>from the "Departments" table</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en-US" dirty="0"/>
              <a:t>Selecting </a:t>
            </a:r>
            <a:r>
              <a:rPr lang="en-US" b="1" dirty="0">
                <a:solidFill>
                  <a:schemeClr val="bg1"/>
                </a:solidFill>
              </a:rPr>
              <a:t>specific</a:t>
            </a:r>
            <a:r>
              <a:rPr lang="en-US" dirty="0"/>
              <a:t> columns</a:t>
            </a:r>
          </a:p>
          <a:p>
            <a:endParaRPr lang="bg-BG" dirty="0"/>
          </a:p>
        </p:txBody>
      </p:sp>
      <p:sp>
        <p:nvSpPr>
          <p:cNvPr id="496642" name="Rectangle 2"/>
          <p:cNvSpPr>
            <a:spLocks noGrp="1" noChangeArrowheads="1"/>
          </p:cNvSpPr>
          <p:nvPr>
            <p:ph type="title"/>
          </p:nvPr>
        </p:nvSpPr>
        <p:spPr/>
        <p:txBody>
          <a:bodyPr/>
          <a:lstStyle/>
          <a:p>
            <a:r>
              <a:rPr lang="en-US" dirty="0"/>
              <a:t>SELECT – Example</a:t>
            </a:r>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1600"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471511480"/>
              </p:ext>
            </p:extLst>
          </p:nvPr>
        </p:nvGraphicFramePr>
        <p:xfrm>
          <a:off x="7024248"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383276" y="5441245"/>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Slide Number">
            <a:extLst>
              <a:ext uri="{FF2B5EF4-FFF2-40B4-BE49-F238E27FC236}">
                <a16:creationId xmlns:a16="http://schemas.microsoft.com/office/drawing/2014/main" id="{8449B4AA-96C8-46CA-B2A2-9FE3ED4467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9469005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theme/theme1.xml><?xml version="1.0" encoding="utf-8"?>
<a:theme xmlns:a="http://schemas.openxmlformats.org/drawingml/2006/main" name="SoftUni">
  <a:themeElements>
    <a:clrScheme name="Custom 28">
      <a:dk1>
        <a:srgbClr val="234465"/>
      </a:dk1>
      <a:lt1>
        <a:srgbClr val="FFA000"/>
      </a:lt1>
      <a:dk2>
        <a:srgbClr val="234465"/>
      </a:dk2>
      <a:lt2>
        <a:srgbClr val="FFFFFF"/>
      </a:lt2>
      <a:accent1>
        <a:srgbClr val="F296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3273</TotalTime>
  <Words>2289</Words>
  <Application>Microsoft Office PowerPoint</Application>
  <PresentationFormat>Widescreen</PresentationFormat>
  <Paragraphs>366</Paragraphs>
  <Slides>23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Consolas</vt:lpstr>
      <vt:lpstr>Courier New</vt:lpstr>
      <vt:lpstr>Times</vt:lpstr>
      <vt:lpstr>Wingdings</vt:lpstr>
      <vt:lpstr>Wingdings 2</vt:lpstr>
      <vt:lpstr>SoftUni</vt:lpstr>
      <vt:lpstr>Basic CRUD in SQL Server</vt:lpstr>
      <vt:lpstr>Table of Contents</vt:lpstr>
      <vt:lpstr>Basic SQL Queries</vt:lpstr>
      <vt:lpstr>What Are SQL and T-SQL?</vt:lpstr>
      <vt:lpstr>SQL Queries</vt:lpstr>
      <vt:lpstr>Table Creation in SQL</vt:lpstr>
      <vt:lpstr>Using SQL SELECT</vt:lpstr>
      <vt:lpstr>Capabilities of SQL SELECT </vt:lpstr>
      <vt:lpstr>SELECT – Example</vt:lpstr>
      <vt:lpstr>Column Aliases</vt:lpstr>
      <vt:lpstr>Concatenation Operator</vt:lpstr>
      <vt:lpstr>Problem: Employee Summary</vt:lpstr>
      <vt:lpstr>Solution: Employee Summary</vt:lpstr>
      <vt:lpstr>Filtering the Selected Rows</vt:lpstr>
      <vt:lpstr>Other Comparison Conditions</vt:lpstr>
      <vt:lpstr>Comparing with NULL</vt:lpstr>
      <vt:lpstr>Sorting Result Sets</vt:lpstr>
      <vt:lpstr>Views</vt:lpstr>
      <vt:lpstr>Problem: Highest Peak</vt:lpstr>
      <vt:lpstr>Solution: Highest Peak</vt:lpstr>
      <vt:lpstr>Summary</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CRUD in SQL Server</dc:title>
  <dc:subject>Databases Basics - MS SQL Server -  Practical Trainer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Angel Georgiev</cp:lastModifiedBy>
  <cp:revision>10</cp:revision>
  <dcterms:created xsi:type="dcterms:W3CDTF">2018-05-23T13:08:44Z</dcterms:created>
  <dcterms:modified xsi:type="dcterms:W3CDTF">2021-08-11T06:44:18Z</dcterms:modified>
  <cp:category>db;databases;sql;programming;computer programming;software development</cp:category>
</cp:coreProperties>
</file>