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667" r:id="rId2"/>
    <p:sldId id="276" r:id="rId3"/>
    <p:sldId id="685" r:id="rId4"/>
    <p:sldId id="690" r:id="rId5"/>
    <p:sldId id="671" r:id="rId6"/>
    <p:sldId id="672" r:id="rId7"/>
    <p:sldId id="673" r:id="rId8"/>
    <p:sldId id="687" r:id="rId9"/>
    <p:sldId id="676" r:id="rId10"/>
    <p:sldId id="675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24" r:id="rId20"/>
    <p:sldId id="600" r:id="rId21"/>
    <p:sldId id="688" r:id="rId22"/>
    <p:sldId id="603" r:id="rId23"/>
    <p:sldId id="689" r:id="rId24"/>
    <p:sldId id="695" r:id="rId25"/>
    <p:sldId id="691" r:id="rId26"/>
    <p:sldId id="692" r:id="rId27"/>
    <p:sldId id="693" r:id="rId28"/>
    <p:sldId id="694" r:id="rId29"/>
    <p:sldId id="696" r:id="rId30"/>
    <p:sldId id="668" r:id="rId31"/>
    <p:sldId id="401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1F482F9-C400-41C4-AE83-14BA27285674}">
          <p14:sldIdLst>
            <p14:sldId id="667"/>
            <p14:sldId id="276"/>
          </p14:sldIdLst>
        </p14:section>
        <p14:section name="Application Database-First" id="{B0E124BE-DAA4-4446-9582-48DA1FC8EBD1}">
          <p14:sldIdLst>
            <p14:sldId id="685"/>
            <p14:sldId id="690"/>
            <p14:sldId id="671"/>
            <p14:sldId id="672"/>
            <p14:sldId id="673"/>
            <p14:sldId id="687"/>
            <p14:sldId id="676"/>
            <p14:sldId id="675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RUD with EF" id="{D76F557E-2EDF-434B-A389-28B894510B86}">
          <p14:sldIdLst>
            <p14:sldId id="624"/>
            <p14:sldId id="600"/>
            <p14:sldId id="688"/>
            <p14:sldId id="603"/>
            <p14:sldId id="689"/>
            <p14:sldId id="695"/>
            <p14:sldId id="691"/>
            <p14:sldId id="692"/>
            <p14:sldId id="693"/>
            <p14:sldId id="694"/>
            <p14:sldId id="696"/>
          </p14:sldIdLst>
        </p14:section>
        <p14:section name="Conclusion" id="{31E2E785-7FE7-4BEA-B642-25E143A81F51}">
          <p14:sldIdLst>
            <p14:sldId id="66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9AB47-8528-40CD-9C8D-ADEE37801C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19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39DE43-9D48-4B16-88B8-0E35D18C6E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618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6FDAA8-282D-4E18-82A0-10E765B498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8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7DB70F-67B7-46A1-8437-CAA47E129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895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6EEB93-E012-4EE8-9D9C-AC907024BC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547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3208F7-780B-4F2B-8C4B-9110B5C02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436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1161DF-C9B4-4220-9D89-897A5A3965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242669"/>
            <a:ext cx="10962447" cy="1316634"/>
          </a:xfrm>
        </p:spPr>
        <p:txBody>
          <a:bodyPr>
            <a:normAutofit/>
          </a:bodyPr>
          <a:lstStyle/>
          <a:p>
            <a:r>
              <a:rPr lang="en-US" dirty="0"/>
              <a:t>MVC Apps with Entity Framework and SQL Server. Implementing CRUD Operations with Scaffolding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Apps with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28" y="2781164"/>
            <a:ext cx="3220973" cy="1811796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Database icon - Free download on Iconfinder">
            <a:extLst>
              <a:ext uri="{FF2B5EF4-FFF2-40B4-BE49-F238E27FC236}">
                <a16:creationId xmlns:a16="http://schemas.microsoft.com/office/drawing/2014/main" id="{E6C5A31E-9275-4DCC-B1E5-A3254B2F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2863518"/>
            <a:ext cx="1647087" cy="164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Request] crud operations folder icons · Issue #579 ·  PKief/vscode-material-icon-theme · GitHub">
            <a:extLst>
              <a:ext uri="{FF2B5EF4-FFF2-40B4-BE49-F238E27FC236}">
                <a16:creationId xmlns:a16="http://schemas.microsoft.com/office/drawing/2014/main" id="{EB555ED9-7F41-4286-B090-25B1BF70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12" y="2821093"/>
            <a:ext cx="3954700" cy="15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In the </a:t>
            </a:r>
            <a:r>
              <a:rPr lang="en-US" sz="3600" b="1" dirty="0">
                <a:solidFill>
                  <a:schemeClr val="bg1"/>
                </a:solidFill>
              </a:rPr>
              <a:t>Package Manager Console </a:t>
            </a:r>
            <a:r>
              <a:rPr lang="en-US" sz="3600" dirty="0"/>
              <a:t>run the following command: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command above will </a:t>
            </a:r>
            <a:r>
              <a:rPr lang="en-US" b="1" dirty="0">
                <a:solidFill>
                  <a:schemeClr val="bg1"/>
                </a:solidFill>
              </a:rPr>
              <a:t>generate data models and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b="1" dirty="0">
                <a:solidFill>
                  <a:schemeClr val="bg1"/>
                </a:solidFill>
              </a:rPr>
              <a:t> from the existing database</a:t>
            </a:r>
            <a:r>
              <a:rPr lang="en-US" dirty="0"/>
              <a:t> in the "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"</a:t>
            </a:r>
            <a:r>
              <a:rPr lang="en-US" b="1" dirty="0"/>
              <a:t> </a:t>
            </a:r>
            <a:r>
              <a:rPr lang="en-US" dirty="0"/>
              <a:t>folder:</a:t>
            </a:r>
          </a:p>
          <a:p>
            <a:pPr lvl="1"/>
            <a:r>
              <a:rPr lang="en-US" b="1" noProof="1">
                <a:latin typeface="Consolas" panose="020B0609020204030204" pitchFamily="49" charset="0"/>
              </a:rPr>
              <a:t>Town.cs</a:t>
            </a:r>
            <a:r>
              <a:rPr lang="en-US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SoftUniContext.cs</a:t>
            </a:r>
            <a:r>
              <a:rPr lang="en-US" dirty="0"/>
              <a:t>, …</a:t>
            </a:r>
          </a:p>
          <a:p>
            <a:endParaRPr lang="en-US" sz="23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Entity Models and </a:t>
            </a:r>
            <a:r>
              <a:rPr lang="en-US" noProof="1"/>
              <a:t>DBContext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544507F-BD7D-41CB-BCBA-35C75ACE9429}"/>
              </a:ext>
            </a:extLst>
          </p:cNvPr>
          <p:cNvSpPr txBox="1">
            <a:spLocks/>
          </p:cNvSpPr>
          <p:nvPr/>
        </p:nvSpPr>
        <p:spPr>
          <a:xfrm>
            <a:off x="676272" y="2530830"/>
            <a:ext cx="10836275" cy="184317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Scaffold-DbContext -Connection "Server=(localdb)\MSSQLLocalDB;</a:t>
            </a:r>
            <a:r>
              <a:rPr lang="en-GB" sz="2400" noProof="1">
                <a:solidFill>
                  <a:schemeClr val="bg1"/>
                </a:solidFill>
              </a:rPr>
              <a:t>Database=SoftUni</a:t>
            </a:r>
            <a:r>
              <a:rPr lang="en-GB" sz="2400" noProof="1"/>
              <a:t>;Integrated Security=True;" -Provider Microsoft.EntityFrameworkCore.SqlServer -OutputDir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3B6E42-71E0-47C7-9109-A1D648D65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"Models" Folder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2" y="1212123"/>
            <a:ext cx="11010011" cy="5345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0242687" y="3124037"/>
            <a:ext cx="1611813" cy="465580"/>
          </a:xfrm>
          <a:prstGeom prst="wedgeRoundRectCallout">
            <a:avLst>
              <a:gd name="adj1" fmla="val -33454"/>
              <a:gd name="adj2" fmla="val 1166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399" b="1">
                <a:solidFill>
                  <a:srgbClr val="FFFFFF"/>
                </a:solidFill>
              </a:rPr>
              <a:t>EF models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7599586" y="6170039"/>
            <a:ext cx="2810268" cy="465580"/>
          </a:xfrm>
          <a:prstGeom prst="wedgeRoundRectCallout">
            <a:avLst>
              <a:gd name="adj1" fmla="val -65287"/>
              <a:gd name="adj2" fmla="val 159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399" b="1" dirty="0">
                <a:solidFill>
                  <a:srgbClr val="FFFFFF"/>
                </a:solidFill>
              </a:rPr>
              <a:t>Build succeeded</a:t>
            </a:r>
            <a:endParaRPr lang="bg-BG" sz="23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203368" y="5550677"/>
            <a:ext cx="1611813" cy="465580"/>
          </a:xfrm>
          <a:prstGeom prst="wedgeRoundRectCallout">
            <a:avLst>
              <a:gd name="adj1" fmla="val -35589"/>
              <a:gd name="adj2" fmla="val -8924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399" b="1" noProof="1">
                <a:solidFill>
                  <a:srgbClr val="FFFFFF"/>
                </a:solidFill>
              </a:rPr>
              <a:t>DbContext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BB36E6-884F-4277-8E53-F032A2A16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an ASP.NET Core MVC Controller</a:t>
            </a:r>
            <a:r>
              <a:rPr lang="en-US" dirty="0"/>
              <a:t> for handling data and performing basic CRUD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Scaffolding Controller with Views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25" y="2515113"/>
            <a:ext cx="6712587" cy="4019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182227" y="2619212"/>
            <a:ext cx="5223370" cy="305920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97" dirty="0"/>
              <a:t>Right-click on the </a:t>
            </a:r>
            <a:r>
              <a:rPr lang="en-US" sz="3397" b="1" dirty="0">
                <a:solidFill>
                  <a:schemeClr val="bg1"/>
                </a:solidFill>
              </a:rPr>
              <a:t>Controllers</a:t>
            </a:r>
            <a:r>
              <a:rPr lang="en-US" sz="3397" dirty="0"/>
              <a:t> folder in Solution Explorer</a:t>
            </a:r>
          </a:p>
          <a:p>
            <a:pPr lvl="1">
              <a:lnSpc>
                <a:spcPct val="100000"/>
              </a:lnSpc>
            </a:pPr>
            <a:r>
              <a:rPr lang="en-US" sz="3197" dirty="0"/>
              <a:t>Select </a:t>
            </a:r>
            <a:r>
              <a:rPr lang="en-US" sz="3197" b="1" dirty="0">
                <a:solidFill>
                  <a:schemeClr val="bg1"/>
                </a:solidFill>
              </a:rPr>
              <a:t>[Add]</a:t>
            </a:r>
            <a:r>
              <a:rPr lang="en-US" sz="3197" dirty="0"/>
              <a:t> </a:t>
            </a:r>
            <a:r>
              <a:rPr lang="en-US" sz="3197" dirty="0">
                <a:sym typeface="Wingdings" panose="05000000000000000000" pitchFamily="2" charset="2"/>
              </a:rPr>
              <a:t> </a:t>
            </a:r>
            <a:r>
              <a:rPr lang="en-US" sz="3197" b="1" dirty="0">
                <a:solidFill>
                  <a:schemeClr val="bg1"/>
                </a:solidFill>
              </a:rPr>
              <a:t>[Controller]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DF7419-6243-46B6-82FE-584DDEDBA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MVC Controller with Views using Entity Framework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9" dirty="0"/>
              <a:t>Controller with Views Using Entity Framework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09" y="1912728"/>
            <a:ext cx="9454680" cy="46654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1787F7C-8865-49F0-AB00-784C08C28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9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ts val="0"/>
              </a:spcAft>
            </a:pPr>
            <a:r>
              <a:rPr lang="en-US" sz="2999" dirty="0"/>
              <a:t>Select "</a:t>
            </a:r>
            <a:r>
              <a:rPr lang="en-US" sz="2999" b="1" dirty="0">
                <a:solidFill>
                  <a:schemeClr val="bg1"/>
                </a:solidFill>
              </a:rPr>
              <a:t>Town</a:t>
            </a:r>
            <a:r>
              <a:rPr lang="en-US" sz="2999" dirty="0"/>
              <a:t>" as </a:t>
            </a:r>
            <a:r>
              <a:rPr lang="en-US" sz="2999" b="1" dirty="0">
                <a:solidFill>
                  <a:schemeClr val="bg1"/>
                </a:solidFill>
              </a:rPr>
              <a:t>Model class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</a:rPr>
              <a:t>SoftUniContext</a:t>
            </a:r>
            <a:r>
              <a:rPr lang="en-US" sz="2999" dirty="0"/>
              <a:t> as the </a:t>
            </a:r>
            <a:r>
              <a:rPr lang="en-US" sz="2999" b="1" dirty="0">
                <a:solidFill>
                  <a:schemeClr val="bg1"/>
                </a:solidFill>
              </a:rPr>
              <a:t>Data context class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r>
              <a:rPr lang="en-US" sz="2999" dirty="0"/>
              <a:t>Tick the </a:t>
            </a:r>
            <a:r>
              <a:rPr lang="en-US" sz="2999" b="1" dirty="0">
                <a:solidFill>
                  <a:schemeClr val="bg1"/>
                </a:solidFill>
              </a:rPr>
              <a:t>Generate views </a:t>
            </a:r>
            <a:r>
              <a:rPr lang="en-US" sz="2999" dirty="0"/>
              <a:t>option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r>
              <a:rPr lang="en-US" sz="2999" dirty="0"/>
              <a:t>In the "</a:t>
            </a:r>
            <a:r>
              <a:rPr lang="en-US" sz="2999" b="1" dirty="0">
                <a:solidFill>
                  <a:schemeClr val="bg1"/>
                </a:solidFill>
              </a:rPr>
              <a:t>Select a Layout Page</a:t>
            </a:r>
            <a:r>
              <a:rPr lang="en-US" sz="2999" dirty="0"/>
              <a:t>": [Views] </a:t>
            </a:r>
            <a:r>
              <a:rPr lang="en-US" sz="2999" dirty="0">
                <a:sym typeface="Wingdings" panose="05000000000000000000" pitchFamily="2" charset="2"/>
              </a:rPr>
              <a:t></a:t>
            </a:r>
            <a:r>
              <a:rPr lang="en-US" sz="2999" dirty="0"/>
              <a:t> [Shared] </a:t>
            </a:r>
            <a:r>
              <a:rPr lang="en-US" sz="2999" dirty="0">
                <a:sym typeface="Wingdings" panose="05000000000000000000" pitchFamily="2" charset="2"/>
              </a:rPr>
              <a:t>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_</a:t>
            </a:r>
            <a:r>
              <a:rPr lang="en-US" sz="2999" b="1" noProof="1">
                <a:solidFill>
                  <a:schemeClr val="bg1"/>
                </a:solidFill>
              </a:rPr>
              <a:t>Layout.cshtml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Controller with Views Using Entity Framework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8" y="3415343"/>
            <a:ext cx="5017741" cy="320868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71" y="3443907"/>
            <a:ext cx="5084390" cy="315156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3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 rot="20449503">
            <a:off x="5428489" y="5014182"/>
            <a:ext cx="1146293" cy="410058"/>
          </a:xfrm>
          <a:prstGeom prst="rightArrow">
            <a:avLst>
              <a:gd name="adj1" fmla="val 42285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A3D682CB-656E-4BFF-8929-797F424BF3C1}"/>
              </a:ext>
            </a:extLst>
          </p:cNvPr>
          <p:cNvSpPr/>
          <p:nvPr/>
        </p:nvSpPr>
        <p:spPr>
          <a:xfrm rot="10800000">
            <a:off x="4431435" y="6213109"/>
            <a:ext cx="4655379" cy="410058"/>
          </a:xfrm>
          <a:prstGeom prst="rightArrow">
            <a:avLst>
              <a:gd name="adj1" fmla="val 42285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F5E9B5F-A7CC-483A-9B21-77B188782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6893802" cy="552732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b="1" dirty="0"/>
              <a:t> </a:t>
            </a:r>
            <a:r>
              <a:rPr lang="en-US" dirty="0"/>
              <a:t>is used to display data</a:t>
            </a:r>
          </a:p>
          <a:p>
            <a:pPr lvl="1"/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 folder contains all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.cshtml</a:t>
            </a:r>
            <a:r>
              <a:rPr lang="en-US" dirty="0"/>
              <a:t> view files in your app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Controllers</a:t>
            </a:r>
            <a:r>
              <a:rPr lang="en-US" dirty="0"/>
              <a:t> prepare data (model) for the 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display the data as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Controllers</a:t>
            </a:r>
            <a:r>
              <a:rPr lang="en-US" dirty="0"/>
              <a:t> take the data from the DB using </a:t>
            </a:r>
            <a:r>
              <a:rPr lang="en-US" b="1" dirty="0">
                <a:solidFill>
                  <a:schemeClr val="bg1"/>
                </a:solidFill>
              </a:rPr>
              <a:t>Entity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with Views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991"/>
          <a:stretch/>
        </p:blipFill>
        <p:spPr>
          <a:xfrm>
            <a:off x="7355673" y="1196707"/>
            <a:ext cx="3314653" cy="5512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995879" y="3869501"/>
            <a:ext cx="1408738" cy="548946"/>
          </a:xfrm>
          <a:prstGeom prst="wedgeRoundRectCallout">
            <a:avLst>
              <a:gd name="adj1" fmla="val -61218"/>
              <a:gd name="adj2" fmla="val 13560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>
                <a:solidFill>
                  <a:srgbClr val="FFFFFF"/>
                </a:solidFill>
              </a:rPr>
              <a:t>Views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995881" y="2259307"/>
            <a:ext cx="1903609" cy="548947"/>
          </a:xfrm>
          <a:prstGeom prst="wedgeRoundRectCallout">
            <a:avLst>
              <a:gd name="adj1" fmla="val -55844"/>
              <a:gd name="adj2" fmla="val 11232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Controllers</a:t>
            </a:r>
            <a:endParaRPr lang="bg-BG" sz="2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8E182B-5EAF-45A3-B02E-5FCE7FDF7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11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 your configuration class at the </a:t>
            </a:r>
            <a:r>
              <a:rPr lang="en-US" b="1" noProof="1">
                <a:solidFill>
                  <a:schemeClr val="bg1"/>
                </a:solidFill>
              </a:rPr>
              <a:t>ConfigureServices() </a:t>
            </a:r>
            <a:r>
              <a:rPr lang="en-US" dirty="0"/>
              <a:t>method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  <a:r>
              <a:rPr lang="en-US" dirty="0"/>
              <a:t>, by adding: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</a:t>
            </a:r>
            <a:r>
              <a:rPr lang="en-US" noProof="1"/>
              <a:t>DbContext</a:t>
            </a:r>
            <a:r>
              <a:rPr lang="en-US" dirty="0"/>
              <a:t> in the App Startup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8" y="4109679"/>
            <a:ext cx="10786404" cy="2393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2B681EE-BCC1-46CB-AC84-345A081F398A}"/>
              </a:ext>
            </a:extLst>
          </p:cNvPr>
          <p:cNvSpPr txBox="1">
            <a:spLocks/>
          </p:cNvSpPr>
          <p:nvPr/>
        </p:nvSpPr>
        <p:spPr>
          <a:xfrm>
            <a:off x="702798" y="3086087"/>
            <a:ext cx="10786404" cy="6657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defTabSz="12184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smtClean="0">
                <a:solidFill>
                  <a:schemeClr val="bg1"/>
                </a:solidFill>
                <a:latin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smtClean="0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smtClean="0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smtClean="0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services.AddDbContext&lt;SoftUniContext&gt;();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5861C-7239-4DEA-B71D-F388F30ED614}"/>
              </a:ext>
            </a:extLst>
          </p:cNvPr>
          <p:cNvSpPr txBox="1">
            <a:spLocks/>
          </p:cNvSpPr>
          <p:nvPr/>
        </p:nvSpPr>
        <p:spPr>
          <a:xfrm>
            <a:off x="702798" y="2484247"/>
            <a:ext cx="10786404" cy="601840"/>
          </a:xfrm>
          <a:prstGeom prst="rect">
            <a:avLst/>
          </a:prstGeom>
          <a:solidFill>
            <a:srgbClr val="343A47">
              <a:alpha val="25098"/>
            </a:srgb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defTabSz="12184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smtClean="0">
                <a:solidFill>
                  <a:schemeClr val="bg1"/>
                </a:solidFill>
                <a:latin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smtClean="0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smtClean="0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smtClean="0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399" noProof="1">
                <a:solidFill>
                  <a:schemeClr val="tx1"/>
                </a:solidFill>
              </a:rPr>
              <a:t>Startup.cs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57BE591-997F-48A2-8045-D98C6D439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Edit </a:t>
            </a:r>
            <a:r>
              <a:rPr lang="en-US" sz="3199" b="1" dirty="0">
                <a:solidFill>
                  <a:schemeClr val="bg1"/>
                </a:solidFill>
              </a:rPr>
              <a:t>_</a:t>
            </a:r>
            <a:r>
              <a:rPr lang="en-US" sz="3199" b="1" noProof="1">
                <a:solidFill>
                  <a:schemeClr val="bg1"/>
                </a:solidFill>
              </a:rPr>
              <a:t>Layout.cshtml </a:t>
            </a:r>
            <a:r>
              <a:rPr lang="en-US" sz="3199" noProof="1"/>
              <a:t>to include the "</a:t>
            </a:r>
            <a:r>
              <a:rPr lang="en-US" sz="3199" b="1" noProof="1"/>
              <a:t>Towns</a:t>
            </a:r>
            <a:r>
              <a:rPr lang="en-US" sz="3199" noProof="1"/>
              <a:t>" link in the app menus</a:t>
            </a:r>
            <a:r>
              <a:rPr lang="en-US" dirty="0"/>
              <a:t>:</a:t>
            </a:r>
            <a:endParaRPr lang="en-US" sz="3199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the Towns Page in the Menu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A60511-A4DC-40BF-81AD-A3B3DB2D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43" y="1914826"/>
            <a:ext cx="10163314" cy="470834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1759724" y="6487873"/>
            <a:ext cx="316030" cy="246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17</a:t>
            </a:r>
            <a:endParaRPr lang="en-US" sz="1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D72FD3-514F-4157-8C70-662A166AD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24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build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/>
              <a:t> the application using </a:t>
            </a:r>
            <a:r>
              <a:rPr lang="en-US" b="1" dirty="0">
                <a:solidFill>
                  <a:schemeClr val="bg1"/>
                </a:solidFill>
              </a:rPr>
              <a:t>[Ctrl] + [F5]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the Application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88" y="2349282"/>
            <a:ext cx="5832019" cy="37654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05" y="2329622"/>
            <a:ext cx="5608063" cy="1904266"/>
          </a:xfrm>
          <a:prstGeom prst="rect">
            <a:avLst/>
          </a:prstGeom>
        </p:spPr>
      </p:pic>
      <p:sp>
        <p:nvSpPr>
          <p:cNvPr id="12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804171" y="2664200"/>
            <a:ext cx="1426794" cy="410058"/>
          </a:xfrm>
          <a:prstGeom prst="rightArrow">
            <a:avLst>
              <a:gd name="adj1" fmla="val 37491"/>
              <a:gd name="adj2" fmla="val 114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7C26E4A-7855-4B64-A7A1-E1A685236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1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in ASP.NET MVC with EF</a:t>
            </a:r>
          </a:p>
        </p:txBody>
      </p:sp>
      <p:pic>
        <p:nvPicPr>
          <p:cNvPr id="2050" name="Picture 2" descr="Image result for cr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94" y="1269563"/>
            <a:ext cx="6856212" cy="27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62972BA7-541C-49E9-B419-D0654293859F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Manipulating Databases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5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944" y="1300590"/>
            <a:ext cx="10512569" cy="5354910"/>
          </a:xfrm>
        </p:spPr>
        <p:txBody>
          <a:bodyPr>
            <a:normAutofit/>
          </a:bodyPr>
          <a:lstStyle/>
          <a:p>
            <a:pPr marL="514196" indent="-514196">
              <a:lnSpc>
                <a:spcPct val="100000"/>
              </a:lnSpc>
            </a:pPr>
            <a:r>
              <a:rPr lang="en-US" sz="3599" dirty="0"/>
              <a:t>Implementing </a:t>
            </a:r>
            <a:r>
              <a:rPr lang="en-US" sz="3599" b="1" dirty="0">
                <a:solidFill>
                  <a:schemeClr val="bg1"/>
                </a:solidFill>
              </a:rPr>
              <a:t>CRUD operations </a:t>
            </a:r>
            <a:r>
              <a:rPr lang="en-US" sz="3599" dirty="0"/>
              <a:t>in ASP.NET MVC + Entity Framework + SQL Server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Creating ASP.NET Core MVC App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Scaffolding </a:t>
            </a:r>
            <a:r>
              <a:rPr lang="en-US" sz="3399" b="1" dirty="0">
                <a:solidFill>
                  <a:schemeClr val="bg1"/>
                </a:solidFill>
              </a:rPr>
              <a:t>Entity Framework </a:t>
            </a:r>
            <a:r>
              <a:rPr lang="en-US" sz="3399" dirty="0"/>
              <a:t>data classes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Scaffolding </a:t>
            </a:r>
            <a:r>
              <a:rPr lang="en-US" sz="3399" b="1" dirty="0">
                <a:solidFill>
                  <a:schemeClr val="bg1"/>
                </a:solidFill>
              </a:rPr>
              <a:t>MVC Controllers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Views</a:t>
            </a:r>
            <a:r>
              <a:rPr lang="en-US" sz="3399" dirty="0"/>
              <a:t> by data class</a:t>
            </a:r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CRUD </a:t>
            </a:r>
            <a:r>
              <a:rPr lang="en-US" sz="3599" b="1" dirty="0">
                <a:solidFill>
                  <a:schemeClr val="bg1"/>
                </a:solidFill>
              </a:rPr>
              <a:t>controllers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views</a:t>
            </a:r>
          </a:p>
          <a:p>
            <a:pPr marL="717335" lvl="1" indent="-414214">
              <a:lnSpc>
                <a:spcPct val="100000"/>
              </a:lnSpc>
            </a:pPr>
            <a:r>
              <a:rPr lang="en-US" dirty="0"/>
              <a:t>Inside the generated CRUD controllers</a:t>
            </a:r>
          </a:p>
          <a:p>
            <a:pPr marL="717335" lvl="1" indent="-414214">
              <a:lnSpc>
                <a:spcPct val="100000"/>
              </a:lnSpc>
            </a:pPr>
            <a:r>
              <a:rPr lang="en-US" dirty="0"/>
              <a:t>Inside the generated CRUD views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91C680-DA8F-46BE-B9D3-07D1E568E2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99" dirty="0"/>
              <a:t>We can retrieve an </a:t>
            </a:r>
            <a:r>
              <a:rPr lang="en-US" sz="3499" b="1" dirty="0">
                <a:solidFill>
                  <a:schemeClr val="bg1"/>
                </a:solidFill>
              </a:rPr>
              <a:t>entire collection</a:t>
            </a:r>
            <a:r>
              <a:rPr lang="en-US" sz="3499" dirty="0"/>
              <a:t>, using the </a:t>
            </a:r>
            <a:r>
              <a:rPr lang="en-US" sz="3499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499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99" dirty="0"/>
              <a:t>Generated route: </a:t>
            </a:r>
            <a:r>
              <a:rPr lang="en-US" sz="3499" noProof="1"/>
              <a:t>“</a:t>
            </a:r>
            <a:r>
              <a:rPr lang="en-US" sz="3499" b="1" noProof="1">
                <a:solidFill>
                  <a:schemeClr val="bg1"/>
                </a:solidFill>
                <a:latin typeface="Consolas" panose="020B0609020204030204" pitchFamily="49" charset="0"/>
              </a:rPr>
              <a:t>/Towns/Index</a:t>
            </a:r>
            <a:r>
              <a:rPr lang="en-US" sz="3499" noProof="1"/>
              <a:t>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905" y="2037594"/>
            <a:ext cx="10896190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GET: /Towns/Index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public IActionResult Index()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  return View(this._context.Towns.ToList());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E1B7AD-3CFD-4D31-A7E9-2179A2664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Asynchronous</a:t>
            </a:r>
            <a:r>
              <a:rPr lang="en-US" sz="3499" dirty="0"/>
              <a:t> version of the previous controller:</a:t>
            </a:r>
          </a:p>
          <a:p>
            <a:endParaRPr lang="en-US" sz="3499" dirty="0"/>
          </a:p>
          <a:p>
            <a:endParaRPr lang="en-US" sz="3499" dirty="0"/>
          </a:p>
          <a:p>
            <a:endParaRPr lang="en-US" sz="3499" dirty="0"/>
          </a:p>
          <a:p>
            <a:endParaRPr lang="en-US" sz="3499" dirty="0"/>
          </a:p>
          <a:p>
            <a:r>
              <a:rPr lang="en-US" sz="3499" dirty="0"/>
              <a:t>Asynchronous code is </a:t>
            </a:r>
            <a:r>
              <a:rPr lang="en-US" sz="3499" b="1" dirty="0">
                <a:solidFill>
                  <a:schemeClr val="bg1"/>
                </a:solidFill>
              </a:rPr>
              <a:t>more efficient</a:t>
            </a:r>
            <a:r>
              <a:rPr lang="bg-BG" sz="3499" dirty="0">
                <a:solidFill>
                  <a:schemeClr val="bg1"/>
                </a:solidFill>
              </a:rPr>
              <a:t> </a:t>
            </a:r>
            <a:r>
              <a:rPr lang="bg-BG" sz="3499" dirty="0"/>
              <a:t>(</a:t>
            </a:r>
            <a:r>
              <a:rPr lang="en-US" sz="3499" dirty="0"/>
              <a:t>load faster</a:t>
            </a:r>
            <a:r>
              <a:rPr lang="bg-BG" sz="3499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Controllers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905" y="2127570"/>
            <a:ext cx="10896190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GET: /Towns/Index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Task&lt;IActionResult&gt; Index()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  return View(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await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_context.Towns.ToListAsync());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5FC887-E542-4289-9630-C94FE71B4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1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operations (see the generated code):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Controllers (3)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F71A7-4382-4AC2-A349-BA67BF6D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899400"/>
            <a:ext cx="110671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GET: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Towns/Details/5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async Task&lt;IActionResult&gt; Details(int? id) { … }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24F7E-E1A7-499A-8D61-99AC1B612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3196121"/>
            <a:ext cx="110671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GET: Towns/Create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public IActionResult Create() { … }</a:t>
            </a:r>
            <a:endParaRPr lang="nn-NO" sz="2799" b="1" noProof="1"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2D498-C295-4C31-BEBC-B0342B9E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4" y="4492842"/>
            <a:ext cx="11067117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POST: Towns/Create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[HttpPost] [ValidateAntiForgeryToken]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public async Task&lt;IActionResult&gt; Create([Bind("TownId, Name")] Town town) { … }</a:t>
            </a:r>
            <a:endParaRPr lang="nn-NO" sz="27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E868F2-5A16-45BA-B571-E98DBE5CB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3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operations (see the generated code):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Controllers (4)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F71A7-4382-4AC2-A349-BA67BF6D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899400"/>
            <a:ext cx="110671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GET: Towns/Edit/5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public async Task&lt;IActionResult&gt; Edit(int? id){…}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24F7E-E1A7-499A-8D61-99AC1B612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3212824"/>
            <a:ext cx="11067117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POST: Towns/Edit/5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[HttpPost][ValidateAntiForgeryToken]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public async Task&lt;IActionResult&gt; Edit(int id, [Bind("TownId,Name")] Town town){…}</a:t>
            </a:r>
            <a:endParaRPr lang="nn-NO" sz="2799" b="1" noProof="1"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2D498-C295-4C31-BEBC-B0342B9E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4" y="5387800"/>
            <a:ext cx="110671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GET: Towns/Delete/5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async Task&lt;IActionResult&gt; Delete(int? id){…}</a:t>
            </a:r>
            <a:endParaRPr lang="nn-NO" sz="27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56D44E2-1D6B-4104-A91B-6FFEA76CF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9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operations (see the generated code):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Controllers (5)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F71A7-4382-4AC2-A349-BA67BF6D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74" y="2079353"/>
            <a:ext cx="11080086" cy="129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POST: Towns/Delete/5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[HttpPost, ActionName("Delete")] [ValidateAntiForgeryToken]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public async Task&lt;IActionResult&gt; DeleteConfirmed(int id){…}</a:t>
            </a:r>
            <a:endParaRPr lang="nn-NO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6846B9-E7CE-48D1-9F65-739BD1FCA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3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2336D-D0CD-4034-9014-9A5D115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B2AEE-5C46-4BD8-8E7C-BE89EBEF8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1664143"/>
            <a:ext cx="11270170" cy="492315"/>
          </a:xfrm>
          <a:prstGeom prst="rect">
            <a:avLst/>
          </a:prstGeom>
          <a:solidFill>
            <a:schemeClr val="accent6">
              <a:lumMod val="2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99" b="1" noProof="1">
                <a:latin typeface="Consolas" pitchFamily="49" charset="0"/>
              </a:rPr>
              <a:t>Index.cshtml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4E96C-8BFF-477A-A597-F45D3AB2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2156457"/>
            <a:ext cx="11270170" cy="3794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@foreach (var item in Model)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&lt;tr&gt;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&lt;td&gt;@Html.DisplayFor(modelItem =&gt; item.Name)&lt;/td&gt;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&lt;td&gt;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&lt;a asp-action="Edit" asp-route-id="@item.TownId"&gt;Edit&lt;/a&gt;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&lt;a asp-action="Details" asp-route-id="@item.TownId"&gt;Details&lt;/a&gt;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&lt;a asp-action="Delete" asp-route-id="@item.TownId"&gt;Delete&lt;/a&gt;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&lt;/td&gt;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&lt;/tr&gt;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A2F1FA-7D3B-475B-96A2-8D6A3BAC2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4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2336D-D0CD-4034-9014-9A5D115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Views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B2AEE-5C46-4BD8-8E7C-BE89EBEF8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1664143"/>
            <a:ext cx="11270170" cy="492315"/>
          </a:xfrm>
          <a:prstGeom prst="rect">
            <a:avLst/>
          </a:prstGeom>
          <a:solidFill>
            <a:schemeClr val="accent6">
              <a:lumMod val="2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99" b="1" noProof="1">
                <a:latin typeface="Consolas" pitchFamily="49" charset="0"/>
              </a:rPr>
              <a:t>Edit.cshtml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4E96C-8BFF-477A-A597-F45D3AB2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2156457"/>
            <a:ext cx="11270170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&lt;form asp-action="Edit"&gt;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&lt;div asp-validation-summary="ModelOnly"&gt;&lt;/div&gt;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&lt;input type="hidden" asp-for="TownId"/&gt;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     &lt;label asp-for="Name"&gt;&lt;/label&gt;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     &lt;input asp-for="Name"/&gt;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     &lt;span asp-validation-for="Name"&gt;&lt;/span&gt;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  &lt;input type="submit" value="Save"/&gt;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99" b="1" noProof="1">
                <a:latin typeface="Consolas" pitchFamily="49" charset="0"/>
              </a:rPr>
              <a:t>&lt;/form&gt;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A488AC-C12F-4E2D-8A46-581235403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7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2336D-D0CD-4034-9014-9A5D115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Views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B2AEE-5C46-4BD8-8E7C-BE89EBEF8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1539494"/>
            <a:ext cx="11270170" cy="492315"/>
          </a:xfrm>
          <a:prstGeom prst="rect">
            <a:avLst/>
          </a:prstGeom>
          <a:solidFill>
            <a:schemeClr val="accent6">
              <a:lumMod val="2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99" b="1" noProof="1">
                <a:latin typeface="Consolas" pitchFamily="49" charset="0"/>
              </a:rPr>
              <a:t>Details.cshtml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4E96C-8BFF-477A-A597-F45D3AB2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2031807"/>
            <a:ext cx="11270170" cy="4153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&lt;dl class="row"&gt;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&lt;dt class = "col-sm-2"&gt;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@Html.DisplayNameFor(model =&gt; model.Name)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&lt;dd class = "col-sm-10"&gt;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@Html.DisplayFor(model =&gt; model.Name)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&lt;/dl&gt;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</a:rPr>
              <a:t>    &lt;a asp-action="Edit" asp-route-id="@Model.TownId"&gt;Edit&lt;/a&gt;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</a:rPr>
              <a:t>    &lt;a asp-action="Index"&gt;Back to List&lt;/a&gt;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5130D5-DF3B-4524-BB75-663DC8F05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0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2336D-D0CD-4034-9014-9A5D115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Views (4)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B2AEE-5C46-4BD8-8E7C-BE89EBEF8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1449517"/>
            <a:ext cx="11270170" cy="492315"/>
          </a:xfrm>
          <a:prstGeom prst="rect">
            <a:avLst/>
          </a:prstGeom>
          <a:solidFill>
            <a:schemeClr val="accent6">
              <a:lumMod val="2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99" b="1" noProof="1">
                <a:latin typeface="Consolas" pitchFamily="49" charset="0"/>
              </a:rPr>
              <a:t>Delete.cshtml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4E96C-8BFF-477A-A597-F45D3AB2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1941830"/>
            <a:ext cx="11270170" cy="4492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&lt;dl class="row"&gt;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&lt;dt class = "col-sm-2"&gt;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@Html.DisplayNameFor(model =&gt; model.Name)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&lt;dd class = "col-sm-10"&gt;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@Html.DisplayFor(model =&gt; model.Name)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&lt;/dl&gt;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&lt;form asp-action="Delete"&gt;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&lt;input type="hidden" asp-for="TownId"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&lt;input type="submit" value="Delete" class="btn btn-danger" /&gt;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&lt;a asp-action="Index"&gt;Back to List&lt;/a&gt;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&lt;/form&gt;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83760F5-1653-4C94-8A9A-C299F5CCA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1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2336D-D0CD-4034-9014-9A5D115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CRUD Views (5)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B2AEE-5C46-4BD8-8E7C-BE89EBEF8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1404529"/>
            <a:ext cx="11270170" cy="492315"/>
          </a:xfrm>
          <a:prstGeom prst="rect">
            <a:avLst/>
          </a:prstGeom>
          <a:solidFill>
            <a:schemeClr val="accent6">
              <a:lumMod val="2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99" b="1" noProof="1">
                <a:latin typeface="Consolas" pitchFamily="49" charset="0"/>
              </a:rPr>
              <a:t>Create.cshtml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4E96C-8BFF-477A-A597-F45D3AB2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87" y="1896842"/>
            <a:ext cx="11270170" cy="4153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&lt;form asp-action="Create"&gt;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&lt;div asp-validation-summary="ModelOnly"&gt;&lt;/div&gt;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   &lt;label asp-for="Name"&gt;&lt;/label&gt;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   &lt;input asp-for="Name"/&gt;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   &lt;span asp-validation-for="Name"&gt;&lt;/span&gt;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1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     &lt;input type="submit" value="Create"/&gt;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199" b="1" noProof="1">
                <a:latin typeface="Consolas" pitchFamily="49" charset="0"/>
              </a:rPr>
              <a:t>&lt;/form&gt;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E8C595-A384-43E8-AD18-6DAC7F68F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6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Build ASP.NET MVC Data-Driven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16" y="729704"/>
            <a:ext cx="5714770" cy="36897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15D1A7C-42D7-4B4F-BF8F-2FE1C7319213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 CRUD Application with "</a:t>
            </a:r>
            <a:r>
              <a:rPr lang="en-US" noProof="1"/>
              <a:t>SoftUni"</a:t>
            </a:r>
            <a:r>
              <a:rPr lang="en-US"/>
              <a:t> 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07081"/>
            <a:ext cx="1173516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7572" y="1551453"/>
            <a:ext cx="11025247" cy="490772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033" indent="-265033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5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ASP.NET MVC </a:t>
            </a:r>
            <a:r>
              <a:rPr lang="en-US" sz="5800" dirty="0">
                <a:solidFill>
                  <a:schemeClr val="bg2"/>
                </a:solidFill>
              </a:rPr>
              <a:t>is powerful Web development platform</a:t>
            </a: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5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</a:t>
            </a:r>
            <a:r>
              <a:rPr lang="en-US" sz="5400" dirty="0">
                <a:solidFill>
                  <a:schemeClr val="bg2"/>
                </a:solidFill>
              </a:rPr>
              <a:t> render HTML code</a:t>
            </a: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sz="5400" dirty="0">
              <a:solidFill>
                <a:schemeClr val="bg2"/>
              </a:solidFill>
            </a:endParaRP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sz="5400" dirty="0">
              <a:solidFill>
                <a:schemeClr val="bg2"/>
              </a:solidFill>
            </a:endParaRP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5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Controllers</a:t>
            </a:r>
            <a:r>
              <a:rPr lang="en-US" sz="5400" dirty="0">
                <a:solidFill>
                  <a:schemeClr val="bg2"/>
                </a:solidFill>
              </a:rPr>
              <a:t> process HTTP GET / POST actions</a:t>
            </a: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sz="5400" dirty="0">
              <a:solidFill>
                <a:schemeClr val="bg2"/>
              </a:solidFill>
            </a:endParaRP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sz="5400" dirty="0">
              <a:solidFill>
                <a:schemeClr val="bg2"/>
              </a:solidFill>
            </a:endParaRP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5400" dirty="0">
                <a:solidFill>
                  <a:schemeClr val="bg2"/>
                </a:solidFill>
              </a:rPr>
              <a:t>Great integration with </a:t>
            </a:r>
            <a:r>
              <a:rPr lang="en-US" sz="5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databases</a:t>
            </a:r>
            <a:r>
              <a:rPr lang="en-US" sz="5400" dirty="0">
                <a:solidFill>
                  <a:schemeClr val="bg2"/>
                </a:solidFill>
              </a:rPr>
              <a:t> and </a:t>
            </a:r>
            <a:r>
              <a:rPr lang="en-US" sz="5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Core</a:t>
            </a:r>
          </a:p>
          <a:p>
            <a:pPr marL="717335" lvl="1" indent="-363429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5400" dirty="0">
                <a:solidFill>
                  <a:schemeClr val="bg2"/>
                </a:solidFill>
              </a:rPr>
              <a:t>VS generates </a:t>
            </a:r>
            <a:r>
              <a:rPr lang="en-US" sz="5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CRUD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2"/>
                </a:solidFill>
              </a:rPr>
              <a:t>operations by existing model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B05043D-D2A7-401D-B8CD-2ED418F71B5F}"/>
              </a:ext>
            </a:extLst>
          </p:cNvPr>
          <p:cNvSpPr txBox="1">
            <a:spLocks/>
          </p:cNvSpPr>
          <p:nvPr/>
        </p:nvSpPr>
        <p:spPr>
          <a:xfrm>
            <a:off x="1412857" y="2708921"/>
            <a:ext cx="7350660" cy="93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sv-SE" sz="2400" dirty="0">
                <a:solidFill>
                  <a:schemeClr val="bg2"/>
                </a:solidFill>
                <a:effectLst/>
              </a:rPr>
              <a:t>@foreach (var item in @Model)</a:t>
            </a:r>
          </a:p>
          <a:p>
            <a:pPr>
              <a:lnSpc>
                <a:spcPct val="110000"/>
              </a:lnSpc>
            </a:pPr>
            <a:r>
              <a:rPr lang="sv-SE" sz="2400" dirty="0">
                <a:solidFill>
                  <a:schemeClr val="bg2"/>
                </a:solidFill>
                <a:effectLst/>
              </a:rPr>
              <a:t>{ </a:t>
            </a:r>
            <a:r>
              <a:rPr lang="sv-SE" sz="24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&lt;li&gt;</a:t>
            </a:r>
            <a:r>
              <a:rPr lang="sv-SE" sz="2400" dirty="0">
                <a:solidFill>
                  <a:schemeClr val="bg2"/>
                </a:solidFill>
                <a:effectLst/>
              </a:rPr>
              <a:t>@item</a:t>
            </a:r>
            <a:r>
              <a:rPr lang="sv-SE" sz="24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&lt;/li&gt; </a:t>
            </a:r>
            <a:r>
              <a:rPr lang="sv-SE" sz="2400" dirty="0">
                <a:solidFill>
                  <a:schemeClr val="bg2"/>
                </a:solidFill>
                <a:effectLst/>
              </a:rPr>
              <a:t>}</a:t>
            </a:r>
            <a:endParaRPr lang="en-US" sz="2400" dirty="0">
              <a:solidFill>
                <a:schemeClr val="bg2"/>
              </a:solidFill>
              <a:effectLst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47937D-4009-4E4F-94F3-819B37833CA1}"/>
              </a:ext>
            </a:extLst>
          </p:cNvPr>
          <p:cNvSpPr txBox="1">
            <a:spLocks/>
          </p:cNvSpPr>
          <p:nvPr/>
        </p:nvSpPr>
        <p:spPr>
          <a:xfrm>
            <a:off x="1412857" y="4293097"/>
            <a:ext cx="7350661" cy="93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2"/>
                </a:solidFill>
                <a:effectLst/>
              </a:rPr>
              <a:t>public ActionResult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Index</a:t>
            </a:r>
            <a:r>
              <a:rPr lang="en-US" sz="2400" dirty="0">
                <a:solidFill>
                  <a:schemeClr val="bg2"/>
                </a:solidFill>
                <a:effectLst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2"/>
                </a:solidFill>
                <a:effectLst/>
              </a:rPr>
              <a:t>{ return this.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View</a:t>
            </a:r>
            <a:r>
              <a:rPr lang="en-US" sz="2400" dirty="0">
                <a:solidFill>
                  <a:schemeClr val="bg2"/>
                </a:solidFill>
                <a:effectLst/>
              </a:rPr>
              <a:t>(GetAllItems());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0908C22-9E3C-45B4-AFA6-5B6782AAF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6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52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8AB10B-9ACD-4F1F-BB80-794181AEF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8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0AE4CF-2A9F-4F1C-946B-338450B288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10256-22FA-425C-BEF4-52AE63F3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+ Entity Framework</a:t>
            </a:r>
          </a:p>
        </p:txBody>
      </p:sp>
      <p:pic>
        <p:nvPicPr>
          <p:cNvPr id="2050" name="Picture 2" descr="Basic CRUD (Create, Read, Update, Delete) in ASP.NET MVC Using C# and  Entity Framework - GeeksforGeeks">
            <a:extLst>
              <a:ext uri="{FF2B5EF4-FFF2-40B4-BE49-F238E27FC236}">
                <a16:creationId xmlns:a16="http://schemas.microsoft.com/office/drawing/2014/main" id="{5E8B0D39-8EAB-4A20-B72C-0DA3AF0F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7" y="2105693"/>
            <a:ext cx="11522249" cy="45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, chrome Free Icon of Social icons">
            <a:extLst>
              <a:ext uri="{FF2B5EF4-FFF2-40B4-BE49-F238E27FC236}">
                <a16:creationId xmlns:a16="http://schemas.microsoft.com/office/drawing/2014/main" id="{60F3BEC5-1926-472A-A952-1382D6B0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53" y="1809422"/>
            <a:ext cx="953152" cy="9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5">
            <a:extLst>
              <a:ext uri="{FF2B5EF4-FFF2-40B4-BE49-F238E27FC236}">
                <a16:creationId xmlns:a16="http://schemas.microsoft.com/office/drawing/2014/main" id="{A467F945-FABE-4677-843C-64A2AAF7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582" y="1809423"/>
            <a:ext cx="2482399" cy="1073408"/>
          </a:xfrm>
          <a:prstGeom prst="wedgeRoundRectCallout">
            <a:avLst>
              <a:gd name="adj1" fmla="val -67188"/>
              <a:gd name="adj2" fmla="val 5771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ASP.NET MVC controllers</a:t>
            </a:r>
            <a:endParaRPr lang="bg-BG" sz="2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AC66525-4EF1-47DD-9D95-BFFC7F1D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673" y="4087795"/>
            <a:ext cx="1709555" cy="575560"/>
          </a:xfrm>
          <a:prstGeom prst="wedgeRoundRectCallout">
            <a:avLst>
              <a:gd name="adj1" fmla="val 21524"/>
              <a:gd name="adj2" fmla="val 1633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EF Core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75F0C3B4-83DE-4A29-8CB5-A1F90F6C7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220" y="4621798"/>
            <a:ext cx="2196661" cy="953152"/>
          </a:xfrm>
          <a:prstGeom prst="wedgeRoundRectCallout">
            <a:avLst>
              <a:gd name="adj1" fmla="val 73436"/>
              <a:gd name="adj2" fmla="val 3927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Razor views:</a:t>
            </a:r>
            <a:br>
              <a:rPr lang="en-US" sz="2799" b="1" dirty="0">
                <a:solidFill>
                  <a:srgbClr val="FFFFFF"/>
                </a:solidFill>
              </a:rPr>
            </a:br>
            <a:r>
              <a:rPr lang="en-US" sz="2799" b="1" dirty="0">
                <a:solidFill>
                  <a:srgbClr val="FFFFFF"/>
                </a:solidFill>
              </a:rPr>
              <a:t>(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cshtml</a:t>
            </a:r>
            <a:r>
              <a:rPr lang="en-US" sz="2799" b="1" dirty="0">
                <a:solidFill>
                  <a:srgbClr val="FFFFFF"/>
                </a:solidFill>
              </a:rPr>
              <a:t>)</a:t>
            </a:r>
            <a:endParaRPr lang="bg-BG" sz="2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5D7539E-1A38-47D9-8DA1-B562EB0B4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4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99" dirty="0"/>
              <a:t>Open </a:t>
            </a:r>
            <a:r>
              <a:rPr lang="en-US" sz="3599" b="1" dirty="0">
                <a:solidFill>
                  <a:schemeClr val="bg1"/>
                </a:solidFill>
              </a:rPr>
              <a:t>Microsoft SQL Management Studio</a:t>
            </a:r>
            <a:r>
              <a:rPr lang="en-US" sz="3599" dirty="0"/>
              <a:t> and make sure you have the "</a:t>
            </a:r>
            <a:r>
              <a:rPr lang="en-US" sz="3599" b="1" noProof="1">
                <a:solidFill>
                  <a:schemeClr val="bg1"/>
                </a:solidFill>
              </a:rPr>
              <a:t>SoftUni</a:t>
            </a:r>
            <a:r>
              <a:rPr lang="en-US" sz="3599" dirty="0"/>
              <a:t>"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ASP.NET Core Project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91941" y="2574224"/>
            <a:ext cx="5274224" cy="305920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97" dirty="0"/>
              <a:t>In </a:t>
            </a:r>
            <a:r>
              <a:rPr lang="en-US" sz="3397" b="1" dirty="0">
                <a:solidFill>
                  <a:schemeClr val="bg1"/>
                </a:solidFill>
              </a:rPr>
              <a:t>Visual Studio</a:t>
            </a:r>
            <a:r>
              <a:rPr lang="bg-BG" sz="3397" b="1" dirty="0">
                <a:solidFill>
                  <a:schemeClr val="bg1"/>
                </a:solidFill>
              </a:rPr>
              <a:t> </a:t>
            </a:r>
            <a:r>
              <a:rPr lang="en-US" sz="3397" dirty="0"/>
              <a:t>create a new C# Web project</a:t>
            </a:r>
          </a:p>
          <a:p>
            <a:pPr lvl="1">
              <a:lnSpc>
                <a:spcPct val="100000"/>
              </a:lnSpc>
            </a:pPr>
            <a:r>
              <a:rPr lang="en-US" sz="3197" dirty="0"/>
              <a:t>Use the </a:t>
            </a:r>
            <a:r>
              <a:rPr lang="en-US" sz="3197" b="1" dirty="0">
                <a:solidFill>
                  <a:schemeClr val="bg1"/>
                </a:solidFill>
              </a:rPr>
              <a:t>ASP.NET Web Application (.NET Core) </a:t>
            </a:r>
            <a:r>
              <a:rPr lang="en-US" sz="3197" dirty="0"/>
              <a:t>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25" y="1925958"/>
            <a:ext cx="5684233" cy="457023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170039F-2877-4409-81FF-5F28CCF98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3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do not see the </a:t>
            </a:r>
            <a:r>
              <a:rPr lang="en-US" b="1" dirty="0">
                <a:solidFill>
                  <a:schemeClr val="bg1"/>
                </a:solidFill>
              </a:rPr>
              <a:t>ASP.NET Core Web Application</a:t>
            </a:r>
            <a:r>
              <a:rPr lang="en-US" dirty="0"/>
              <a:t> template</a:t>
            </a:r>
          </a:p>
          <a:p>
            <a:pPr lvl="1"/>
            <a:r>
              <a:rPr lang="en-US" dirty="0"/>
              <a:t>Choose the "</a:t>
            </a:r>
            <a:r>
              <a:rPr lang="en-US" b="1" dirty="0">
                <a:solidFill>
                  <a:schemeClr val="bg1"/>
                </a:solidFill>
              </a:rPr>
              <a:t>Install more tools and features</a:t>
            </a:r>
            <a:r>
              <a:rPr lang="en-US" dirty="0"/>
              <a:t>" 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ASP.NET Core Web Application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72604" y="2664200"/>
            <a:ext cx="5970381" cy="305920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97" dirty="0"/>
              <a:t>Install the feature "</a:t>
            </a:r>
            <a:r>
              <a:rPr lang="en-US" sz="3397" b="1" dirty="0">
                <a:solidFill>
                  <a:schemeClr val="bg1"/>
                </a:solidFill>
              </a:rPr>
              <a:t>ASP.NET and web development</a:t>
            </a:r>
            <a:r>
              <a:rPr lang="en-US" sz="3397" dirty="0"/>
              <a:t>"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1" y="4013848"/>
            <a:ext cx="5494141" cy="11530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02" y="2724215"/>
            <a:ext cx="5341466" cy="373236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B589979-0D77-4893-A440-62070E40B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34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Choose 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project template: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Web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700" y="2576362"/>
            <a:ext cx="3046825" cy="320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8259993" y="4035354"/>
            <a:ext cx="369789" cy="2907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3" y="2047928"/>
            <a:ext cx="7778926" cy="426555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B51979C-A981-4CA4-BC43-CAFC3BC26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9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C259-39A3-49DF-B830-A8B673D2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01098"/>
            <a:ext cx="6408113" cy="5354402"/>
          </a:xfrm>
        </p:spPr>
        <p:txBody>
          <a:bodyPr>
            <a:normAutofit/>
          </a:bodyPr>
          <a:lstStyle/>
          <a:p>
            <a:r>
              <a:rPr lang="en-US" sz="3400" dirty="0"/>
              <a:t>Install </a:t>
            </a:r>
            <a:r>
              <a:rPr lang="en-US" sz="3400" b="1" dirty="0">
                <a:solidFill>
                  <a:schemeClr val="bg1"/>
                </a:solidFill>
              </a:rPr>
              <a:t>EF Core </a:t>
            </a:r>
            <a:r>
              <a:rPr lang="en-US" sz="3400" dirty="0"/>
              <a:t>libraries</a:t>
            </a:r>
          </a:p>
          <a:p>
            <a:pPr marL="717335" lvl="1" indent="-363429"/>
            <a:r>
              <a:rPr lang="en-US" sz="3200" dirty="0"/>
              <a:t>Go to </a:t>
            </a:r>
            <a:r>
              <a:rPr lang="en-US" sz="3200" b="1" dirty="0">
                <a:solidFill>
                  <a:schemeClr val="bg1"/>
                </a:solidFill>
              </a:rPr>
              <a:t>[Tools] </a:t>
            </a:r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en-US" sz="3200" b="1" noProof="1">
                <a:solidFill>
                  <a:schemeClr val="bg1"/>
                </a:solidFill>
              </a:rPr>
              <a:t>NuGet</a:t>
            </a:r>
            <a:r>
              <a:rPr lang="en-US" sz="3200" b="1" dirty="0">
                <a:solidFill>
                  <a:schemeClr val="bg1"/>
                </a:solidFill>
              </a:rPr>
              <a:t> Package Manager] </a:t>
            </a:r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[Package Manager Console]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the following commands individually: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BDF223-49C9-4013-9663-EA6FEA7A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Entity Framework Core Libs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FCCE4-A156-4E47-951F-26B2D904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30" y="1379925"/>
            <a:ext cx="5579903" cy="27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3D605C-0C4A-4404-8265-6875881F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05" y="4463732"/>
            <a:ext cx="1089619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Install-Package Microsoft.EntityFrameworkCore.Tools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5E391-2208-4BF7-B229-E79450E9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05" y="5056728"/>
            <a:ext cx="1089619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Install-Package Microsoft.EntityFrameworkCore.SqlServer.Design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899C5A-BB1C-45AA-B44D-E8E7B70D4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05" y="6032902"/>
            <a:ext cx="1089619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Install-Package Microsoft.EntityFrameworkCore.SqlServer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A13666A-7FB5-4E89-A843-89BBB3EED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77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Entity Framework Core Libs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37" y="1254678"/>
            <a:ext cx="7782871" cy="1928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05" y="3384013"/>
            <a:ext cx="6503068" cy="3313423"/>
          </a:xfrm>
          <a:prstGeom prst="rect">
            <a:avLst/>
          </a:prstGeom>
        </p:spPr>
      </p:pic>
      <p:sp>
        <p:nvSpPr>
          <p:cNvPr id="3" name="Стрелка: огъната нагоре 2">
            <a:extLst>
              <a:ext uri="{FF2B5EF4-FFF2-40B4-BE49-F238E27FC236}">
                <a16:creationId xmlns:a16="http://schemas.microsoft.com/office/drawing/2014/main" id="{E14DCCE6-DF48-4360-A934-32E559CBB237}"/>
              </a:ext>
            </a:extLst>
          </p:cNvPr>
          <p:cNvSpPr/>
          <p:nvPr/>
        </p:nvSpPr>
        <p:spPr bwMode="auto">
          <a:xfrm rot="10800000" flipH="1">
            <a:off x="8832304" y="2218989"/>
            <a:ext cx="1080120" cy="112245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32C7831-6A01-44E2-869C-AF4CA222D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7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1736</Words>
  <Application>Microsoft Office PowerPoint</Application>
  <PresentationFormat>Widescreen</PresentationFormat>
  <Paragraphs>268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ASP.NET MVC Apps with Databases</vt:lpstr>
      <vt:lpstr>Table of Contents</vt:lpstr>
      <vt:lpstr>Build ASP.NET MVC Data-Driven App</vt:lpstr>
      <vt:lpstr>ASP.NET MVC + Entity Framework</vt:lpstr>
      <vt:lpstr>Creating an ASP.NET Core Project</vt:lpstr>
      <vt:lpstr>Install ASP.NET Core Web Application</vt:lpstr>
      <vt:lpstr>Create ASP.NET Core Web Application</vt:lpstr>
      <vt:lpstr>Integrating Entity Framework Core Libs</vt:lpstr>
      <vt:lpstr>Integrating Entity Framework Core Libs (2)</vt:lpstr>
      <vt:lpstr>Generating Entity Models and DBContext</vt:lpstr>
      <vt:lpstr>The "Models" Folder</vt:lpstr>
      <vt:lpstr>Scaffolding Controller with Views</vt:lpstr>
      <vt:lpstr>Controller with Views Using Entity Framework</vt:lpstr>
      <vt:lpstr>Controller with Views Using Entity Framework</vt:lpstr>
      <vt:lpstr>Controller with Views </vt:lpstr>
      <vt:lpstr>Register the DbContext in the App Startup</vt:lpstr>
      <vt:lpstr>Include the Towns Page in the Menu</vt:lpstr>
      <vt:lpstr>Testing the Application</vt:lpstr>
      <vt:lpstr>CRUD in ASP.NET MVC with EF</vt:lpstr>
      <vt:lpstr>Generated CRUD Controllers</vt:lpstr>
      <vt:lpstr>Generated CRUD Controllers (2)</vt:lpstr>
      <vt:lpstr>Generated CRUD Controllers (3)</vt:lpstr>
      <vt:lpstr>Generated CRUD Controllers (4)</vt:lpstr>
      <vt:lpstr>Generated CRUD Controllers (5)</vt:lpstr>
      <vt:lpstr>Generated CRUD Views</vt:lpstr>
      <vt:lpstr>Generated CRUD Views (2)</vt:lpstr>
      <vt:lpstr>Generated CRUD Views (3)</vt:lpstr>
      <vt:lpstr>Generated CRUD Views (4)</vt:lpstr>
      <vt:lpstr>Generated CRUD Views (5)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ASP.NET-MVC-Databases</dc:title>
  <dc:subject>Software Development Course</dc:subject>
  <dc:creator>Software University</dc:creator>
  <cp:keywords>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2021-09-03T18:44:55Z</dcterms:modified>
  <cp:category>programming;computer programming;software development</cp:category>
</cp:coreProperties>
</file>