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91" r:id="rId2"/>
    <p:sldId id="292" r:id="rId3"/>
    <p:sldId id="294" r:id="rId4"/>
    <p:sldId id="494" r:id="rId5"/>
    <p:sldId id="307" r:id="rId6"/>
    <p:sldId id="296" r:id="rId7"/>
    <p:sldId id="300" r:id="rId8"/>
    <p:sldId id="297" r:id="rId9"/>
    <p:sldId id="299" r:id="rId10"/>
    <p:sldId id="302" r:id="rId11"/>
    <p:sldId id="301" r:id="rId12"/>
    <p:sldId id="303" r:id="rId13"/>
    <p:sldId id="304" r:id="rId14"/>
    <p:sldId id="305" r:id="rId15"/>
    <p:sldId id="306" r:id="rId16"/>
    <p:sldId id="308" r:id="rId17"/>
    <p:sldId id="310" r:id="rId18"/>
    <p:sldId id="309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495" r:id="rId29"/>
    <p:sldId id="4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F78D0A00-D045-4AD3-AF0E-D62B71038B15}">
          <p14:sldIdLst>
            <p14:sldId id="291"/>
            <p14:sldId id="292"/>
          </p14:sldIdLst>
        </p14:section>
        <p14:section name="Exception" id="{CE349CF6-EA10-4A20-877D-4BAB68E178C5}">
          <p14:sldIdLst>
            <p14:sldId id="294"/>
            <p14:sldId id="494"/>
            <p14:sldId id="307"/>
            <p14:sldId id="296"/>
            <p14:sldId id="300"/>
            <p14:sldId id="297"/>
          </p14:sldIdLst>
        </p14:section>
        <p14:section name="Хвашане на exception" id="{DF2EE2B0-A873-419D-BF7D-08DBD14F089D}">
          <p14:sldIdLst>
            <p14:sldId id="299"/>
            <p14:sldId id="302"/>
            <p14:sldId id="301"/>
            <p14:sldId id="303"/>
            <p14:sldId id="304"/>
            <p14:sldId id="305"/>
            <p14:sldId id="306"/>
          </p14:sldIdLst>
        </p14:section>
        <p14:section name="Хвърляне на exception" id="{813C7047-16FF-43B5-87C8-FF3685EA98CA}">
          <p14:sldIdLst>
            <p14:sldId id="308"/>
            <p14:sldId id="310"/>
            <p14:sldId id="309"/>
            <p14:sldId id="311"/>
            <p14:sldId id="312"/>
          </p14:sldIdLst>
        </p14:section>
        <p14:section name="Добра практика" id="{CB57A74E-17A4-438F-B732-D2C14DAAF8FE}">
          <p14:sldIdLst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1BC62222-ADBF-44D1-8795-B8F8F697458A}">
          <p14:sldIdLst>
            <p14:sldId id="319"/>
            <p14:sldId id="495"/>
            <p14:sldId id="4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6EC785-FC71-8FFE-8961-4CAC78038F18}" v="1239" dt="2023-02-16T20:51:13.458"/>
    <p1510:client id="{9E1890BA-7F11-6123-640D-F2BAFCF82C9C}" v="325" dt="2023-02-14T19:20:13.243"/>
    <p1510:client id="{AEBE38BD-C43C-E54A-8A03-B3425F009BB0}" v="927" dt="2023-02-16T16:09:03.51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08" d="100"/>
          <a:sy n="108" d="100"/>
        </p:scale>
        <p:origin x="648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87" d="100"/>
          <a:sy n="87" d="100"/>
        </p:scale>
        <p:origin x="2790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16.2.2023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69F979-6036-4AC6-9658-94B8622CB9C6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55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5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F1DA5E-3C61-43A0-9517-E8C3AFA693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471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DD92AE-254A-448F-B235-F9EFA2042F54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91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A1951A-502A-4280-BD12-DEEBD190BB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0157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F0BA62-3ACE-41F1-A92A-05FBE87679B7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E0C1B-0E73-4F72-85C2-4E60F02B9A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0935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6968A07-05B1-421E-9A3B-D10AED068F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90209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DDABA3-5382-48D1-94EC-1651B196C235}" type="slidenum">
              <a:rPr lang="en-US"/>
              <a:pPr/>
              <a:t>12</a:t>
            </a:fld>
            <a:r>
              <a:rPr lang="en-US" dirty="0"/>
              <a:t>##</a:t>
            </a:r>
          </a:p>
        </p:txBody>
      </p:sp>
      <p:sp>
        <p:nvSpPr>
          <p:cNvPr id="557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7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9EE8B9-F358-4A1F-B218-4412FA3818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81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5C244D-260F-4411-A724-694B843B705A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5C138-5139-42E0-97D1-C99DE4BFA8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214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BDEC5F-A820-4C1A-AE57-56124B9DFBD3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64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9ED0E0-EE75-4AC9-9B3B-F2480E081D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501235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6CEA00-236F-49E8-9320-6F1A3663A68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64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4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8B0CAB-1944-4E4D-AAAD-C2848357D1A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84017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105409-6929-4A18-8EC7-795F046211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6500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B27F5-86D2-4AC8-83C6-8894DDF9C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8420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19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641B0A-8A7B-4474-AF76-763CB451F8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9947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E71AAB-2476-49F1-8E0B-40A3E5D3A6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4530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FD8F2F6-C6FD-45C1-9A34-493A96B5F5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625" y="1134598"/>
            <a:ext cx="11080750" cy="675000"/>
          </a:xfrm>
        </p:spPr>
        <p:txBody>
          <a:bodyPr>
            <a:normAutofit/>
          </a:bodyPr>
          <a:lstStyle/>
          <a:p>
            <a:r>
              <a:rPr lang="en-US" sz="3150" dirty="0">
                <a:cs typeface="Calibri"/>
              </a:rPr>
              <a:t>Хващане на грешло по време на програмат</a:t>
            </a:r>
          </a:p>
          <a:p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9694CC-2C89-48B9-B825-F4BC36B7B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25" y="234832"/>
            <a:ext cx="11080750" cy="88242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750" dirty="0">
                <a:cs typeface="Calibri"/>
              </a:rPr>
              <a:t>Хващане на </a:t>
            </a:r>
            <a:r>
              <a:rPr lang="en-US" sz="4750" dirty="0">
                <a:ea typeface="+mj-lt"/>
                <a:cs typeface="+mj-lt"/>
              </a:rPr>
              <a:t>exception </a:t>
            </a:r>
            <a:endParaRPr lang="en-US" sz="4750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A9EEED-C98E-4D08-8BC8-26B8B6BDF6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/>
              <a:t>Софтуерен 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A25C836-E808-4793-BF48-8291E986A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solidFill>
                  <a:srgbClr val="234465">
                    <a:lumMod val="75000"/>
                  </a:srgbClr>
                </a:solidFill>
                <a:hlinkClick r:id="rId2"/>
              </a:rPr>
              <a:t>https://softuni.bg</a:t>
            </a:r>
            <a:endParaRPr lang="en-US" dirty="0">
              <a:solidFill>
                <a:srgbClr val="234465">
                  <a:lumMod val="75000"/>
                </a:srgbClr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97C783-9341-472A-8A98-F8A6ED1C4F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650685"/>
            <a:ext cx="2949981" cy="958145"/>
          </a:xfrm>
        </p:spPr>
        <p:txBody>
          <a:bodyPr/>
          <a:lstStyle/>
          <a:p>
            <a:r>
              <a:rPr lang="en-US" sz="2800" dirty="0">
                <a:ea typeface="+mn-lt"/>
                <a:cs typeface="+mn-lt"/>
              </a:rPr>
              <a:t>СофтУни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620A03-31A9-4562-A242-606C6E0A9C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368180"/>
            <a:ext cx="3217025" cy="444793"/>
          </a:xfrm>
        </p:spPr>
        <p:txBody>
          <a:bodyPr/>
          <a:lstStyle/>
          <a:p>
            <a:r>
              <a:rPr lang="en-US" sz="2400" dirty="0"/>
              <a:t>Преподавателски екип</a:t>
            </a:r>
            <a:endParaRPr lang="en-US" sz="2400" b="0" dirty="0">
              <a:ea typeface="+mn-lt"/>
              <a:cs typeface="+mn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5275" y="3110124"/>
            <a:ext cx="1540547" cy="1540547"/>
          </a:xfrm>
          <a:prstGeom prst="rect">
            <a:avLst/>
          </a:prstGeom>
        </p:spPr>
      </p:pic>
      <p:pic>
        <p:nvPicPr>
          <p:cNvPr id="1026" name="Picture 2" descr="Introduction to Programming with C# / Java Books » Chapter 12. Exception  Handling">
            <a:extLst>
              <a:ext uri="{FF2B5EF4-FFF2-40B4-BE49-F238E27FC236}">
                <a16:creationId xmlns:a16="http://schemas.microsoft.com/office/drawing/2014/main" id="{7996A7FB-6257-4703-B3E1-877C8DFCF3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670" y="1879006"/>
            <a:ext cx="4579466" cy="33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13" y="1879006"/>
            <a:ext cx="1523603" cy="1523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4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98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20000"/>
              </a:spcBef>
            </a:pPr>
            <a:r>
              <a:rPr lang="en-US" sz="3150" dirty="0">
                <a:cs typeface="Calibri"/>
              </a:rPr>
              <a:t>Когато хванете </a:t>
            </a:r>
            <a:r>
              <a:rPr lang="en-US" sz="3150" dirty="0">
                <a:ea typeface="+mn-lt"/>
                <a:cs typeface="+mn-lt"/>
              </a:rPr>
              <a:t>exception от определен клас, може да хваните неговите деца също</a:t>
            </a: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199" dirty="0"/>
          </a:p>
          <a:p>
            <a:pPr marL="360045" indent="-360045">
              <a:lnSpc>
                <a:spcPct val="100000"/>
              </a:lnSpc>
              <a:spcBef>
                <a:spcPts val="1799"/>
              </a:spcBef>
            </a:pPr>
            <a:r>
              <a:rPr lang="en-US" sz="3150" dirty="0"/>
              <a:t>Хващате </a:t>
            </a:r>
            <a:r>
              <a:rPr lang="en-US" sz="3150" b="1" noProof="1">
                <a:solidFill>
                  <a:schemeClr val="bg1"/>
                </a:solidFill>
              </a:rPr>
              <a:t>ArithmeticException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 неговите наследници </a:t>
            </a:r>
            <a:br>
              <a:rPr lang="en-US" sz="3150" dirty="0"/>
            </a:br>
            <a:r>
              <a:rPr lang="en-US" sz="3150" b="1" noProof="1">
                <a:solidFill>
                  <a:schemeClr val="bg1"/>
                </a:solidFill>
                <a:cs typeface="Consolas" pitchFamily="49" charset="0"/>
              </a:rPr>
              <a:t>DivideByZeroException</a:t>
            </a:r>
            <a:r>
              <a:rPr lang="bg-BG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150" dirty="0"/>
              <a:t>и </a:t>
            </a:r>
            <a:r>
              <a:rPr lang="en-US" sz="3150" b="1" noProof="1">
                <a:solidFill>
                  <a:schemeClr val="bg1"/>
                </a:solidFill>
              </a:rPr>
              <a:t>OverflowException</a:t>
            </a:r>
            <a:endParaRPr lang="en-US" sz="3150" b="1" noProof="1">
              <a:solidFill>
                <a:schemeClr val="bg1"/>
              </a:solidFill>
              <a:cs typeface="Consolas" pitchFamily="49" charset="0"/>
            </a:endParaRPr>
          </a:p>
        </p:txBody>
      </p:sp>
      <p:sp>
        <p:nvSpPr>
          <p:cNvPr id="553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 exceptions</a:t>
            </a:r>
            <a:endParaRPr lang="bg-BG" dirty="0"/>
          </a:p>
        </p:txBody>
      </p:sp>
      <p:sp>
        <p:nvSpPr>
          <p:cNvPr id="553988" name="Rectangle 4"/>
          <p:cNvSpPr>
            <a:spLocks noChangeArrowheads="1"/>
          </p:cNvSpPr>
          <p:nvPr/>
        </p:nvSpPr>
        <p:spPr bwMode="auto">
          <a:xfrm>
            <a:off x="687211" y="2439259"/>
            <a:ext cx="9357139" cy="2478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sz="23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//Извършваме работа, която може да причини exception </a:t>
            </a:r>
            <a:endParaRPr lang="en-US" sz="23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ArithmeticException ae</a:t>
            </a:r>
            <a:r>
              <a:rPr lang="en-US" sz="2350" b="1" noProof="1">
                <a:latin typeface="Consolas"/>
                <a:cs typeface="Consolas" pitchFamily="49" charset="0"/>
              </a:rPr>
              <a:t>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 arithmetic exception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41D7EA9-02D3-45D1-B48F-91E06FB3C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91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98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73322-B777-4E65-BD66-EBB1187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2900" dirty="0"/>
              <a:t>Използване на много пъти блока </a:t>
            </a:r>
            <a:r>
              <a:rPr lang="ru-RU" sz="2900" dirty="0">
                <a:solidFill>
                  <a:schemeClr val="bg1"/>
                </a:solidFill>
                <a:latin typeface="Consolas"/>
              </a:rPr>
              <a:t>catch</a:t>
            </a:r>
            <a:r>
              <a:rPr lang="ru-RU" sz="2900" b="0" dirty="0">
                <a:solidFill>
                  <a:schemeClr val="tx2">
                    <a:lumMod val="75000"/>
                  </a:schemeClr>
                </a:solidFill>
                <a:ea typeface="+mj-lt"/>
                <a:cs typeface="+mj-lt"/>
              </a:rPr>
              <a:t> </a:t>
            </a:r>
            <a:r>
              <a:rPr lang="en-US" sz="2900" dirty="0"/>
              <a:t> – примери</a:t>
            </a:r>
            <a:endParaRPr lang="en-US" sz="2900" dirty="0"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6E872E-822F-44BB-99CF-7D56A7E8A3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2210813" y="1179731"/>
            <a:ext cx="9293979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string s = Console.ReadLine();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int.Parse(s);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"You entered a valid Int32 number {0}.", s);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(FormatException)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 (OverflowException) </a:t>
            </a:r>
            <a:r>
              <a:rPr lang="en-GB" sz="2396" b="1" noProof="1">
                <a:latin typeface="Consolas" pitchFamily="49" charset="0"/>
                <a:cs typeface="Consolas" pitchFamily="49" charset="0"/>
              </a:rPr>
              <a:t>{</a:t>
            </a:r>
            <a:endParaRPr lang="en-GB" sz="2396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Console.WriteLine(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    "The number is too big to fit in Int32!");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396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79CF0DA-10BB-471C-A134-575EAE052AB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4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Намерете грешките!</a:t>
            </a:r>
            <a:endParaRPr lang="bg-BG" sz="3950" dirty="0"/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611029" y="1299491"/>
            <a:ext cx="10741402" cy="5252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string str = Console.ReadLine();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Console.WriteLine("Cannot parse the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FormatException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Console.WriteLine("Invalid integer number!");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OverflowException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) {</a:t>
            </a:r>
            <a:endParaRPr lang="bg-BG" sz="2396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Console.WriteLine("The number is too big to fit in Int32!");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bg-BG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A9B762B8-3ED2-42D0-8B8A-CE785F8DD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9138" y="2362479"/>
            <a:ext cx="2490854" cy="809425"/>
          </a:xfrm>
          <a:prstGeom prst="wedgeRoundRectCallout">
            <a:avLst>
              <a:gd name="adj1" fmla="val -64155"/>
              <a:gd name="adj2" fmla="val 418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Трябва да бъде последна</a:t>
            </a:r>
            <a:endParaRPr lang="bg-BG" dirty="0"/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BD7EA731-9564-44C7-A7ED-C43EA9FC6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0737" y="3730245"/>
            <a:ext cx="2742486" cy="609557"/>
          </a:xfrm>
          <a:prstGeom prst="wedgeRoundRectCallout">
            <a:avLst>
              <a:gd name="adj1" fmla="val -57951"/>
              <a:gd name="adj2" fmla="val -64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Неразчитим код</a:t>
            </a:r>
            <a:endParaRPr lang="bg-BG" dirty="0"/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2428426-CC6A-4D72-BDC7-9C047C8E4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198" y="4836205"/>
            <a:ext cx="2742486" cy="609557"/>
          </a:xfrm>
          <a:prstGeom prst="wedgeRoundRectCallout">
            <a:avLst>
              <a:gd name="adj1" fmla="val -61842"/>
              <a:gd name="adj2" fmla="val -17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Недостижим код</a:t>
            </a:r>
            <a:endParaRPr lang="bg-BG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B3F53597-B3E2-433C-A2E2-E8FD669424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5331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3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cs typeface="Calibri"/>
              </a:rPr>
              <a:t>За да хванем всички грешки може да използваме конструктура:</a:t>
            </a:r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 всички exception-и</a:t>
            </a:r>
            <a:endParaRPr lang="bg-BG" sz="3950" dirty="0"/>
          </a:p>
        </p:txBody>
      </p:sp>
      <p:sp>
        <p:nvSpPr>
          <p:cNvPr id="560132" name="Rectangle 4"/>
          <p:cNvSpPr>
            <a:spLocks noChangeArrowheads="1"/>
          </p:cNvSpPr>
          <p:nvPr/>
        </p:nvSpPr>
        <p:spPr bwMode="auto">
          <a:xfrm>
            <a:off x="639679" y="2898688"/>
            <a:ext cx="11367376" cy="375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try</a:t>
            </a:r>
            <a:endParaRPr lang="bg-BG" sz="27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Извършваме работа, която може да причени 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exception</a:t>
            </a:r>
            <a:r>
              <a:rPr lang="en-US" sz="2750" b="1" noProof="1">
                <a:solidFill>
                  <a:schemeClr val="accent2"/>
                </a:solidFill>
                <a:latin typeface="Consolas"/>
                <a:ea typeface="+mn-lt"/>
                <a:cs typeface="+mn-lt"/>
              </a:rPr>
              <a:t> </a:t>
            </a:r>
            <a:endParaRPr lang="en-US" sz="2750" b="1" i="1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catch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Хващане на exception 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F0F6139-96F9-4D17-87D9-7401097F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46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3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Изразът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alibri"/>
              </a:rPr>
              <a:t>try-finally</a:t>
            </a:r>
            <a:r>
              <a:rPr lang="en-US" sz="3600" dirty="0">
                <a:cs typeface="Calibri"/>
              </a:rPr>
              <a:t> винаги изпълнява </a:t>
            </a:r>
            <a:r>
              <a:rPr lang="en-US" sz="3600" dirty="0" err="1">
                <a:cs typeface="Calibri"/>
              </a:rPr>
              <a:t>блокът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alibri"/>
              </a:rPr>
              <a:t>finally</a:t>
            </a:r>
            <a:r>
              <a:rPr lang="en-US" sz="3600" dirty="0">
                <a:cs typeface="Calibri"/>
              </a:rPr>
              <a:t> (без да има грешки):</a:t>
            </a:r>
            <a:endParaRPr lang="en-US" sz="3600" dirty="0"/>
          </a:p>
          <a:p>
            <a:pPr marL="0" indent="0">
              <a:buNone/>
            </a:pPr>
            <a:endParaRPr lang="en-US" sz="3600" dirty="0">
              <a:cs typeface="Calibri"/>
            </a:endParaRPr>
          </a:p>
          <a:p>
            <a:pPr lvl="1" indent="-360045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None/>
            </a:pPr>
            <a:endParaRPr lang="en-US" dirty="0">
              <a:cs typeface="Calibri"/>
            </a:endParaRPr>
          </a:p>
          <a:p>
            <a:pPr marL="360045" indent="-360045"/>
            <a:endParaRPr lang="en-US" sz="2999" dirty="0">
              <a:cs typeface="Calibri"/>
            </a:endParaRPr>
          </a:p>
          <a:p>
            <a:pPr marL="360045" indent="-360045"/>
            <a:endParaRPr lang="en-US" sz="2999" dirty="0">
              <a:cs typeface="Calibri"/>
            </a:endParaRPr>
          </a:p>
          <a:p>
            <a:pPr marL="360045" indent="-360045"/>
            <a:r>
              <a:rPr lang="en-US" sz="3600" dirty="0">
                <a:cs typeface="Calibri"/>
              </a:rPr>
              <a:t>Използва се за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по-чист код</a:t>
            </a:r>
            <a:r>
              <a:rPr lang="en-US" sz="3600" dirty="0">
                <a:cs typeface="Calibri"/>
              </a:rPr>
              <a:t> (освобождаване на ресурси)</a:t>
            </a:r>
          </a:p>
        </p:txBody>
      </p:sp>
      <p:sp>
        <p:nvSpPr>
          <p:cNvPr id="64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Изразът Try-finally </a:t>
            </a:r>
            <a:endParaRPr lang="bg-BG" sz="3950" dirty="0"/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695401" y="2378324"/>
            <a:ext cx="10237866" cy="28637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try {</a:t>
            </a:r>
            <a:endParaRPr lang="bg-BG" sz="27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// Извършваме работа, която може да прични грешка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finally </a:t>
            </a:r>
            <a:r>
              <a:rPr lang="en-US" sz="2750" b="1" noProof="1">
                <a:latin typeface="Consolas"/>
                <a:cs typeface="Consolas" pitchFamily="49" charset="0"/>
              </a:rPr>
              <a:t>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noProof="1">
                <a:latin typeface="Consolas"/>
                <a:cs typeface="Consolas" pitchFamily="49" charset="0"/>
              </a:rPr>
              <a:t>  </a:t>
            </a:r>
            <a:r>
              <a:rPr lang="en-US" sz="27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блокът винаги ще се изпълни</a:t>
            </a:r>
            <a:endParaRPr lang="en-US" sz="27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75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D83F54F-7BBF-4623-8ACD-94AA767E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312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10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cs typeface="Consolas" pitchFamily="49" charset="0"/>
              </a:rPr>
              <a:t>Try-finally – Пример</a:t>
            </a:r>
            <a:endParaRPr lang="bg-BG" dirty="0"/>
          </a:p>
        </p:txBody>
      </p:sp>
      <p:sp>
        <p:nvSpPr>
          <p:cNvPr id="646147" name="Rectangle 3"/>
          <p:cNvSpPr>
            <a:spLocks noChangeArrowheads="1"/>
          </p:cNvSpPr>
          <p:nvPr/>
        </p:nvSpPr>
        <p:spPr bwMode="auto">
          <a:xfrm>
            <a:off x="652419" y="1356091"/>
            <a:ext cx="10887164" cy="51771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static void TestTryFinally() {</a:t>
            </a:r>
            <a:endParaRPr lang="bg-BG" sz="2150" dirty="0">
              <a:latin typeface="Consolas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Console.WriteLine("Code executed before try-finally.");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try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string str = Console.ReadLine();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int.Parse(str);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was successful.");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</a:t>
            </a:r>
            <a:r>
              <a:rPr lang="en-US" sz="2150" b="1" noProof="1">
                <a:solidFill>
                  <a:srgbClr val="234465"/>
                </a:solidFill>
                <a:latin typeface="Consolas"/>
                <a:cs typeface="Consolas" pitchFamily="49" charset="0"/>
              </a:rPr>
              <a:t>  </a:t>
            </a:r>
            <a:r>
              <a:rPr lang="en-US" sz="2150" b="1" noProof="1">
                <a:latin typeface="Consolas"/>
                <a:cs typeface="Consolas" pitchFamily="49" charset="0"/>
              </a:rPr>
              <a:t> </a:t>
            </a:r>
            <a:r>
              <a:rPr lang="en-US" sz="21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return</a:t>
            </a:r>
            <a:r>
              <a:rPr lang="en-US" sz="2150" b="1" noProof="1">
                <a:latin typeface="Consolas"/>
                <a:cs typeface="Consolas" pitchFamily="49" charset="0"/>
              </a:rPr>
              <a:t>; </a:t>
            </a: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Излиза от метода</a:t>
            </a:r>
            <a:endParaRPr lang="en-US" sz="215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150" b="1" noProof="1">
                <a:latin typeface="Consolas"/>
                <a:cs typeface="Consolas" pitchFamily="49" charset="0"/>
              </a:rPr>
              <a:t>} catch (FormatException)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Console.WriteLine("Parsing failed!");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 finally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   Console.WriteLine("This cleanup code is always executed.");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  Console.WriteLine("This code is after the try-finally block.");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150" b="1" noProof="1">
                <a:latin typeface="Consolas"/>
                <a:cs typeface="Consolas" pitchFamily="49" charset="0"/>
              </a:rPr>
              <a:t>}</a:t>
            </a:r>
            <a:endParaRPr lang="bg-BG" sz="2150" b="1" noProof="1">
              <a:latin typeface="Consolas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E6C578D-FA1A-460B-B62D-AE5F1C1F67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548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912" y="1295958"/>
            <a:ext cx="2742181" cy="27421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5A94D8E-F462-4E6F-811E-970F5489D4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72473" y="4704825"/>
            <a:ext cx="12116328" cy="768084"/>
          </a:xfrm>
        </p:spPr>
        <p:txBody>
          <a:bodyPr/>
          <a:lstStyle/>
          <a:p>
            <a:r>
              <a:rPr lang="en-US" sz="5350" dirty="0">
                <a:cs typeface="Arial"/>
              </a:rPr>
              <a:t>Използване на ключовата дума "Throw"</a:t>
            </a:r>
          </a:p>
        </p:txBody>
      </p:sp>
    </p:spTree>
    <p:extLst>
      <p:ext uri="{BB962C8B-B14F-4D97-AF65-F5344CB8AC3E}">
        <p14:creationId xmlns:p14="http://schemas.microsoft.com/office/powerpoint/2010/main" val="1558828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Хвърляме exception </a:t>
            </a:r>
            <a:r>
              <a:rPr lang="en-US" sz="3400" dirty="0"/>
              <a:t>със съобщение с грешка:</a:t>
            </a:r>
            <a:endParaRPr lang="en-US" sz="34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400" dirty="0"/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r>
              <a:rPr lang="en-US" sz="3400" dirty="0"/>
              <a:t>Exceptions може да приема </a:t>
            </a:r>
            <a:r>
              <a:rPr lang="en-US" sz="3400" b="1" dirty="0">
                <a:solidFill>
                  <a:schemeClr val="bg1"/>
                </a:solidFill>
              </a:rPr>
              <a:t>съобщение </a:t>
            </a:r>
            <a:r>
              <a:rPr lang="en-US" sz="3400" dirty="0"/>
              <a:t>+</a:t>
            </a:r>
            <a:r>
              <a:rPr lang="en-US" sz="3400" b="1" dirty="0">
                <a:solidFill>
                  <a:schemeClr val="bg1"/>
                </a:solidFill>
              </a:rPr>
              <a:t> exception </a:t>
            </a:r>
            <a:r>
              <a:rPr lang="en-US" sz="3400" dirty="0"/>
              <a:t>(причина):</a:t>
            </a: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</a:pPr>
            <a:endParaRPr lang="en-US" sz="18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400" dirty="0"/>
              <a:t>Нарича се "</a:t>
            </a:r>
            <a:r>
              <a:rPr lang="en-US" sz="3400" b="1" dirty="0">
                <a:solidFill>
                  <a:schemeClr val="bg1"/>
                </a:solidFill>
              </a:rPr>
              <a:t>chaining</a:t>
            </a:r>
            <a:r>
              <a:rPr lang="en-US" sz="3400" dirty="0"/>
              <a:t>" exceptions</a:t>
            </a:r>
            <a:endParaRPr lang="bg-BG" sz="3400" dirty="0">
              <a:cs typeface="Calibri"/>
            </a:endParaRP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Използване на ключовата дума Throw</a:t>
            </a:r>
            <a:endParaRPr lang="bg-BG" sz="3950" dirty="0"/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522441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 anchor="t">
            <a:spAutoFit/>
          </a:bodyPr>
          <a:lstStyle/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try {</a:t>
            </a:r>
            <a:endParaRPr lang="bg-BG" dirty="0"/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…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}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catch (SqlException sqlEx) {</a:t>
            </a:r>
          </a:p>
          <a:p>
            <a:pPr indent="-456565" defTabSz="1218072" latinLnBrk="1">
              <a:lnSpc>
                <a:spcPct val="105000"/>
              </a:lnSpc>
            </a:pPr>
            <a:r>
              <a:rPr lang="en-US" sz="2350" b="1" noProof="1">
                <a:latin typeface="Consolas"/>
                <a:cs typeface="Consolas" pitchFamily="49" charset="0"/>
              </a:rPr>
              <a:t>  </a:t>
            </a: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throw new InvalidOperationException</a:t>
            </a:r>
            <a:r>
              <a:rPr lang="en-US" sz="2350" b="1" noProof="1">
                <a:latin typeface="Consolas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5F40CF-F55D-4AA5-B08C-874B888A0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90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550" dirty="0"/>
              <a:t>Exceptions се хвърля(raised) чрез ключовата дума</a:t>
            </a:r>
            <a:r>
              <a:rPr lang="en-US" sz="35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5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throw</a:t>
            </a:r>
            <a:r>
              <a:rPr lang="en-US" sz="3550" dirty="0">
                <a:solidFill>
                  <a:schemeClr val="tx2">
                    <a:lumMod val="75000"/>
                  </a:schemeClr>
                </a:solidFill>
              </a:rPr>
              <a:t> </a:t>
            </a:r>
            <a:endParaRPr lang="en-US" sz="3550" dirty="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Известява че в кода има проблем</a:t>
            </a:r>
            <a:endParaRPr lang="en-US" sz="3599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550" dirty="0"/>
              <a:t>Когато се хвърли exception:</a:t>
            </a:r>
            <a:endParaRPr lang="en-US" sz="355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US" sz="3350" dirty="0"/>
              <a:t>Програмата спира</a:t>
            </a:r>
            <a:endParaRPr lang="en-US" sz="3399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US" sz="3350" dirty="0"/>
              <a:t>Exception-a преминава през стака</a:t>
            </a:r>
            <a:endParaRPr lang="en-US" sz="3350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1200"/>
              </a:spcBef>
            </a:pPr>
            <a:r>
              <a:rPr lang="en-US" sz="3150" dirty="0">
                <a:cs typeface="Calibri"/>
              </a:rPr>
              <a:t>Докато достигне до негови блок </a:t>
            </a:r>
            <a:r>
              <a:rPr lang="en-US" sz="3150" b="1" dirty="0">
                <a:solidFill>
                  <a:schemeClr val="bg1"/>
                </a:solidFill>
                <a:latin typeface="Consolas"/>
                <a:cs typeface="Calibri"/>
              </a:rPr>
              <a:t>catch</a:t>
            </a:r>
            <a:r>
              <a:rPr lang="en-US" sz="3150" dirty="0">
                <a:solidFill>
                  <a:schemeClr val="tx2">
                    <a:lumMod val="75000"/>
                  </a:schemeClr>
                </a:solidFill>
                <a:ea typeface="+mn-lt"/>
                <a:cs typeface="+mn-lt"/>
              </a:rPr>
              <a:t> </a:t>
            </a:r>
            <a:endParaRPr lang="en-US" sz="3150" dirty="0">
              <a:solidFill>
                <a:schemeClr val="tx2">
                  <a:lumMod val="75000"/>
                </a:schemeClr>
              </a:solidFill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350" dirty="0"/>
              <a:t>Не хванат exceptions изписва съобщение за грешка</a:t>
            </a:r>
            <a:endParaRPr lang="en-US" sz="3350" dirty="0">
              <a:cs typeface="Calibri"/>
            </a:endParaRPr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Хвърляне на exceptions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F7C3091-3B4E-4406-9C91-5EAA4F1BF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457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ea typeface="+mn-lt"/>
                <a:cs typeface="+mn-lt"/>
              </a:rPr>
              <a:t>Exception-ите могат да се </a:t>
            </a:r>
            <a:r>
              <a:rPr lang="en-US" sz="3600" b="1" dirty="0">
                <a:solidFill>
                  <a:schemeClr val="bg1"/>
                </a:solidFill>
              </a:rPr>
              <a:t>преизползват</a:t>
            </a:r>
            <a:r>
              <a:rPr lang="en-US" sz="3600" dirty="0"/>
              <a:t>:</a:t>
            </a:r>
            <a:endParaRPr lang="bg-BG" dirty="0">
              <a:cs typeface="Calibri"/>
            </a:endParaRP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Преизползване на хвърляне на</a:t>
            </a:r>
            <a:r>
              <a:rPr lang="en-US" dirty="0"/>
              <a:t> exception</a:t>
            </a:r>
            <a:endParaRPr lang="bg-BG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12CCFFD-6A75-405E-B81F-BE6E6F9F69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63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0B887-951E-406B-B904-1D03A1FDB6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en-US" dirty="0"/>
              <a:t>Какво е еxceptions?</a:t>
            </a:r>
            <a:endParaRPr lang="bg-BG" dirty="0">
              <a:cs typeface="Calibri"/>
            </a:endParaRPr>
          </a:p>
          <a:p>
            <a:pPr marL="932180" lvl="1" indent="-456565">
              <a:lnSpc>
                <a:spcPct val="100000"/>
              </a:lnSpc>
            </a:pPr>
            <a:r>
              <a:rPr lang="en-US" dirty="0"/>
              <a:t>Класа </a:t>
            </a:r>
            <a:r>
              <a:rPr lang="en-US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marL="932180" lvl="1" indent="-456565">
              <a:lnSpc>
                <a:spcPct val="100000"/>
              </a:lnSpc>
            </a:pPr>
            <a:r>
              <a:rPr lang="en-US" dirty="0"/>
              <a:t>Видове Exceptions и тяхната </a:t>
            </a:r>
            <a:r>
              <a:rPr lang="en-US" dirty="0">
                <a:ea typeface="+mn-lt"/>
                <a:cs typeface="+mn-lt"/>
              </a:rPr>
              <a:t>йерархия</a:t>
            </a:r>
            <a:endParaRPr lang="ru-RU" dirty="0">
              <a:cs typeface="Calibri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en-US" dirty="0"/>
              <a:t>Хващане на exceptions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try-catch-finally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ru-RU" dirty="0"/>
              <a:t>Покачване (</a:t>
            </a:r>
            <a:r>
              <a:rPr lang="en-US" dirty="0"/>
              <a:t>хвърляне</a:t>
            </a:r>
            <a:r>
              <a:rPr lang="ru-RU" dirty="0"/>
              <a:t>) на</a:t>
            </a:r>
            <a:r>
              <a:rPr lang="en-US" dirty="0"/>
              <a:t> exception</a:t>
            </a: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throw new Exception(…)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2120" indent="-452120">
              <a:lnSpc>
                <a:spcPct val="100000"/>
              </a:lnSpc>
              <a:buFontTx/>
              <a:buAutoNum type="arabicPeriod"/>
            </a:pPr>
            <a:r>
              <a:rPr lang="en-US" dirty="0"/>
              <a:t>Exception: Добра практика</a:t>
            </a:r>
            <a:endParaRPr lang="en-US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C8383-C6A7-42DF-9D8D-3257FEDC3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962866-5E8E-4504-A5D8-A702B09606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24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750" dirty="0"/>
              <a:t>Хвърляне на exception-и – Примери</a:t>
            </a:r>
            <a:endParaRPr lang="bg-BG" sz="3750" dirty="0"/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AE5F351-AC49-44B3-AEE8-D31A415723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60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09" y="1372137"/>
            <a:ext cx="2361585" cy="23615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CFE7439-6BC3-4230-99A6-C88D8C0B192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011" y="4704825"/>
            <a:ext cx="12136012" cy="768084"/>
          </a:xfrm>
        </p:spPr>
        <p:txBody>
          <a:bodyPr/>
          <a:lstStyle/>
          <a:p>
            <a:r>
              <a:rPr lang="en-GB" sz="5350" dirty="0">
                <a:cs typeface="Arial"/>
              </a:rPr>
              <a:t>Най-добра практика за хващане на Exception </a:t>
            </a:r>
          </a:p>
        </p:txBody>
      </p:sp>
    </p:spTree>
    <p:extLst>
      <p:ext uri="{BB962C8B-B14F-4D97-AF65-F5344CB8AC3E}">
        <p14:creationId xmlns:p14="http://schemas.microsoft.com/office/powerpoint/2010/main" val="243594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50" dirty="0">
                <a:ea typeface="+mn-lt"/>
                <a:cs typeface="+mn-lt"/>
              </a:rPr>
              <a:t>Блокът </a:t>
            </a:r>
            <a:r>
              <a:rPr lang="en-US" sz="3450" b="1" dirty="0">
                <a:solidFill>
                  <a:schemeClr val="bg1"/>
                </a:solidFill>
                <a:ea typeface="+mn-lt"/>
                <a:cs typeface="+mn-lt"/>
              </a:rPr>
              <a:t>Catch</a:t>
            </a:r>
            <a:r>
              <a:rPr lang="en-US" sz="34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50" dirty="0"/>
              <a:t>трябва да: </a:t>
            </a:r>
            <a:endParaRPr lang="bg-BG" dirty="0"/>
          </a:p>
          <a:p>
            <a:pPr lvl="1" indent="-360045">
              <a:buClr>
                <a:schemeClr val="tx1"/>
              </a:buClr>
            </a:pPr>
            <a:r>
              <a:rPr lang="en-US" sz="3150" dirty="0">
                <a:ea typeface="+mn-lt"/>
                <a:cs typeface="+mn-lt"/>
              </a:rPr>
              <a:t>Exception-a </a:t>
            </a:r>
            <a:r>
              <a:rPr lang="en-US" sz="3150" dirty="0"/>
              <a:t>трябва да бъде най-долу в </a:t>
            </a:r>
            <a:r>
              <a:rPr lang="en-US" sz="3150" dirty="0">
                <a:ea typeface="+mn-lt"/>
                <a:cs typeface="+mn-lt"/>
              </a:rPr>
              <a:t>йерархията</a:t>
            </a:r>
            <a:endParaRPr lang="en-US" sz="315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В противен случай, ще възникне грешка при компилацията</a:t>
            </a:r>
            <a:endParaRPr lang="en-US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450" dirty="0"/>
              <a:t>Всеки </a:t>
            </a:r>
            <a:r>
              <a:rPr lang="en-US" sz="3450" b="1" dirty="0">
                <a:solidFill>
                  <a:schemeClr val="bg1"/>
                </a:solidFill>
                <a:latin typeface="Consolas"/>
              </a:rPr>
              <a:t>catch</a:t>
            </a:r>
            <a:r>
              <a:rPr lang="en-US" sz="3450" dirty="0">
                <a:solidFill>
                  <a:schemeClr val="tx2">
                    <a:lumMod val="75000"/>
                  </a:schemeClr>
                </a:solidFill>
              </a:rPr>
              <a:t> блок </a:t>
            </a:r>
            <a:r>
              <a:rPr lang="en-US" sz="3450" dirty="0"/>
              <a:t>трябва да хвърли само exceptions, които се очакват </a:t>
            </a:r>
            <a:endParaRPr lang="en-US" sz="345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Ако метода е некомпетентен за хващане на </a:t>
            </a:r>
            <a:r>
              <a:rPr lang="en-US" sz="3150" dirty="0">
                <a:ea typeface="+mn-lt"/>
                <a:cs typeface="+mn-lt"/>
              </a:rPr>
              <a:t>exception, трябва да го оставите</a:t>
            </a:r>
            <a:endParaRPr lang="en-US" sz="315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/>
              <a:t>Хващането на всички </a:t>
            </a:r>
            <a:r>
              <a:rPr lang="en-US" sz="3150" dirty="0">
                <a:ea typeface="+mn-lt"/>
                <a:cs typeface="+mn-lt"/>
              </a:rPr>
              <a:t>exception-и без оглед на техния тип е </a:t>
            </a:r>
            <a:r>
              <a:rPr lang="en-US" sz="3150" b="1" dirty="0">
                <a:solidFill>
                  <a:schemeClr val="bg1"/>
                </a:solidFill>
                <a:ea typeface="+mn-lt"/>
                <a:cs typeface="+mn-lt"/>
              </a:rPr>
              <a:t>лоша практика</a:t>
            </a:r>
            <a:r>
              <a:rPr lang="en-US" sz="3150" dirty="0"/>
              <a:t>!</a:t>
            </a:r>
            <a:endParaRPr lang="en-US" sz="3150" dirty="0">
              <a:cs typeface="Calibri"/>
            </a:endParaRPr>
          </a:p>
        </p:txBody>
      </p:sp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Използване на блока Catch</a:t>
            </a:r>
            <a:endParaRPr lang="bg-BG" sz="395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A89AB76-70C2-49A6-A82A-8D0BCB5EC7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8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имаме невалидни параметри, използваме методите: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ArgumentException</a:t>
            </a:r>
            <a:r>
              <a:rPr lang="en-US" sz="2950" dirty="0"/>
              <a:t>, </a:t>
            </a: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ArgumentNullException</a:t>
            </a:r>
            <a:r>
              <a:rPr lang="en-US" sz="2950" dirty="0"/>
              <a:t>, </a:t>
            </a:r>
            <a:br>
              <a:rPr lang="en-US" sz="2950" dirty="0"/>
            </a:b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ArgumentOutOfRangeException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 дадена операция не може да се осъществи,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NotSupportedException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>
                <a:solidFill>
                  <a:srgbClr val="234465"/>
                </a:solidFill>
                <a:latin typeface="Calibri"/>
                <a:cs typeface="Calibri"/>
              </a:rPr>
              <a:t>Когато метод не имплементиран, използваме:</a:t>
            </a: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NotImplementedException</a:t>
            </a: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/>
              <a:t>Ако няма подходящ exception: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dirty="0"/>
              <a:t>Създаваме собствен exception (наследя </a:t>
            </a:r>
            <a:r>
              <a:rPr lang="en-US" sz="2950" b="1" dirty="0">
                <a:solidFill>
                  <a:schemeClr val="bg1"/>
                </a:solidFill>
                <a:latin typeface="Consolas"/>
              </a:rPr>
              <a:t>Exception</a:t>
            </a:r>
            <a:r>
              <a:rPr lang="en-US" sz="2950" dirty="0"/>
              <a:t>)</a:t>
            </a:r>
            <a:endParaRPr lang="en-US" sz="2950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Избиране на exception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BA4D4F8-087A-4CCD-B531-84C5CD38F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579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450" dirty="0">
                <a:cs typeface="Calibri"/>
              </a:rPr>
              <a:t>Когато един </a:t>
            </a:r>
            <a:r>
              <a:rPr lang="en-US" sz="3450" dirty="0">
                <a:ea typeface="+mn-lt"/>
                <a:cs typeface="+mn-lt"/>
              </a:rPr>
              <a:t>exception се покачва, винаги трябва да минава </a:t>
            </a:r>
            <a:r>
              <a:rPr lang="en-US" sz="3450" b="1" dirty="0">
                <a:solidFill>
                  <a:schemeClr val="bg1"/>
                </a:solidFill>
                <a:ea typeface="+mn-lt"/>
                <a:cs typeface="+mn-lt"/>
              </a:rPr>
              <a:t>добро съобщение през конструкторите</a:t>
            </a:r>
          </a:p>
          <a:p>
            <a:pPr marL="360045" indent="-360045">
              <a:lnSpc>
                <a:spcPct val="100000"/>
              </a:lnSpc>
            </a:pPr>
            <a:r>
              <a:rPr lang="en-US" sz="3450" dirty="0">
                <a:cs typeface="Calibri"/>
              </a:rPr>
              <a:t>Когато трябва да хвърляме </a:t>
            </a:r>
            <a:r>
              <a:rPr lang="en-US" sz="3450" dirty="0">
                <a:ea typeface="+mn-lt"/>
                <a:cs typeface="+mn-lt"/>
              </a:rPr>
              <a:t>exception, трябва да имаме добро описание за грешките</a:t>
            </a:r>
          </a:p>
          <a:p>
            <a:pPr lvl="1" indent="-360045">
              <a:lnSpc>
                <a:spcPct val="100000"/>
              </a:lnSpc>
            </a:pPr>
            <a:r>
              <a:rPr lang="en-US" sz="3150" dirty="0">
                <a:cs typeface="Calibri"/>
              </a:rPr>
              <a:t>Съобщението трябва да обяснява какъв е проблема и как може да се реши</a:t>
            </a:r>
            <a:endParaRPr lang="en-US" sz="3150" dirty="0"/>
          </a:p>
          <a:p>
            <a:pPr marL="1255395" lvl="2" indent="-360045">
              <a:lnSpc>
                <a:spcPct val="100000"/>
              </a:lnSpc>
            </a:pPr>
            <a:r>
              <a:rPr lang="en-US" sz="2950" dirty="0"/>
              <a:t>Добър: "</a:t>
            </a:r>
            <a:r>
              <a:rPr lang="en-US" sz="2950" i="1" dirty="0"/>
              <a:t>Size should be integer in range [1…15]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en-US" sz="2950" dirty="0">
                <a:ea typeface="+mn-lt"/>
                <a:cs typeface="+mn-lt"/>
              </a:rPr>
              <a:t>Добър</a:t>
            </a:r>
            <a:r>
              <a:rPr lang="en-US" sz="2950" dirty="0"/>
              <a:t>: "</a:t>
            </a:r>
            <a:r>
              <a:rPr lang="en-US" sz="2950" i="1" dirty="0"/>
              <a:t>Invalid state. First call Initialize()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en-US" sz="2950" dirty="0"/>
              <a:t>Лош: "</a:t>
            </a:r>
            <a:r>
              <a:rPr lang="en-US" sz="2950" i="1" dirty="0"/>
              <a:t>Unexpected error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marL="1255395" lvl="2" indent="-360045">
              <a:lnSpc>
                <a:spcPct val="100000"/>
              </a:lnSpc>
            </a:pPr>
            <a:r>
              <a:rPr lang="en-US" sz="2950" dirty="0"/>
              <a:t>Лош: "</a:t>
            </a:r>
            <a:r>
              <a:rPr lang="en-US" sz="2950" i="1" dirty="0"/>
              <a:t>Invalid argument</a:t>
            </a:r>
            <a:r>
              <a:rPr lang="en-US" sz="2950" dirty="0"/>
              <a:t>"</a:t>
            </a:r>
            <a:endParaRPr lang="en-US" sz="29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endParaRPr lang="en-US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Exception – Добра практика (1)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1DE7C96-3626-4988-9C62-A7023CF30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78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350" dirty="0">
                <a:ea typeface="+mn-lt"/>
                <a:cs typeface="+mn-lt"/>
              </a:rPr>
              <a:t>Exception-ите могат да намалят произведителността на програмата</a:t>
            </a:r>
            <a:endParaRPr lang="en-US" sz="3350" dirty="0"/>
          </a:p>
          <a:p>
            <a:pPr lvl="1" indent="-360045">
              <a:lnSpc>
                <a:spcPct val="110000"/>
              </a:lnSpc>
            </a:pPr>
            <a:r>
              <a:rPr lang="en-US" sz="3150" dirty="0">
                <a:cs typeface="Calibri"/>
              </a:rPr>
              <a:t>Хвърляме </a:t>
            </a:r>
            <a:r>
              <a:rPr lang="en-US" sz="3150" dirty="0">
                <a:ea typeface="+mn-lt"/>
                <a:cs typeface="+mn-lt"/>
              </a:rPr>
              <a:t>exception-и в много важни случаи</a:t>
            </a:r>
            <a:endParaRPr lang="en-US" sz="3150" dirty="0"/>
          </a:p>
          <a:p>
            <a:pPr lvl="1" indent="-360045">
              <a:lnSpc>
                <a:spcPct val="110000"/>
              </a:lnSpc>
            </a:pPr>
            <a:r>
              <a:rPr lang="en-US" sz="3150" dirty="0">
                <a:cs typeface="Calibri"/>
              </a:rPr>
              <a:t>Не хвърляме </a:t>
            </a:r>
            <a:r>
              <a:rPr lang="en-US" sz="3150" dirty="0">
                <a:ea typeface="+mn-lt"/>
                <a:cs typeface="+mn-lt"/>
              </a:rPr>
              <a:t>exception в нормалния поток на програмата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10000"/>
              </a:lnSpc>
            </a:pPr>
            <a:r>
              <a:rPr lang="en-US" sz="3150" dirty="0">
                <a:ea typeface="+mn-lt"/>
                <a:cs typeface="+mn-lt"/>
              </a:rPr>
              <a:t>.NET runtime може да хвърли exception-и по всяко време</a:t>
            </a:r>
          </a:p>
          <a:p>
            <a:pPr marL="1255395" lvl="2" indent="-360045">
              <a:lnSpc>
                <a:spcPct val="110000"/>
              </a:lnSpc>
            </a:pPr>
            <a:r>
              <a:rPr lang="en-US" sz="2950" dirty="0"/>
              <a:t>Примерно </a:t>
            </a:r>
            <a:r>
              <a:rPr lang="bg-BG" sz="29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System.OutOfMemoryException</a:t>
            </a:r>
            <a:endParaRPr lang="bg-BG" sz="2950" b="1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594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Exceptions – </a:t>
            </a:r>
            <a:r>
              <a:rPr lang="en-US" sz="3950" dirty="0">
                <a:ea typeface="+mj-lt"/>
                <a:cs typeface="+mj-lt"/>
              </a:rPr>
              <a:t>Добра практика</a:t>
            </a:r>
            <a:r>
              <a:rPr lang="en-US" sz="3950" dirty="0"/>
              <a:t> (2)</a:t>
            </a:r>
            <a:endParaRPr lang="bg-BG" sz="395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BCE7EC8-9CC3-4099-808A-CCCB203DB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79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Персонализирания exception  наследява класа exception class (Примерно 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System.Exception</a:t>
            </a:r>
            <a:r>
              <a:rPr lang="en-US" sz="3350" dirty="0"/>
              <a:t>)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60045" indent="-360045">
              <a:lnSpc>
                <a:spcPct val="150000"/>
              </a:lnSpc>
              <a:spcBef>
                <a:spcPts val="2399"/>
              </a:spcBef>
            </a:pPr>
            <a:r>
              <a:rPr lang="en-US" sz="3350" dirty="0"/>
              <a:t>Хвърляме </a:t>
            </a:r>
            <a:r>
              <a:rPr lang="en-US" sz="3350" dirty="0">
                <a:ea typeface="+mn-lt"/>
                <a:cs typeface="+mn-lt"/>
              </a:rPr>
              <a:t>exception както другите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Съзадаване на персонален exception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C5BCD1-520A-4613-81B4-591F6AB3D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263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2447" y="1657149"/>
            <a:ext cx="7577264" cy="4769884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4775" y="1340407"/>
            <a:ext cx="11733629" cy="5297579"/>
            <a:chOff x="472011" y="1508786"/>
            <a:chExt cx="374469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4469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 dirty="0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FFA000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691266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852">
                <a:defRPr/>
              </a:pPr>
              <a:endParaRPr lang="ko-KR" altLang="en-US" sz="2397">
                <a:solidFill>
                  <a:srgbClr val="234465"/>
                </a:solidFill>
                <a:latin typeface="Calibri" panose="020F0502020204030204"/>
                <a:ea typeface="맑은 고딕" panose="020B0503020000020004" pitchFamily="34" charset="-127"/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8559" y="1607662"/>
            <a:ext cx="11808865" cy="5198358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641" indent="-456641" defTabSz="1217707">
              <a:lnSpc>
                <a:spcPct val="100000"/>
              </a:lnSpc>
              <a:buClr>
                <a:srgbClr val="FFFFFF"/>
              </a:buClr>
              <a:defRPr/>
            </a:pPr>
            <a:endParaRPr lang="en-US" sz="2798" dirty="0">
              <a:solidFill>
                <a:schemeClr val="bg2"/>
              </a:solidFill>
              <a:latin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5466" y="1657149"/>
            <a:ext cx="10917132" cy="490903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Exception осигурява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гъвкав</a:t>
            </a:r>
            <a:r>
              <a:rPr lang="en-US" sz="3400" dirty="0">
                <a:solidFill>
                  <a:schemeClr val="bg2"/>
                </a:solidFill>
              </a:rPr>
              <a:t> механизъм за хващане на грешки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Блокът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Try-catch</a:t>
            </a:r>
            <a:r>
              <a:rPr lang="en-US" sz="3400" dirty="0">
                <a:solidFill>
                  <a:schemeClr val="bg2"/>
                </a:solidFill>
              </a:rPr>
              <a:t> позволява да хващаме exception-и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Нехванати </a:t>
            </a: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exception-и приченяват съобщение с грешка</a:t>
            </a:r>
          </a:p>
          <a:p>
            <a:pPr marL="456565" indent="-456565">
              <a:spcBef>
                <a:spcPts val="12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sz="3400" dirty="0">
                <a:solidFill>
                  <a:schemeClr val="bg2"/>
                </a:solidFill>
              </a:rPr>
              <a:t>Блокът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Try-finally</a:t>
            </a:r>
            <a:r>
              <a:rPr lang="en-US" sz="3400" dirty="0">
                <a:solidFill>
                  <a:schemeClr val="bg2"/>
                </a:solidFill>
              </a:rPr>
              <a:t> се изпълнява винаги</a:t>
            </a:r>
            <a:endParaRPr lang="en-US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B0DE3E-180A-4FEE-8EE4-7B5710627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2808942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new Exception("Invalid size!");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87575C-4AC2-4988-A6A1-18D1F80CB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21" y="4343197"/>
            <a:ext cx="7183686" cy="6187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bg2">
                <a:lumMod val="6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{ … } </a:t>
            </a:r>
            <a:r>
              <a:rPr lang="en-US" sz="2599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599" b="1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 (Exception ex) { … }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26741E3-1090-49BE-8521-19463814D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24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Какво е еxception?</a:t>
            </a:r>
          </a:p>
        </p:txBody>
      </p:sp>
    </p:spTree>
    <p:extLst>
      <p:ext uri="{BB962C8B-B14F-4D97-AF65-F5344CB8AC3E}">
        <p14:creationId xmlns:p14="http://schemas.microsoft.com/office/powerpoint/2010/main" val="27500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71167" y="999634"/>
            <a:ext cx="10126596" cy="554514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Exceptions</a:t>
            </a:r>
            <a:r>
              <a:rPr lang="en-US" sz="3350" b="1" dirty="0"/>
              <a:t> </a:t>
            </a:r>
            <a:r>
              <a:rPr lang="en-US" sz="3350" dirty="0"/>
              <a:t>хвърля грешка и проблем, </a:t>
            </a:r>
            <a:r>
              <a:rPr lang="en-US" sz="3350" dirty="0" err="1"/>
              <a:t>когато</a:t>
            </a:r>
            <a:r>
              <a:rPr lang="en-US" sz="3350" dirty="0"/>
              <a:t> програмата работи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dirty="0">
                <a:ea typeface="+mn-lt"/>
                <a:cs typeface="+mn-lt"/>
              </a:rPr>
              <a:t>Използваме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throw</a:t>
            </a:r>
            <a:r>
              <a:rPr lang="en-US" sz="3350" b="1" dirty="0"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 за</a:t>
            </a:r>
            <a:r>
              <a:rPr lang="en-US" sz="3350" dirty="0"/>
              <a:t> да хвърлем 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exceptions</a:t>
            </a:r>
            <a:r>
              <a:rPr lang="en-US" sz="3350" b="1" dirty="0">
                <a:ea typeface="+mn-lt"/>
                <a:cs typeface="+mn-lt"/>
              </a:rPr>
              <a:t> </a:t>
            </a:r>
            <a:endParaRPr lang="bg-BG" sz="3350" dirty="0">
              <a:ea typeface="+mn-lt"/>
              <a:cs typeface="+mn-lt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US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endParaRPr lang="en-US" b="1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Catch</a:t>
            </a:r>
            <a:r>
              <a:rPr lang="en-US" sz="3350" dirty="0">
                <a:solidFill>
                  <a:srgbClr val="234465"/>
                </a:solidFill>
              </a:rPr>
              <a:t> хваща проблем, за да го оправи</a:t>
            </a:r>
            <a:endParaRPr lang="en-US" sz="335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Какво е еxception?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697" y="2831442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697" y="4509283"/>
            <a:ext cx="8988931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A0CEE4-6DA1-4DF7-A046-C83821FDA00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74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C37A23-52F0-47B8-B324-BA42E207C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 работят Exception-ите?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169BC9C-1637-4C90-B722-9D988D36E86B}"/>
              </a:ext>
            </a:extLst>
          </p:cNvPr>
          <p:cNvSpPr/>
          <p:nvPr/>
        </p:nvSpPr>
        <p:spPr bwMode="auto">
          <a:xfrm>
            <a:off x="1698719" y="2194899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7BD5F5F-D787-44BA-B44A-1656C6477033}"/>
              </a:ext>
            </a:extLst>
          </p:cNvPr>
          <p:cNvSpPr/>
          <p:nvPr/>
        </p:nvSpPr>
        <p:spPr bwMode="auto">
          <a:xfrm>
            <a:off x="6021080" y="2124340"/>
            <a:ext cx="4258831" cy="837982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  <a:cs typeface="Calibri"/>
              </a:rPr>
              <a:t>Изпълнява код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8E150FF-7AB0-4A5B-A16E-42547CD4E503}"/>
              </a:ext>
            </a:extLst>
          </p:cNvPr>
          <p:cNvSpPr/>
          <p:nvPr/>
        </p:nvSpPr>
        <p:spPr>
          <a:xfrm>
            <a:off x="4753580" y="2141158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54B51-A589-46F9-B3FE-7F4BE768E141}"/>
              </a:ext>
            </a:extLst>
          </p:cNvPr>
          <p:cNvSpPr/>
          <p:nvPr/>
        </p:nvSpPr>
        <p:spPr bwMode="auto">
          <a:xfrm>
            <a:off x="1698719" y="3534492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catch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023E5AE-A144-462D-BAFB-989C2EEDE05F}"/>
              </a:ext>
            </a:extLst>
          </p:cNvPr>
          <p:cNvSpPr/>
          <p:nvPr/>
        </p:nvSpPr>
        <p:spPr bwMode="auto">
          <a:xfrm>
            <a:off x="6021080" y="3333499"/>
            <a:ext cx="4258831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Изпънява определен код, </a:t>
            </a:r>
            <a:r>
              <a:rPr lang="en-US" sz="2750" b="1" dirty="0" err="1">
                <a:solidFill>
                  <a:srgbClr val="FFFFFF"/>
                </a:solidFill>
              </a:rPr>
              <a:t>ако</a:t>
            </a:r>
            <a:r>
              <a:rPr lang="en-US" sz="2750" b="1" dirty="0">
                <a:solidFill>
                  <a:srgbClr val="FFFFFF"/>
                </a:solidFill>
              </a:rPr>
              <a:t> има exception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6D56FFA-6D42-4E57-9AF1-A792852E071E}"/>
              </a:ext>
            </a:extLst>
          </p:cNvPr>
          <p:cNvSpPr/>
          <p:nvPr/>
        </p:nvSpPr>
        <p:spPr bwMode="auto">
          <a:xfrm>
            <a:off x="1698719" y="4995540"/>
            <a:ext cx="1980684" cy="68562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finally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3CF82C2-396E-439A-9E3D-BCA338504CCE}"/>
              </a:ext>
            </a:extLst>
          </p:cNvPr>
          <p:cNvSpPr/>
          <p:nvPr/>
        </p:nvSpPr>
        <p:spPr bwMode="auto">
          <a:xfrm>
            <a:off x="6021079" y="4794547"/>
            <a:ext cx="4258832" cy="1087607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Винаги изпълнява код</a:t>
            </a:r>
            <a:endParaRPr lang="bg-BG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EDF56447-7D9F-48E7-8818-EAD9946C6951}"/>
              </a:ext>
            </a:extLst>
          </p:cNvPr>
          <p:cNvSpPr/>
          <p:nvPr/>
        </p:nvSpPr>
        <p:spPr>
          <a:xfrm>
            <a:off x="4753580" y="3458310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A496470-A997-4DF3-B1E1-BC8610878B45}"/>
              </a:ext>
            </a:extLst>
          </p:cNvPr>
          <p:cNvSpPr/>
          <p:nvPr/>
        </p:nvSpPr>
        <p:spPr>
          <a:xfrm>
            <a:off x="4756080" y="4919359"/>
            <a:ext cx="380901" cy="837982"/>
          </a:xfrm>
          <a:prstGeom prst="leftBrace">
            <a:avLst/>
          </a:prstGeom>
          <a:ln w="8572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D51DF367-F0CF-492C-9185-6B90ADC1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541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355077-C3A7-4C4F-B4C0-E001741CA2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/>
              <a:t>Exceptions са </a:t>
            </a:r>
            <a:r>
              <a:rPr lang="en-US" sz="3350" b="1" dirty="0">
                <a:solidFill>
                  <a:schemeClr val="bg1"/>
                </a:solidFill>
              </a:rPr>
              <a:t>класове 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dirty="0">
                <a:ea typeface="+mn-lt"/>
                <a:cs typeface="+mn-lt"/>
              </a:rPr>
              <a:t>в C#</a:t>
            </a:r>
            <a:endParaRPr lang="ru-RU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/>
              <a:t>Класа </a:t>
            </a:r>
            <a:r>
              <a:rPr lang="ru-RU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System.Exception</a:t>
            </a:r>
            <a:r>
              <a:rPr lang="ru-RU" sz="3350" dirty="0">
                <a:solidFill>
                  <a:schemeClr val="bg1"/>
                </a:solidFill>
              </a:rPr>
              <a:t> </a:t>
            </a:r>
            <a:r>
              <a:rPr lang="en-US" sz="3350" dirty="0"/>
              <a:t>е базиран за всички exception-и в CLR</a:t>
            </a:r>
            <a:endParaRPr lang="ru-RU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/>
              <a:t>Съдържа информация за </a:t>
            </a:r>
            <a:r>
              <a:rPr lang="en-US" sz="3150" b="1" dirty="0">
                <a:solidFill>
                  <a:schemeClr val="bg1"/>
                </a:solidFill>
              </a:rPr>
              <a:t>грешки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ru-RU" sz="31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Message</a:t>
            </a:r>
            <a:r>
              <a:rPr lang="ru-RU" sz="31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3150" dirty="0"/>
              <a:t>–</a:t>
            </a:r>
            <a:r>
              <a:rPr lang="en-US" sz="3150" dirty="0"/>
              <a:t> дава описание на грешката</a:t>
            </a:r>
            <a:endParaRPr lang="ru-RU" dirty="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29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StackTrace</a:t>
            </a:r>
            <a:r>
              <a:rPr lang="ru-RU" sz="29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950" dirty="0"/>
              <a:t>– </a:t>
            </a:r>
            <a:r>
              <a:rPr lang="en-US" sz="2950" dirty="0"/>
              <a:t>дава информация на стека по-време на хвърляне на </a:t>
            </a:r>
            <a:r>
              <a:rPr lang="en-US" sz="2950" dirty="0">
                <a:ea typeface="+mn-lt"/>
                <a:cs typeface="+mn-lt"/>
              </a:rPr>
              <a:t>exception </a:t>
            </a: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ru-RU" sz="29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InnerException</a:t>
            </a:r>
            <a:r>
              <a:rPr lang="ru-RU" sz="29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ru-RU" sz="2950" dirty="0"/>
              <a:t>–</a:t>
            </a:r>
            <a:r>
              <a:rPr lang="en-US" sz="2950" dirty="0"/>
              <a:t> exception</a:t>
            </a:r>
            <a:r>
              <a:rPr lang="en-US" sz="2950" dirty="0">
                <a:ea typeface="+mn-lt"/>
                <a:cs typeface="+mn-lt"/>
              </a:rPr>
              <a:t>, който е приченил сегашния exception (</a:t>
            </a:r>
            <a:r>
              <a:rPr lang="en-US" sz="2950" dirty="0" err="1">
                <a:ea typeface="+mn-lt"/>
                <a:cs typeface="+mn-lt"/>
              </a:rPr>
              <a:t>ако</a:t>
            </a:r>
            <a:r>
              <a:rPr lang="en-US" sz="2950" dirty="0">
                <a:ea typeface="+mn-lt"/>
                <a:cs typeface="+mn-lt"/>
              </a:rPr>
              <a:t> има)</a:t>
            </a:r>
            <a:endParaRPr lang="en-US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B3C419-8E3D-4E37-BB46-E1AC57C5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Клас </a:t>
            </a:r>
            <a:r>
              <a:rPr lang="en-US" sz="3950" noProof="1">
                <a:latin typeface="Consolas"/>
                <a:cs typeface="Consolas" pitchFamily="49" charset="0"/>
              </a:rPr>
              <a:t>System.Exception</a:t>
            </a:r>
            <a:endParaRPr lang="en-US" sz="3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D1861D8-F726-4DCF-A11B-813C503C10A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99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2F701-5968-4037-B0F1-B55B3C48F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Хващане на exception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0E0D8-3DFF-4594-801D-7E646D8AF2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>
                <a:cs typeface="Calibri"/>
              </a:rPr>
              <a:t>В C# </a:t>
            </a:r>
            <a:r>
              <a:rPr lang="en-US" sz="3600" dirty="0">
                <a:ea typeface="+mn-lt"/>
                <a:cs typeface="+mn-lt"/>
              </a:rPr>
              <a:t>exception-ите могат да бъдат хванати с конструктура </a:t>
            </a:r>
            <a:r>
              <a:rPr lang="en-US" sz="3600" b="1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try-catch</a:t>
            </a:r>
            <a:endParaRPr lang="en-US" sz="3600" dirty="0">
              <a:solidFill>
                <a:schemeClr val="bg1"/>
              </a:solidFill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ru-RU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2399"/>
              </a:spcBef>
              <a:buClr>
                <a:srgbClr val="234465"/>
              </a:buClr>
            </a:pPr>
            <a:r>
              <a:rPr lang="en-US" sz="3600" dirty="0">
                <a:solidFill>
                  <a:srgbClr val="234465"/>
                </a:solidFill>
                <a:latin typeface="Calibri"/>
                <a:cs typeface="Calibri"/>
              </a:rPr>
              <a:t>Блокът</a:t>
            </a:r>
            <a:r>
              <a:rPr lang="en-US" sz="3600" dirty="0">
                <a:ea typeface="+mn-lt"/>
                <a:cs typeface="+mn-lt"/>
              </a:rPr>
              <a:t> </a:t>
            </a:r>
            <a:r>
              <a:rPr lang="ru-RU" sz="36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catch</a:t>
            </a:r>
            <a:r>
              <a:rPr lang="ru-RU" sz="3600" dirty="0">
                <a:solidFill>
                  <a:schemeClr val="tx2">
                    <a:lumMod val="75000"/>
                  </a:schemeClr>
                </a:solidFill>
              </a:rPr>
              <a:t>  може да се използва много пъти за различни типове </a:t>
            </a:r>
            <a:r>
              <a:rPr lang="en-US" sz="3600" dirty="0">
                <a:ea typeface="+mn-lt"/>
                <a:cs typeface="+mn-lt"/>
              </a:rPr>
              <a:t>exception</a:t>
            </a:r>
            <a:endParaRPr lang="en-US" sz="3600" dirty="0"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07C94E-363D-4C40-A45D-FFBA57F0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6000" y="2394000"/>
            <a:ext cx="8496944" cy="26186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Do some work that can raise an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072" latinLnBrk="1"/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SomeException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</a:t>
            </a:r>
          </a:p>
          <a:p>
            <a:pPr defTabSz="1218072" latinLnBrk="1"/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Handle the caught exception</a:t>
            </a:r>
          </a:p>
          <a:p>
            <a:pPr defTabSz="1218072" latinLnBrk="1"/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135733D-7AC7-4282-B8B9-22A4DA40490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4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646167-D529-4ABD-BE9B-C022E6CE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Йерархия на </a:t>
            </a:r>
            <a:r>
              <a:rPr lang="en-US" sz="3950" dirty="0"/>
              <a:t>exception в .NET</a:t>
            </a:r>
            <a:endParaRPr lang="bg-BG" sz="3950" dirty="0"/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651352" y="1269563"/>
            <a:ext cx="3084492" cy="649412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pPr algn="ctr"/>
            <a:r>
              <a:rPr lang="en-US" sz="2397" noProof="1"/>
              <a:t>System.Exception</a:t>
            </a: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7507817" y="2397629"/>
            <a:ext cx="253503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CustomException</a:t>
            </a:r>
          </a:p>
        </p:txBody>
      </p:sp>
      <p:sp>
        <p:nvSpPr>
          <p:cNvPr id="10" name="Text Box 18"/>
          <p:cNvSpPr txBox="1">
            <a:spLocks noChangeArrowheads="1"/>
          </p:cNvSpPr>
          <p:nvPr/>
        </p:nvSpPr>
        <p:spPr bwMode="auto">
          <a:xfrm>
            <a:off x="6427352" y="3681632"/>
            <a:ext cx="361549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System.FormatException</a:t>
            </a:r>
          </a:p>
        </p:txBody>
      </p:sp>
      <p:sp>
        <p:nvSpPr>
          <p:cNvPr id="12" name="Text Box 20"/>
          <p:cNvSpPr txBox="1">
            <a:spLocks noChangeArrowheads="1"/>
          </p:cNvSpPr>
          <p:nvPr/>
        </p:nvSpPr>
        <p:spPr bwMode="auto">
          <a:xfrm>
            <a:off x="7045942" y="5605548"/>
            <a:ext cx="3818816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System.OverflowException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3657196" y="2397630"/>
            <a:ext cx="3452600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System.SystemException</a:t>
            </a: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2743271" y="3511415"/>
            <a:ext cx="3187103" cy="922110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System.NullReferenceException</a:t>
            </a:r>
          </a:p>
        </p:txBody>
      </p:sp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3815484" y="4641535"/>
            <a:ext cx="4284424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System.ArithmeticException</a:t>
            </a:r>
          </a:p>
        </p:txBody>
      </p:sp>
      <p:sp>
        <p:nvSpPr>
          <p:cNvPr id="17" name="Down Arrow 16"/>
          <p:cNvSpPr/>
          <p:nvPr/>
        </p:nvSpPr>
        <p:spPr bwMode="auto">
          <a:xfrm rot="10800000">
            <a:off x="5093721" y="3074103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Down Arrow 19"/>
          <p:cNvSpPr/>
          <p:nvPr/>
        </p:nvSpPr>
        <p:spPr bwMode="auto">
          <a:xfrm rot="10800000">
            <a:off x="6663436" y="3074102"/>
            <a:ext cx="193764" cy="47129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Down Arrow 20"/>
          <p:cNvSpPr/>
          <p:nvPr/>
        </p:nvSpPr>
        <p:spPr bwMode="auto">
          <a:xfrm rot="10800000">
            <a:off x="6070470" y="1959185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Down Arrow 21"/>
          <p:cNvSpPr/>
          <p:nvPr/>
        </p:nvSpPr>
        <p:spPr bwMode="auto">
          <a:xfrm rot="10800000">
            <a:off x="7816118" y="1959184"/>
            <a:ext cx="188072" cy="3982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Down Arrow 22"/>
          <p:cNvSpPr/>
          <p:nvPr/>
        </p:nvSpPr>
        <p:spPr bwMode="auto">
          <a:xfrm rot="10800000">
            <a:off x="5846741" y="5262101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4908" y="5605549"/>
            <a:ext cx="4404493" cy="581679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1999" noProof="1"/>
              <a:t>System.DividedByZeroException</a:t>
            </a:r>
          </a:p>
        </p:txBody>
      </p:sp>
      <p:sp>
        <p:nvSpPr>
          <p:cNvPr id="5" name="Right Arrow 4"/>
          <p:cNvSpPr/>
          <p:nvPr/>
        </p:nvSpPr>
        <p:spPr bwMode="auto">
          <a:xfrm rot="16200000">
            <a:off x="5474476" y="3687711"/>
            <a:ext cx="1408772" cy="18155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Down Arrow 26"/>
          <p:cNvSpPr/>
          <p:nvPr/>
        </p:nvSpPr>
        <p:spPr bwMode="auto">
          <a:xfrm rot="10800000">
            <a:off x="7428160" y="5258126"/>
            <a:ext cx="170332" cy="30475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8EC9BDCF-8028-4CA8-AAD4-9B55D44063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2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  <p:bldP spid="20" grpId="0" animBg="1"/>
      <p:bldP spid="21" grpId="0" animBg="1"/>
      <p:bldP spid="22" grpId="0" animBg="1"/>
      <p:bldP spid="23" grpId="0" animBg="1"/>
      <p:bldP spid="25" grpId="0" animBg="1"/>
      <p:bldP spid="5" grpId="0" animBg="1"/>
      <p:bldP spid="2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723" y="1606541"/>
            <a:ext cx="2056559" cy="205655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B308C4-2F58-4E30-BF14-F3EB6FBF10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cs typeface="Arial"/>
              </a:rPr>
              <a:t>Хващане на 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63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3288</TotalTime>
  <Words>1672</Words>
  <Application>Microsoft Office PowerPoint</Application>
  <PresentationFormat>Широк екран</PresentationFormat>
  <Paragraphs>327</Paragraphs>
  <Slides>29</Slides>
  <Notes>14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29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Wingdings 2</vt:lpstr>
      <vt:lpstr>SoftUni</vt:lpstr>
      <vt:lpstr>Хващане на exception </vt:lpstr>
      <vt:lpstr>Съдържание</vt:lpstr>
      <vt:lpstr>Какво е еxception?</vt:lpstr>
      <vt:lpstr>Какво е еxception?</vt:lpstr>
      <vt:lpstr>Как работят Exception-ите?</vt:lpstr>
      <vt:lpstr>Клас System.Exception</vt:lpstr>
      <vt:lpstr>Хващане на exception</vt:lpstr>
      <vt:lpstr>Йерархия на exception в .NET</vt:lpstr>
      <vt:lpstr>Хващане на exception</vt:lpstr>
      <vt:lpstr>Хващане на exceptions</vt:lpstr>
      <vt:lpstr>Използване на много пъти блока catch  – примери</vt:lpstr>
      <vt:lpstr>Намерете грешките!</vt:lpstr>
      <vt:lpstr>Хващане на всички exception-и</vt:lpstr>
      <vt:lpstr>Изразът Try-finally </vt:lpstr>
      <vt:lpstr>Try-finally – Пример</vt:lpstr>
      <vt:lpstr>Използване на ключовата дума "Throw"</vt:lpstr>
      <vt:lpstr>Използване на ключовата дума Throw</vt:lpstr>
      <vt:lpstr>Хвърляне на exceptions</vt:lpstr>
      <vt:lpstr>Преизползване на хвърляне на exception</vt:lpstr>
      <vt:lpstr>Хвърляне на exception-и – Примери</vt:lpstr>
      <vt:lpstr>Най-добра практика за хващане на Exception </vt:lpstr>
      <vt:lpstr>Използване на блока Catch</vt:lpstr>
      <vt:lpstr>Избиране на exception</vt:lpstr>
      <vt:lpstr>Exception – Добра практика (1)</vt:lpstr>
      <vt:lpstr>Exceptions – Добра практика (2)</vt:lpstr>
      <vt:lpstr>Съзадаване на персонален exception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 Handling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Стефан Куюмджиев 07</cp:lastModifiedBy>
  <cp:revision>560</cp:revision>
  <dcterms:created xsi:type="dcterms:W3CDTF">2018-05-23T13:08:44Z</dcterms:created>
  <dcterms:modified xsi:type="dcterms:W3CDTF">2023-02-16T21:34:32Z</dcterms:modified>
  <cp:category>programming;education;software engineering;software development</cp:category>
</cp:coreProperties>
</file>