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4"/>
  </p:notesMasterIdLst>
  <p:handoutMasterIdLst>
    <p:handoutMasterId r:id="rId35"/>
  </p:handoutMasterIdLst>
  <p:sldIdLst>
    <p:sldId id="528" r:id="rId2"/>
    <p:sldId id="529" r:id="rId3"/>
    <p:sldId id="583" r:id="rId4"/>
    <p:sldId id="589" r:id="rId5"/>
    <p:sldId id="480" r:id="rId6"/>
    <p:sldId id="590" r:id="rId7"/>
    <p:sldId id="591" r:id="rId8"/>
    <p:sldId id="592" r:id="rId9"/>
    <p:sldId id="481" r:id="rId10"/>
    <p:sldId id="482" r:id="rId11"/>
    <p:sldId id="483" r:id="rId12"/>
    <p:sldId id="473" r:id="rId13"/>
    <p:sldId id="474" r:id="rId14"/>
    <p:sldId id="557" r:id="rId15"/>
    <p:sldId id="558" r:id="rId16"/>
    <p:sldId id="559" r:id="rId17"/>
    <p:sldId id="560" r:id="rId18"/>
    <p:sldId id="561" r:id="rId19"/>
    <p:sldId id="486" r:id="rId20"/>
    <p:sldId id="588" r:id="rId21"/>
    <p:sldId id="489" r:id="rId22"/>
    <p:sldId id="493" r:id="rId23"/>
    <p:sldId id="494" r:id="rId24"/>
    <p:sldId id="495" r:id="rId25"/>
    <p:sldId id="496" r:id="rId26"/>
    <p:sldId id="497" r:id="rId27"/>
    <p:sldId id="503" r:id="rId28"/>
    <p:sldId id="581" r:id="rId29"/>
    <p:sldId id="582" r:id="rId30"/>
    <p:sldId id="534" r:id="rId31"/>
    <p:sldId id="401" r:id="rId32"/>
    <p:sldId id="587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F25EA1A7-1F4F-4CC0-A72B-BECA3007E0F9}">
          <p14:sldIdLst>
            <p14:sldId id="528"/>
            <p14:sldId id="529"/>
          </p14:sldIdLst>
        </p14:section>
        <p14:section name="Методи с параметри" id="{9DB0CA9E-E806-4B1B-8A75-A669274E433E}">
          <p14:sldIdLst>
            <p14:sldId id="583"/>
            <p14:sldId id="589"/>
            <p14:sldId id="480"/>
            <p14:sldId id="590"/>
            <p14:sldId id="591"/>
            <p14:sldId id="592"/>
            <p14:sldId id="481"/>
            <p14:sldId id="482"/>
            <p14:sldId id="483"/>
          </p14:sldIdLst>
        </p14:section>
        <p14:section name="Стойностни и референтни типове" id="{C38B1384-0BCC-4C4D-BEEA-463FDB8169D7}">
          <p14:sldIdLst>
            <p14:sldId id="473"/>
            <p14:sldId id="474"/>
            <p14:sldId id="557"/>
            <p14:sldId id="558"/>
            <p14:sldId id="559"/>
            <p14:sldId id="560"/>
            <p14:sldId id="561"/>
          </p14:sldIdLst>
        </p14:section>
        <p14:section name="Връщане на стойности в метода" id="{2D2FCCA4-C068-409E-BD38-11BD0AD8481B}">
          <p14:sldIdLst>
            <p14:sldId id="486"/>
            <p14:sldId id="588"/>
            <p14:sldId id="489"/>
            <p14:sldId id="493"/>
          </p14:sldIdLst>
        </p14:section>
        <p14:section name="Варианти на методи" id="{90CD876B-E8CD-4A7C-9BA3-A9669E84FF6A}">
          <p14:sldIdLst>
            <p14:sldId id="494"/>
            <p14:sldId id="495"/>
            <p14:sldId id="496"/>
            <p14:sldId id="497"/>
          </p14:sldIdLst>
        </p14:section>
        <p14:section name="Ред на изпълнение в програмата" id="{172491D3-CC80-44C5-BDE8-DAFCA2406F2E}">
          <p14:sldIdLst>
            <p14:sldId id="503"/>
            <p14:sldId id="581"/>
            <p14:sldId id="582"/>
          </p14:sldIdLst>
        </p14:section>
        <p14:section name="Обобщение" id="{6BEDF033-806E-4EC6-BE39-AFFDE4DE2C9F}">
          <p14:sldIdLst>
            <p14:sldId id="534"/>
            <p14:sldId id="401"/>
            <p14:sldId id="58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70" autoAdjust="0"/>
    <p:restoredTop sz="95147" autoAdjust="0"/>
  </p:normalViewPr>
  <p:slideViewPr>
    <p:cSldViewPr showGuides="1">
      <p:cViewPr varScale="1">
        <p:scale>
          <a:sx n="69" d="100"/>
          <a:sy n="69" d="100"/>
        </p:scale>
        <p:origin x="208" y="1624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2400" y="77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25.02.23 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2/25/23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7F322076-2FFD-4365-B06C-6E76E345659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692388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8ED29D0C-F9F7-4C69-9C07-F0507434375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979721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8C9E8B0F-9B7B-4CE1-9439-45E41864523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955120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08ACD0C-0A90-4B42-9109-03054805D3F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637544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0ACE6CC-A9B2-4E7E-A71B-C29BC2BECC8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760865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3B8CB54-28D2-4523-A301-8F6B78DB7F3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273781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BE8551C-4C1A-4428-9DF6-17C0DDEB702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60046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CA3FD5-FD3F-4C79-A80B-E275BA2DB07B}" type="slidenum">
              <a:rPr lang="en-US"/>
              <a:pPr/>
              <a:t>19</a:t>
            </a:fld>
            <a:r>
              <a:rPr lang="en-US" dirty="0"/>
              <a:t>##</a:t>
            </a:r>
          </a:p>
        </p:txBody>
      </p:sp>
      <p:sp>
        <p:nvSpPr>
          <p:cNvPr id="530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0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E586BAB7-1B2E-4109-BCF5-DF7D3735084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518907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0C85935-F63A-4E6E-9391-BCDD465ED4D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627557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C48D5AA-1678-4D9E-8564-7EC2BD56C58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839779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7" name="Slide Body Text">
            <a:extLst>
              <a:ext uri="{FF2B5EF4-FFF2-40B4-BE49-F238E27FC236}">
                <a16:creationId xmlns:a16="http://schemas.microsoft.com/office/drawing/2014/main" id="{1E60575F-8475-4C78-97A7-27D7891D277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15" name="Code Box">
            <a:extLst>
              <a:ext uri="{FF2B5EF4-FFF2-40B4-BE49-F238E27FC236}">
                <a16:creationId xmlns:a16="http://schemas.microsoft.com/office/drawing/2014/main" id="{29C63EC2-5578-406B-8C2A-23FDE6C14C8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318684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77" r:id="rId4"/>
    <p:sldLayoutId id="2147483679" r:id="rId5"/>
    <p:sldLayoutId id="2147483680" r:id="rId6"/>
    <p:sldLayoutId id="2147483688" r:id="rId7"/>
    <p:sldLayoutId id="2147483684" r:id="rId8"/>
    <p:sldLayoutId id="2147483690" r:id="rId9"/>
    <p:sldLayoutId id="2147483683" r:id="rId10"/>
    <p:sldLayoutId id="2147483685" r:id="rId11"/>
    <p:sldLayoutId id="2147483686" r:id="rId12"/>
    <p:sldLayoutId id="2147483687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160#3" TargetMode="Externa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160#6" TargetMode="Externa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160#8" TargetMode="Externa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909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5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48090" y="627700"/>
            <a:ext cx="11083636" cy="882654"/>
          </a:xfrm>
        </p:spPr>
        <p:txBody>
          <a:bodyPr>
            <a:normAutofit/>
          </a:bodyPr>
          <a:lstStyle/>
          <a:p>
            <a:r>
              <a:rPr lang="bg-BG" dirty="0"/>
              <a:t>Методи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noProof="1"/>
              <a:t>SoftUni</a:t>
            </a:r>
            <a:r>
              <a:rPr lang="en-US" dirty="0"/>
              <a:t>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5079" y="2162204"/>
            <a:ext cx="2761845" cy="2533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031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86952" y="1116833"/>
            <a:ext cx="11818096" cy="5528766"/>
          </a:xfrm>
        </p:spPr>
        <p:txBody>
          <a:bodyPr/>
          <a:lstStyle/>
          <a:p>
            <a:r>
              <a:rPr lang="bg-BG" dirty="0"/>
              <a:t>Създайте метод, който </a:t>
            </a:r>
            <a:r>
              <a:rPr lang="bg-BG" b="1" dirty="0">
                <a:solidFill>
                  <a:srgbClr val="FFA000"/>
                </a:solidFill>
              </a:rPr>
              <a:t>отпечатва един ред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,</a:t>
            </a:r>
            <a:r>
              <a:rPr lang="en-US" dirty="0"/>
              <a:t> </a:t>
            </a:r>
            <a:r>
              <a:rPr lang="bg-BG" dirty="0"/>
              <a:t>съдържащ числата от</a:t>
            </a:r>
            <a:r>
              <a:rPr lang="en-US" dirty="0"/>
              <a:t> </a:t>
            </a:r>
            <a:r>
              <a:rPr lang="bg-BG" dirty="0"/>
              <a:t>дадено</a:t>
            </a:r>
            <a:r>
              <a:rPr lang="bg-BG" b="1" dirty="0">
                <a:solidFill>
                  <a:srgbClr val="FFA000"/>
                </a:solidFill>
              </a:rPr>
              <a:t> начало (</a:t>
            </a:r>
            <a:r>
              <a:rPr lang="en-US" b="1" dirty="0">
                <a:solidFill>
                  <a:srgbClr val="FFA000"/>
                </a:solidFill>
              </a:rPr>
              <a:t>start)</a:t>
            </a:r>
            <a:r>
              <a:rPr lang="bg-BG" b="1" dirty="0">
                <a:solidFill>
                  <a:srgbClr val="FFA000"/>
                </a:solidFill>
              </a:rPr>
              <a:t> </a:t>
            </a:r>
            <a:r>
              <a:rPr lang="bg-BG" dirty="0"/>
              <a:t>до даден</a:t>
            </a:r>
            <a:r>
              <a:rPr lang="bg-BG" b="1" dirty="0">
                <a:solidFill>
                  <a:srgbClr val="FFA000"/>
                </a:solidFill>
              </a:rPr>
              <a:t> край</a:t>
            </a:r>
            <a:r>
              <a:rPr lang="en-US" b="1" dirty="0">
                <a:solidFill>
                  <a:srgbClr val="FFA000"/>
                </a:solidFill>
              </a:rPr>
              <a:t> (end)</a:t>
            </a:r>
            <a:r>
              <a:rPr lang="en-US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</a:t>
            </a:r>
            <a:r>
              <a:rPr lang="en-US" dirty="0"/>
              <a:t>: </a:t>
            </a:r>
            <a:r>
              <a:rPr lang="bg-BG" dirty="0"/>
              <a:t>Отпечатване на триъгълник (1)</a:t>
            </a:r>
            <a:endParaRPr lang="en-US" dirty="0"/>
          </a:p>
        </p:txBody>
      </p: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696000" y="2709000"/>
            <a:ext cx="8190954" cy="3538508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b="1" noProof="1">
                <a:latin typeface="Consolas" pitchFamily="49" charset="0"/>
                <a:cs typeface="Consolas" pitchFamily="49" charset="0"/>
              </a:rPr>
              <a:t>static void </a:t>
            </a:r>
            <a:r>
              <a:rPr lang="en-GB" sz="2799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PrintLine</a:t>
            </a:r>
            <a:r>
              <a:rPr lang="en-GB" sz="2799" b="1" noProof="1">
                <a:latin typeface="Consolas" pitchFamily="49" charset="0"/>
                <a:cs typeface="Consolas" pitchFamily="49" charset="0"/>
              </a:rPr>
              <a:t>(int </a:t>
            </a:r>
            <a:r>
              <a:rPr lang="en-GB" sz="2799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start</a:t>
            </a:r>
            <a:r>
              <a:rPr lang="en-GB" sz="2799" b="1" noProof="1">
                <a:latin typeface="Consolas" pitchFamily="49" charset="0"/>
                <a:cs typeface="Consolas" pitchFamily="49" charset="0"/>
              </a:rPr>
              <a:t>, int </a:t>
            </a:r>
            <a:r>
              <a:rPr lang="en-GB" sz="2799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end</a:t>
            </a:r>
            <a:r>
              <a:rPr lang="en-GB" sz="2799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b="1" noProof="1">
                <a:latin typeface="Consolas" pitchFamily="49" charset="0"/>
                <a:cs typeface="Consolas" pitchFamily="49" charset="0"/>
              </a:rPr>
              <a:t>  for (int i = </a:t>
            </a:r>
            <a:r>
              <a:rPr lang="en-GB" sz="2799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start</a:t>
            </a:r>
            <a:r>
              <a:rPr lang="en-GB" sz="2799" b="1" noProof="1">
                <a:latin typeface="Consolas" pitchFamily="49" charset="0"/>
                <a:cs typeface="Consolas" pitchFamily="49" charset="0"/>
              </a:rPr>
              <a:t>; i &lt;= </a:t>
            </a:r>
            <a:r>
              <a:rPr lang="en-GB" sz="2799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end</a:t>
            </a:r>
            <a:r>
              <a:rPr lang="en-GB" sz="2799" b="1" noProof="1">
                <a:latin typeface="Consolas" pitchFamily="49" charset="0"/>
                <a:cs typeface="Consolas" pitchFamily="49" charset="0"/>
              </a:rPr>
              <a:t>; i++)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GB" sz="27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b="1" noProof="1">
                <a:latin typeface="Consolas" pitchFamily="49" charset="0"/>
                <a:cs typeface="Consolas" pitchFamily="49" charset="0"/>
              </a:rPr>
              <a:t>    Console.Write(</a:t>
            </a:r>
            <a:r>
              <a:rPr lang="en-GB" sz="2799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GB" sz="27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GB" sz="2799" b="1" noProof="1">
                <a:latin typeface="Consolas" pitchFamily="49" charset="0"/>
                <a:cs typeface="Consolas" pitchFamily="49" charset="0"/>
              </a:rPr>
              <a:t>+ " 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GB" sz="2799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b="1" noProof="1">
                <a:latin typeface="Consolas" pitchFamily="49" charset="0"/>
                <a:cs typeface="Consolas" pitchFamily="49" charset="0"/>
              </a:rPr>
              <a:t>  Console.WriteLine();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b="1" noProof="1">
                <a:latin typeface="Consolas" pitchFamily="49" charset="0"/>
                <a:cs typeface="Consolas" pitchFamily="49" charset="0"/>
              </a:rPr>
              <a:t>}</a:t>
            </a:r>
            <a:endParaRPr lang="en-US" sz="27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AutoShape 23"/>
          <p:cNvSpPr>
            <a:spLocks noChangeArrowheads="1"/>
          </p:cNvSpPr>
          <p:nvPr/>
        </p:nvSpPr>
        <p:spPr bwMode="auto">
          <a:xfrm>
            <a:off x="7619604" y="5333504"/>
            <a:ext cx="3291396" cy="1290495"/>
          </a:xfrm>
          <a:prstGeom prst="wedgeRoundRectCallout">
            <a:avLst>
              <a:gd name="adj1" fmla="val -48493"/>
              <a:gd name="adj2" fmla="val 2814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799" b="1" noProof="1">
                <a:solidFill>
                  <a:schemeClr val="bg2"/>
                </a:solidFill>
              </a:rPr>
              <a:t>Решението продължава на следващия слайд</a:t>
            </a:r>
            <a:endParaRPr lang="en-US" sz="2799" b="1" noProof="1">
              <a:solidFill>
                <a:schemeClr val="bg2"/>
              </a:solidFill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7120C37C-8D66-434E-AB27-A18F5C89E2E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0414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3480" y="1196706"/>
            <a:ext cx="11662520" cy="5199712"/>
          </a:xfrm>
        </p:spPr>
        <p:txBody>
          <a:bodyPr/>
          <a:lstStyle/>
          <a:p>
            <a:r>
              <a:rPr lang="bg-BG" sz="3200" dirty="0"/>
              <a:t>Създайте метод, който отпечатва </a:t>
            </a:r>
            <a:r>
              <a:rPr lang="bg-BG" sz="3200" b="1" dirty="0">
                <a:solidFill>
                  <a:srgbClr val="FFA000"/>
                </a:solidFill>
              </a:rPr>
              <a:t>първата половина </a:t>
            </a:r>
            <a:r>
              <a:rPr lang="bg-BG" sz="3200" dirty="0"/>
              <a:t>(от </a:t>
            </a:r>
            <a:r>
              <a:rPr lang="en-US" sz="3200" dirty="0"/>
              <a:t>1 </a:t>
            </a:r>
            <a:r>
              <a:rPr lang="bg-BG" sz="3200" dirty="0"/>
              <a:t>до </a:t>
            </a:r>
            <a:r>
              <a:rPr lang="en-US" sz="3200" dirty="0"/>
              <a:t>n</a:t>
            </a:r>
            <a:r>
              <a:rPr lang="bg-BG" sz="3200" dirty="0"/>
              <a:t>) и след това </a:t>
            </a:r>
            <a:r>
              <a:rPr lang="bg-BG" sz="3200" b="1" dirty="0">
                <a:solidFill>
                  <a:srgbClr val="FFA000"/>
                </a:solidFill>
              </a:rPr>
              <a:t>втората половина </a:t>
            </a:r>
            <a:r>
              <a:rPr lang="bg-BG" sz="3200" dirty="0"/>
              <a:t>(от </a:t>
            </a:r>
            <a:r>
              <a:rPr lang="en-US" sz="3200" dirty="0"/>
              <a:t>n – 1 </a:t>
            </a:r>
            <a:r>
              <a:rPr lang="bg-BG" sz="3200" dirty="0"/>
              <a:t>до 1) от триъгълника</a:t>
            </a:r>
            <a:r>
              <a:rPr lang="en-US" sz="3200" dirty="0"/>
              <a:t>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</a:t>
            </a:r>
            <a:r>
              <a:rPr lang="en-US" dirty="0"/>
              <a:t>: </a:t>
            </a:r>
            <a:r>
              <a:rPr lang="bg-BG" dirty="0"/>
              <a:t>Отпечатване на триъгълник </a:t>
            </a:r>
            <a:r>
              <a:rPr lang="en-GB" dirty="0"/>
              <a:t>(2)</a:t>
            </a:r>
            <a:endParaRPr lang="en-US" dirty="0"/>
          </a:p>
        </p:txBody>
      </p: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1771982" y="2644608"/>
            <a:ext cx="8648035" cy="3538508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static void </a:t>
            </a:r>
            <a:r>
              <a:rPr lang="en-GB" sz="2799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PrintTriangle</a:t>
            </a:r>
            <a:r>
              <a:rPr lang="en-GB" sz="27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GB" sz="2799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int n</a:t>
            </a:r>
            <a:r>
              <a:rPr lang="en-GB" sz="27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for (int line = 1; line &lt;= n; line++)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GB" sz="2799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PrintLine</a:t>
            </a:r>
            <a:r>
              <a:rPr lang="en-GB" sz="27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(1, line);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for (int line = n - 1; line &gt;= 1; line--)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GB" sz="2799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PrintLine</a:t>
            </a:r>
            <a:r>
              <a:rPr lang="en-GB" sz="27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(1, line);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2799" b="1" noProof="1">
              <a:solidFill>
                <a:srgbClr val="234465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23"/>
          <p:cNvSpPr>
            <a:spLocks noChangeArrowheads="1"/>
          </p:cNvSpPr>
          <p:nvPr/>
        </p:nvSpPr>
        <p:spPr bwMode="auto">
          <a:xfrm>
            <a:off x="8849742" y="2431306"/>
            <a:ext cx="2275064" cy="978061"/>
          </a:xfrm>
          <a:prstGeom prst="wedgeRoundRectCallout">
            <a:avLst>
              <a:gd name="adj1" fmla="val -82489"/>
              <a:gd name="adj2" fmla="val 111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799" b="1" dirty="0">
                <a:solidFill>
                  <a:schemeClr val="bg2"/>
                </a:solidFill>
              </a:rPr>
              <a:t>Метод с </a:t>
            </a:r>
            <a:r>
              <a:rPr lang="bg-BG" sz="27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параметър </a:t>
            </a:r>
            <a:r>
              <a:rPr lang="en-US" sz="27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n</a:t>
            </a:r>
            <a:endParaRPr lang="en-US" sz="2799" b="1" noProof="1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6763369" y="4033663"/>
            <a:ext cx="2133044" cy="604202"/>
          </a:xfrm>
          <a:prstGeom prst="wedgeRoundRectCallout">
            <a:avLst>
              <a:gd name="adj1" fmla="val -62657"/>
              <a:gd name="adj2" fmla="val -6081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799" b="1" dirty="0">
                <a:solidFill>
                  <a:schemeClr val="bg2"/>
                </a:solidFill>
              </a:rPr>
              <a:t>Редове</a:t>
            </a:r>
            <a:r>
              <a:rPr lang="en-US" sz="2799" b="1" dirty="0">
                <a:solidFill>
                  <a:schemeClr val="bg2"/>
                </a:solidFill>
              </a:rPr>
              <a:t> 1...n</a:t>
            </a:r>
            <a:endParaRPr lang="en-US" sz="2799" b="1" noProof="1">
              <a:solidFill>
                <a:schemeClr val="bg2"/>
              </a:solidFill>
            </a:endParaRPr>
          </a:p>
        </p:txBody>
      </p:sp>
      <p:sp>
        <p:nvSpPr>
          <p:cNvPr id="10" name="AutoShape 23"/>
          <p:cNvSpPr>
            <a:spLocks noChangeArrowheads="1"/>
          </p:cNvSpPr>
          <p:nvPr/>
        </p:nvSpPr>
        <p:spPr bwMode="auto">
          <a:xfrm>
            <a:off x="6763368" y="5392889"/>
            <a:ext cx="2613613" cy="604202"/>
          </a:xfrm>
          <a:prstGeom prst="wedgeRoundRectCallout">
            <a:avLst>
              <a:gd name="adj1" fmla="val -63107"/>
              <a:gd name="adj2" fmla="val -5700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799" b="1" dirty="0">
                <a:solidFill>
                  <a:schemeClr val="bg2"/>
                </a:solidFill>
              </a:rPr>
              <a:t>Редове</a:t>
            </a:r>
            <a:r>
              <a:rPr lang="en-US" sz="2799" b="1" dirty="0">
                <a:solidFill>
                  <a:schemeClr val="bg2"/>
                </a:solidFill>
              </a:rPr>
              <a:t> n - 1…1</a:t>
            </a:r>
            <a:endParaRPr lang="en-US" sz="2799" b="1" noProof="1">
              <a:solidFill>
                <a:schemeClr val="bg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84311B-6D18-43C3-AFFF-041E4455E8E2}"/>
              </a:ext>
            </a:extLst>
          </p:cNvPr>
          <p:cNvSpPr txBox="1"/>
          <p:nvPr/>
        </p:nvSpPr>
        <p:spPr>
          <a:xfrm>
            <a:off x="801479" y="6396418"/>
            <a:ext cx="10589042" cy="4000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1999" dirty="0"/>
              <a:t>Проверете решението си тук</a:t>
            </a:r>
            <a:r>
              <a:rPr lang="en-US" sz="1999" dirty="0"/>
              <a:t>: </a:t>
            </a:r>
            <a:r>
              <a:rPr lang="en-US" sz="1999" dirty="0">
                <a:hlinkClick r:id="rId2"/>
              </a:rPr>
              <a:t>https://judge.softuni.bg/Contests/Practice/Index/3160#3</a:t>
            </a:r>
            <a:endParaRPr lang="en-US" sz="1999" dirty="0"/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9A0A7452-6CC5-4E7F-ABBB-4D8E0379EA2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97347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24ECB8A6-A89F-4CDB-8A98-639A227C910B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Стек и динамична памет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8D66E65-1E18-4EF1-9AFB-D44F2B4DD91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00937" y="1524496"/>
            <a:ext cx="2818666" cy="2248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27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type="body" sz="quarter" idx="10"/>
          </p:nvPr>
        </p:nvSpPr>
        <p:spPr>
          <a:xfrm>
            <a:off x="1829507" y="863159"/>
            <a:ext cx="9924553" cy="527467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rgbClr val="234465"/>
              </a:buClr>
            </a:pPr>
            <a:r>
              <a:rPr lang="bg-BG" sz="3200" dirty="0"/>
              <a:t>Променливите от </a:t>
            </a:r>
            <a:r>
              <a:rPr lang="bg-BG" sz="3200" b="1" dirty="0">
                <a:solidFill>
                  <a:schemeClr val="bg1"/>
                </a:solidFill>
              </a:rPr>
              <a:t>стойностен тип</a:t>
            </a:r>
            <a:r>
              <a:rPr lang="bg-BG" sz="3200" dirty="0"/>
              <a:t> пазят директно своята стойност в </a:t>
            </a:r>
            <a:r>
              <a:rPr lang="bg-BG" sz="3200" b="1" dirty="0">
                <a:solidFill>
                  <a:schemeClr val="bg1"/>
                </a:solidFill>
              </a:rPr>
              <a:t>стека</a:t>
            </a:r>
            <a:endParaRPr lang="en-US" sz="3200" dirty="0"/>
          </a:p>
          <a:p>
            <a:pPr lvl="1">
              <a:lnSpc>
                <a:spcPct val="100000"/>
              </a:lnSpc>
              <a:buClr>
                <a:srgbClr val="234465"/>
              </a:buClr>
            </a:pPr>
            <a:r>
              <a:rPr lang="en-US" sz="3200" b="1" noProof="1">
                <a:latin typeface="Consolas" panose="020B0609020204030204" pitchFamily="49" charset="0"/>
              </a:rPr>
              <a:t>int</a:t>
            </a:r>
            <a:r>
              <a:rPr lang="en-US" sz="3200" b="1" dirty="0"/>
              <a:t>, </a:t>
            </a:r>
            <a:r>
              <a:rPr lang="en-US" sz="3200" b="1" noProof="1">
                <a:latin typeface="Consolas" panose="020B0609020204030204" pitchFamily="49" charset="0"/>
              </a:rPr>
              <a:t>float</a:t>
            </a:r>
            <a:r>
              <a:rPr lang="en-US" sz="3200" b="1" dirty="0"/>
              <a:t>, </a:t>
            </a:r>
            <a:r>
              <a:rPr lang="en-US" sz="3200" b="1" noProof="1">
                <a:latin typeface="Consolas" panose="020B0609020204030204" pitchFamily="49" charset="0"/>
              </a:rPr>
              <a:t>double</a:t>
            </a:r>
            <a:r>
              <a:rPr lang="en-US" sz="3200" b="1" dirty="0"/>
              <a:t>, </a:t>
            </a:r>
            <a:r>
              <a:rPr lang="en-US" sz="3200" b="1" noProof="1">
                <a:latin typeface="Consolas" panose="020B0609020204030204" pitchFamily="49" charset="0"/>
              </a:rPr>
              <a:t>bool</a:t>
            </a:r>
            <a:r>
              <a:rPr lang="en-US" sz="3200" b="1" dirty="0"/>
              <a:t>, </a:t>
            </a:r>
            <a:br>
              <a:rPr lang="en-US" sz="3200" b="1" dirty="0"/>
            </a:br>
            <a:r>
              <a:rPr lang="en-US" sz="3200" b="1" noProof="1">
                <a:latin typeface="Consolas" panose="020B0609020204030204" pitchFamily="49" charset="0"/>
              </a:rPr>
              <a:t>char</a:t>
            </a:r>
            <a:r>
              <a:rPr lang="en-US" sz="3200" b="1" dirty="0"/>
              <a:t>, </a:t>
            </a:r>
            <a:r>
              <a:rPr lang="en-US" sz="3200" b="1" noProof="1">
                <a:latin typeface="Consolas" panose="020B0609020204030204" pitchFamily="49" charset="0"/>
              </a:rPr>
              <a:t>BigInteger</a:t>
            </a:r>
            <a:r>
              <a:rPr lang="en-US" sz="3200" b="1" dirty="0"/>
              <a:t>, …</a:t>
            </a:r>
            <a:endParaRPr lang="bg-BG" sz="3200" b="1" dirty="0"/>
          </a:p>
          <a:p>
            <a:pPr>
              <a:lnSpc>
                <a:spcPct val="100000"/>
              </a:lnSpc>
              <a:buClr>
                <a:srgbClr val="234465"/>
              </a:buClr>
            </a:pPr>
            <a:r>
              <a:rPr lang="bg-BG" sz="3200" dirty="0"/>
              <a:t>Всяка променлива има свое</a:t>
            </a:r>
            <a:br>
              <a:rPr lang="bg-BG" sz="3200" dirty="0"/>
            </a:br>
            <a:r>
              <a:rPr lang="bg-BG" sz="3200" b="1" dirty="0">
                <a:solidFill>
                  <a:schemeClr val="bg1"/>
                </a:solidFill>
              </a:rPr>
              <a:t>копие</a:t>
            </a:r>
            <a:r>
              <a:rPr lang="en-US" sz="3200" dirty="0"/>
              <a:t> </a:t>
            </a:r>
            <a:r>
              <a:rPr lang="bg-BG" sz="3200" dirty="0"/>
              <a:t>на </a:t>
            </a:r>
            <a:r>
              <a:rPr lang="bg-BG" sz="3200" b="1" dirty="0">
                <a:solidFill>
                  <a:schemeClr val="bg1"/>
                </a:solidFill>
              </a:rPr>
              <a:t>стойността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Стойностни типове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9E15A458-729B-493C-B7CB-4410CAF4B7A6}"/>
              </a:ext>
            </a:extLst>
          </p:cNvPr>
          <p:cNvSpPr txBox="1">
            <a:spLocks/>
          </p:cNvSpPr>
          <p:nvPr/>
        </p:nvSpPr>
        <p:spPr>
          <a:xfrm>
            <a:off x="2316000" y="4583965"/>
            <a:ext cx="4716962" cy="18180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sz="2799" noProof="1">
                <a:solidFill>
                  <a:schemeClr val="bg1"/>
                </a:solidFill>
              </a:rPr>
              <a:t>int</a:t>
            </a:r>
            <a:r>
              <a:rPr lang="en-US" sz="2799" noProof="1"/>
              <a:t> i = 42;</a:t>
            </a:r>
          </a:p>
          <a:p>
            <a:r>
              <a:rPr lang="en-US" sz="2799" noProof="1">
                <a:solidFill>
                  <a:schemeClr val="bg1"/>
                </a:solidFill>
              </a:rPr>
              <a:t>char</a:t>
            </a:r>
            <a:r>
              <a:rPr lang="en-US" sz="2799" noProof="1"/>
              <a:t> ch = 'A';</a:t>
            </a:r>
          </a:p>
          <a:p>
            <a:r>
              <a:rPr lang="en-US" sz="2799" noProof="1">
                <a:solidFill>
                  <a:schemeClr val="bg1"/>
                </a:solidFill>
              </a:rPr>
              <a:t>bool</a:t>
            </a:r>
            <a:r>
              <a:rPr lang="en-US" sz="2799" noProof="1"/>
              <a:t> result = true;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874FB0C-D669-4651-A436-1C6ED4CCF86B}"/>
              </a:ext>
            </a:extLst>
          </p:cNvPr>
          <p:cNvSpPr/>
          <p:nvPr/>
        </p:nvSpPr>
        <p:spPr bwMode="auto">
          <a:xfrm>
            <a:off x="8256000" y="2438999"/>
            <a:ext cx="3323873" cy="4099137"/>
          </a:xfrm>
          <a:prstGeom prst="rect">
            <a:avLst/>
          </a:prstGeom>
          <a:solidFill>
            <a:schemeClr val="dk2">
              <a:alpha val="15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`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2DF0A91-4710-47D9-9094-3DBC957F7328}"/>
              </a:ext>
            </a:extLst>
          </p:cNvPr>
          <p:cNvSpPr/>
          <p:nvPr/>
        </p:nvSpPr>
        <p:spPr bwMode="auto">
          <a:xfrm>
            <a:off x="8426426" y="2625953"/>
            <a:ext cx="2983020" cy="55012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Стек</a:t>
            </a:r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A39D0D5-5735-4AF4-A487-DD4DFFF99153}"/>
              </a:ext>
            </a:extLst>
          </p:cNvPr>
          <p:cNvSpPr/>
          <p:nvPr/>
        </p:nvSpPr>
        <p:spPr bwMode="auto">
          <a:xfrm>
            <a:off x="8426426" y="3674894"/>
            <a:ext cx="600031" cy="55012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42</a:t>
            </a:r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3671A75-D932-4911-8365-4693739C2C63}"/>
              </a:ext>
            </a:extLst>
          </p:cNvPr>
          <p:cNvSpPr/>
          <p:nvPr/>
        </p:nvSpPr>
        <p:spPr bwMode="auto">
          <a:xfrm>
            <a:off x="8463819" y="4740890"/>
            <a:ext cx="600031" cy="55012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6B750A6-73D6-456F-A357-BFF712D9191F}"/>
              </a:ext>
            </a:extLst>
          </p:cNvPr>
          <p:cNvSpPr/>
          <p:nvPr/>
        </p:nvSpPr>
        <p:spPr bwMode="auto">
          <a:xfrm>
            <a:off x="8433178" y="5862773"/>
            <a:ext cx="1150514" cy="55012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true</a:t>
            </a:r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2869A6-3922-4910-BD9B-7C6689D815C7}"/>
              </a:ext>
            </a:extLst>
          </p:cNvPr>
          <p:cNvSpPr txBox="1"/>
          <p:nvPr/>
        </p:nvSpPr>
        <p:spPr>
          <a:xfrm>
            <a:off x="9952678" y="3677399"/>
            <a:ext cx="1354322" cy="54511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none" lIns="143963" tIns="107972" rIns="143963" bIns="107972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399" dirty="0"/>
              <a:t>(4 bytes)</a:t>
            </a:r>
            <a:endParaRPr lang="en-US" sz="2399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EFAA4B-E0A8-47B5-A223-6F5980565E62}"/>
              </a:ext>
            </a:extLst>
          </p:cNvPr>
          <p:cNvSpPr txBox="1"/>
          <p:nvPr/>
        </p:nvSpPr>
        <p:spPr>
          <a:xfrm>
            <a:off x="9952678" y="4758258"/>
            <a:ext cx="1354322" cy="54511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none" lIns="143963" tIns="107972" rIns="143963" bIns="107972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399" dirty="0"/>
              <a:t>(2 bytes)</a:t>
            </a:r>
            <a:endParaRPr lang="en-US" sz="2399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C9C14A-32AC-400E-B4C3-B82715C53A00}"/>
              </a:ext>
            </a:extLst>
          </p:cNvPr>
          <p:cNvSpPr txBox="1"/>
          <p:nvPr/>
        </p:nvSpPr>
        <p:spPr>
          <a:xfrm>
            <a:off x="9982135" y="5856928"/>
            <a:ext cx="1353672" cy="54511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399" dirty="0"/>
              <a:t>(1 byte)</a:t>
            </a:r>
            <a:endParaRPr lang="en-US" sz="2399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42B05FB-6CBE-49BE-BC3A-954CDC8560AA}"/>
              </a:ext>
            </a:extLst>
          </p:cNvPr>
          <p:cNvSpPr txBox="1"/>
          <p:nvPr/>
        </p:nvSpPr>
        <p:spPr>
          <a:xfrm>
            <a:off x="8348588" y="5324757"/>
            <a:ext cx="1126418" cy="603148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3963" tIns="107972" rIns="143963" bIns="107972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b="1" dirty="0"/>
              <a:t>result</a:t>
            </a:r>
            <a:endParaRPr lang="en-US" sz="2799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5F46163-5220-43F0-840E-596F652BE768}"/>
              </a:ext>
            </a:extLst>
          </p:cNvPr>
          <p:cNvSpPr txBox="1"/>
          <p:nvPr/>
        </p:nvSpPr>
        <p:spPr>
          <a:xfrm>
            <a:off x="8414491" y="4155110"/>
            <a:ext cx="623906" cy="603148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3963" tIns="107972" rIns="143963" bIns="107972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b="1" dirty="0"/>
              <a:t>ch</a:t>
            </a:r>
            <a:endParaRPr lang="en-US" sz="2399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633BCB5-BB86-4ABC-9DC0-C131E959E863}"/>
              </a:ext>
            </a:extLst>
          </p:cNvPr>
          <p:cNvSpPr txBox="1"/>
          <p:nvPr/>
        </p:nvSpPr>
        <p:spPr>
          <a:xfrm>
            <a:off x="8426428" y="3128003"/>
            <a:ext cx="573415" cy="603148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3963" tIns="107972" rIns="143963" bIns="107972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b="1" dirty="0"/>
              <a:t>i</a:t>
            </a:r>
            <a:endParaRPr lang="en-US" sz="2799" b="1" dirty="0"/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C9699F11-D210-4B98-8882-4F44003DC0E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81209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9" grpId="0" animBg="1"/>
      <p:bldP spid="4" grpId="0" animBg="1"/>
      <p:bldP spid="10" grpId="0" animBg="1"/>
      <p:bldP spid="11" grpId="0" animBg="1"/>
      <p:bldP spid="5" grpId="0" animBg="1"/>
      <p:bldP spid="12" grpId="0" animBg="1"/>
      <p:bldP spid="13" grpId="0" animBg="1"/>
      <p:bldP spid="14" grpId="0"/>
      <p:bldP spid="16" grpId="0"/>
      <p:bldP spid="1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5"/>
          <p:cNvSpPr>
            <a:spLocks noGrp="1"/>
          </p:cNvSpPr>
          <p:nvPr>
            <p:ph type="body" sz="quarter" idx="10"/>
          </p:nvPr>
        </p:nvSpPr>
        <p:spPr>
          <a:xfrm>
            <a:off x="1991210" y="1108911"/>
            <a:ext cx="10129234" cy="554658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rgbClr val="234465"/>
              </a:buClr>
            </a:pPr>
            <a:r>
              <a:rPr lang="bg-BG" sz="3200" dirty="0"/>
              <a:t>Променливите</a:t>
            </a:r>
            <a:r>
              <a:rPr lang="en-US" sz="3200" dirty="0"/>
              <a:t> </a:t>
            </a:r>
            <a:r>
              <a:rPr lang="bg-BG" sz="3200" dirty="0"/>
              <a:t>от </a:t>
            </a:r>
            <a:r>
              <a:rPr lang="bg-BG" sz="3200" b="1" dirty="0">
                <a:solidFill>
                  <a:schemeClr val="bg1"/>
                </a:solidFill>
              </a:rPr>
              <a:t>референтен тип (</a:t>
            </a:r>
            <a:r>
              <a:rPr lang="en-US" sz="3200" b="1" dirty="0">
                <a:solidFill>
                  <a:schemeClr val="bg1"/>
                </a:solidFill>
              </a:rPr>
              <a:t>string</a:t>
            </a:r>
            <a:r>
              <a:rPr lang="en-US" sz="3200" dirty="0"/>
              <a:t>,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b="1" noProof="1">
                <a:solidFill>
                  <a:schemeClr val="bg1"/>
                </a:solidFill>
              </a:rPr>
              <a:t>int</a:t>
            </a:r>
            <a:r>
              <a:rPr lang="en-US" sz="3200" b="1" dirty="0">
                <a:solidFill>
                  <a:schemeClr val="bg1"/>
                </a:solidFill>
              </a:rPr>
              <a:t>[]</a:t>
            </a:r>
            <a:r>
              <a:rPr lang="en-US" sz="3200" dirty="0"/>
              <a:t>,</a:t>
            </a:r>
            <a:r>
              <a:rPr lang="en-US" sz="3200" b="1" dirty="0">
                <a:solidFill>
                  <a:schemeClr val="bg1"/>
                </a:solidFill>
              </a:rPr>
              <a:t> char[]</a:t>
            </a:r>
            <a:r>
              <a:rPr lang="en-US" sz="3200" dirty="0"/>
              <a:t>,</a:t>
            </a:r>
            <a:r>
              <a:rPr lang="en-US" sz="3200" b="1" dirty="0">
                <a:solidFill>
                  <a:schemeClr val="bg1"/>
                </a:solidFill>
              </a:rPr>
              <a:t> string[]</a:t>
            </a:r>
            <a:r>
              <a:rPr lang="en-US" sz="3200" dirty="0"/>
              <a:t>,</a:t>
            </a:r>
            <a:r>
              <a:rPr lang="en-US" sz="3200" b="1" dirty="0">
                <a:solidFill>
                  <a:schemeClr val="bg1"/>
                </a:solidFill>
              </a:rPr>
              <a:t> Random</a:t>
            </a:r>
            <a:r>
              <a:rPr lang="bg-BG" sz="3200" b="1" dirty="0">
                <a:solidFill>
                  <a:schemeClr val="bg1"/>
                </a:solidFill>
              </a:rPr>
              <a:t>) </a:t>
            </a:r>
            <a:r>
              <a:rPr lang="bg-BG" sz="3200" dirty="0"/>
              <a:t>пазят </a:t>
            </a:r>
            <a:r>
              <a:rPr lang="bg-BG" sz="3200" b="1" dirty="0">
                <a:solidFill>
                  <a:schemeClr val="bg1"/>
                </a:solidFill>
              </a:rPr>
              <a:t>адрес</a:t>
            </a:r>
            <a:r>
              <a:rPr lang="bg-BG" sz="3200" dirty="0"/>
              <a:t> от динамичната памет (</a:t>
            </a:r>
            <a:r>
              <a:rPr lang="en-US" sz="3200" dirty="0"/>
              <a:t>heap)</a:t>
            </a:r>
            <a:r>
              <a:rPr lang="bg-BG" sz="3200" dirty="0"/>
              <a:t>, където е записана стойността им</a:t>
            </a:r>
            <a:endParaRPr lang="bg-BG" sz="3200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buClr>
                <a:srgbClr val="234465"/>
              </a:buClr>
            </a:pPr>
            <a:r>
              <a:rPr lang="bg-BG" sz="3200" dirty="0"/>
              <a:t>Две променливи от референтен тип може да </a:t>
            </a:r>
            <a:r>
              <a:rPr lang="bg-BG" sz="3200" b="1" dirty="0">
                <a:solidFill>
                  <a:schemeClr val="bg1"/>
                </a:solidFill>
              </a:rPr>
              <a:t>реферират </a:t>
            </a:r>
            <a:r>
              <a:rPr lang="bg-BG" sz="3200" dirty="0"/>
              <a:t>към </a:t>
            </a:r>
            <a:r>
              <a:rPr lang="bg-BG" sz="3200" b="1" dirty="0">
                <a:solidFill>
                  <a:schemeClr val="bg1"/>
                </a:solidFill>
              </a:rPr>
              <a:t>един и същ обект</a:t>
            </a:r>
          </a:p>
          <a:p>
            <a:pPr>
              <a:lnSpc>
                <a:spcPct val="100000"/>
              </a:lnSpc>
              <a:buClr>
                <a:srgbClr val="234465"/>
              </a:buClr>
            </a:pPr>
            <a:endParaRPr lang="en-US" sz="3200" dirty="0"/>
          </a:p>
          <a:p>
            <a:pPr>
              <a:lnSpc>
                <a:spcPct val="100000"/>
              </a:lnSpc>
              <a:buClr>
                <a:srgbClr val="234465"/>
              </a:buClr>
            </a:pPr>
            <a:endParaRPr lang="en-US" sz="3200" dirty="0"/>
          </a:p>
          <a:p>
            <a:pPr>
              <a:lnSpc>
                <a:spcPct val="100000"/>
              </a:lnSpc>
              <a:spcBef>
                <a:spcPts val="2500"/>
              </a:spcBef>
              <a:buClr>
                <a:srgbClr val="234465"/>
              </a:buClr>
            </a:pPr>
            <a:r>
              <a:rPr lang="bg-BG" sz="3200" dirty="0"/>
              <a:t>Операции върху която и да е от двете променливи достъпват/модифицират </a:t>
            </a:r>
            <a:r>
              <a:rPr lang="bg-BG" sz="3200" b="1" dirty="0">
                <a:solidFill>
                  <a:schemeClr val="bg1"/>
                </a:solidFill>
              </a:rPr>
              <a:t>едни и същи данни</a:t>
            </a:r>
            <a:endParaRPr lang="en-US" sz="3200" dirty="0"/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Референтни типове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4816874C-AD9F-40E0-AC33-29242140390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14</a:t>
            </a:fld>
            <a:endParaRPr lang="en-US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FE08B9C-FF80-05D1-D579-BCA25143DE88}"/>
              </a:ext>
            </a:extLst>
          </p:cNvPr>
          <p:cNvGrpSpPr/>
          <p:nvPr/>
        </p:nvGrpSpPr>
        <p:grpSpPr>
          <a:xfrm>
            <a:off x="3252659" y="3978259"/>
            <a:ext cx="6766347" cy="1292241"/>
            <a:chOff x="3252659" y="3978259"/>
            <a:chExt cx="6766347" cy="1292241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8A4B92F-E21F-ABB1-AF68-4DAA512DE7BF}"/>
                </a:ext>
              </a:extLst>
            </p:cNvPr>
            <p:cNvSpPr/>
            <p:nvPr/>
          </p:nvSpPr>
          <p:spPr bwMode="auto">
            <a:xfrm>
              <a:off x="3252659" y="3978259"/>
              <a:ext cx="2168341" cy="491795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400" b="1" dirty="0">
                  <a:solidFill>
                    <a:srgbClr val="FFFFFF"/>
                  </a:solidFill>
                </a:rPr>
                <a:t>Reference 1</a:t>
              </a:r>
              <a:endParaRPr lang="en-US" sz="2400" b="1" dirty="0">
                <a:solidFill>
                  <a:srgbClr val="FFFFFF"/>
                </a:solidFill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18E7106-7C98-6B47-6F82-112F56D154F7}"/>
                </a:ext>
              </a:extLst>
            </p:cNvPr>
            <p:cNvSpPr/>
            <p:nvPr/>
          </p:nvSpPr>
          <p:spPr bwMode="auto">
            <a:xfrm>
              <a:off x="3252659" y="4778705"/>
              <a:ext cx="2168341" cy="491795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400" b="1" dirty="0">
                  <a:solidFill>
                    <a:srgbClr val="FFFFFF"/>
                  </a:solidFill>
                </a:rPr>
                <a:t>Reference 2</a:t>
              </a:r>
              <a:endParaRPr lang="en-US" sz="2400" b="1" dirty="0">
                <a:solidFill>
                  <a:srgbClr val="FFFFFF"/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1A7FDD0-150F-A9E2-DEE6-521C2C9E543B}"/>
                </a:ext>
              </a:extLst>
            </p:cNvPr>
            <p:cNvSpPr/>
            <p:nvPr/>
          </p:nvSpPr>
          <p:spPr bwMode="auto">
            <a:xfrm>
              <a:off x="7850665" y="4346605"/>
              <a:ext cx="2168341" cy="491795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400" b="1" dirty="0">
                  <a:solidFill>
                    <a:srgbClr val="FFFFFF"/>
                  </a:solidFill>
                </a:rPr>
                <a:t>Object</a:t>
              </a:r>
              <a:endParaRPr lang="en-US" sz="2400" b="1" dirty="0">
                <a:solidFill>
                  <a:srgbClr val="FFFFFF"/>
                </a:solidFill>
              </a:endParaRP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B79732AE-E372-CDF6-BC74-8A6444625D89}"/>
                </a:ext>
              </a:extLst>
            </p:cNvPr>
            <p:cNvCxnSpPr/>
            <p:nvPr/>
          </p:nvCxnSpPr>
          <p:spPr>
            <a:xfrm>
              <a:off x="5962449" y="4210296"/>
              <a:ext cx="1440000" cy="245898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E14F52A4-027E-122A-1D17-490A34BFBE6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62449" y="4717420"/>
              <a:ext cx="1435899" cy="307182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794253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 txBox="1">
            <a:spLocks/>
          </p:cNvSpPr>
          <p:nvPr/>
        </p:nvSpPr>
        <p:spPr>
          <a:xfrm>
            <a:off x="446570" y="1305843"/>
            <a:ext cx="4785334" cy="32027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399" dirty="0">
                <a:solidFill>
                  <a:schemeClr val="bg1"/>
                </a:solidFill>
              </a:rPr>
              <a:t>int</a:t>
            </a:r>
            <a:r>
              <a:rPr lang="en-US" sz="2399" dirty="0"/>
              <a:t> </a:t>
            </a:r>
            <a:r>
              <a:rPr lang="en-US" sz="2399" dirty="0">
                <a:solidFill>
                  <a:schemeClr val="tx1"/>
                </a:solidFill>
              </a:rPr>
              <a:t>i = 42;</a:t>
            </a:r>
          </a:p>
          <a:p>
            <a:r>
              <a:rPr lang="en-US" sz="2399" dirty="0">
                <a:solidFill>
                  <a:schemeClr val="bg1"/>
                </a:solidFill>
              </a:rPr>
              <a:t>char</a:t>
            </a:r>
            <a:r>
              <a:rPr lang="en-US" sz="2399" dirty="0"/>
              <a:t> </a:t>
            </a:r>
            <a:r>
              <a:rPr lang="en-US" sz="2399" dirty="0">
                <a:solidFill>
                  <a:schemeClr val="tx1"/>
                </a:solidFill>
              </a:rPr>
              <a:t>ch = 'A';</a:t>
            </a:r>
          </a:p>
          <a:p>
            <a:r>
              <a:rPr lang="en-US" sz="2399" dirty="0">
                <a:solidFill>
                  <a:schemeClr val="bg1"/>
                </a:solidFill>
              </a:rPr>
              <a:t>bool</a:t>
            </a:r>
            <a:r>
              <a:rPr lang="en-US" sz="2399" dirty="0"/>
              <a:t> </a:t>
            </a:r>
            <a:r>
              <a:rPr lang="en-US" sz="2399" dirty="0">
                <a:solidFill>
                  <a:schemeClr val="tx1"/>
                </a:solidFill>
              </a:rPr>
              <a:t>result = true;</a:t>
            </a:r>
          </a:p>
          <a:p>
            <a:r>
              <a:rPr lang="en-US" sz="2399" dirty="0">
                <a:solidFill>
                  <a:schemeClr val="bg1"/>
                </a:solidFill>
              </a:rPr>
              <a:t>object</a:t>
            </a:r>
            <a:r>
              <a:rPr lang="en-US" sz="2399" dirty="0"/>
              <a:t> </a:t>
            </a:r>
            <a:r>
              <a:rPr lang="en-US" sz="2399" dirty="0">
                <a:solidFill>
                  <a:schemeClr val="tx1"/>
                </a:solidFill>
              </a:rPr>
              <a:t>obj = 42;</a:t>
            </a:r>
          </a:p>
          <a:p>
            <a:r>
              <a:rPr lang="en-US" sz="2399" dirty="0">
                <a:solidFill>
                  <a:schemeClr val="bg1"/>
                </a:solidFill>
              </a:rPr>
              <a:t>string</a:t>
            </a:r>
            <a:r>
              <a:rPr lang="en-US" sz="2399" dirty="0"/>
              <a:t> </a:t>
            </a:r>
            <a:r>
              <a:rPr lang="en-US" sz="2399" dirty="0">
                <a:solidFill>
                  <a:schemeClr val="tx1"/>
                </a:solidFill>
              </a:rPr>
              <a:t>str = "Hello";</a:t>
            </a:r>
          </a:p>
          <a:p>
            <a:r>
              <a:rPr lang="en-US" sz="2399" dirty="0">
                <a:solidFill>
                  <a:schemeClr val="bg1"/>
                </a:solidFill>
              </a:rPr>
              <a:t>byte[] </a:t>
            </a:r>
            <a:r>
              <a:rPr lang="en-US" sz="2399" dirty="0">
                <a:solidFill>
                  <a:schemeClr val="tx1"/>
                </a:solidFill>
              </a:rPr>
              <a:t>bytes ={ 1, 2, 3 };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15362" y="122706"/>
            <a:ext cx="10033084" cy="882654"/>
          </a:xfrm>
        </p:spPr>
        <p:txBody>
          <a:bodyPr>
            <a:normAutofit/>
          </a:bodyPr>
          <a:lstStyle/>
          <a:p>
            <a:r>
              <a:rPr lang="bg-BG" sz="3400" dirty="0"/>
              <a:t>Разлика между стойностни и референтни типове</a:t>
            </a:r>
            <a:endParaRPr lang="en-US" sz="3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6C8A40A-D5BA-49BA-8087-28757671FB71}"/>
              </a:ext>
            </a:extLst>
          </p:cNvPr>
          <p:cNvSpPr/>
          <p:nvPr/>
        </p:nvSpPr>
        <p:spPr bwMode="auto">
          <a:xfrm>
            <a:off x="8573103" y="1295957"/>
            <a:ext cx="3006629" cy="5027890"/>
          </a:xfrm>
          <a:prstGeom prst="rect">
            <a:avLst/>
          </a:prstGeom>
          <a:solidFill>
            <a:schemeClr val="dk2">
              <a:alpha val="15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3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27069C4-C510-4887-991C-EE8DB4A7C7BF}"/>
              </a:ext>
            </a:extLst>
          </p:cNvPr>
          <p:cNvSpPr/>
          <p:nvPr/>
        </p:nvSpPr>
        <p:spPr bwMode="auto">
          <a:xfrm>
            <a:off x="8675143" y="1362249"/>
            <a:ext cx="2818666" cy="609441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Heap</a:t>
            </a:r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4133875-192B-4B64-A456-F0C8F7EBD116}"/>
              </a:ext>
            </a:extLst>
          </p:cNvPr>
          <p:cNvSpPr/>
          <p:nvPr/>
        </p:nvSpPr>
        <p:spPr bwMode="auto">
          <a:xfrm>
            <a:off x="5567132" y="1295465"/>
            <a:ext cx="3006629" cy="5028383"/>
          </a:xfrm>
          <a:prstGeom prst="rect">
            <a:avLst/>
          </a:prstGeom>
          <a:solidFill>
            <a:schemeClr val="dk2">
              <a:alpha val="15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3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FEC642B-D298-4F70-8934-7C0CB0834BEA}"/>
              </a:ext>
            </a:extLst>
          </p:cNvPr>
          <p:cNvSpPr/>
          <p:nvPr/>
        </p:nvSpPr>
        <p:spPr bwMode="auto">
          <a:xfrm>
            <a:off x="5669172" y="1361757"/>
            <a:ext cx="2818666" cy="609441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Stack</a:t>
            </a:r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29AF9F02-F8F8-4B9C-9472-897F98112044}"/>
              </a:ext>
            </a:extLst>
          </p:cNvPr>
          <p:cNvGrpSpPr/>
          <p:nvPr/>
        </p:nvGrpSpPr>
        <p:grpSpPr>
          <a:xfrm>
            <a:off x="5697566" y="3366275"/>
            <a:ext cx="2547748" cy="816741"/>
            <a:chOff x="5996279" y="3366257"/>
            <a:chExt cx="2548412" cy="816954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E84B558-48DE-4DD9-B7CF-F505F479C9AE}"/>
                </a:ext>
              </a:extLst>
            </p:cNvPr>
            <p:cNvSpPr/>
            <p:nvPr/>
          </p:nvSpPr>
          <p:spPr bwMode="auto">
            <a:xfrm>
              <a:off x="6089392" y="3752655"/>
              <a:ext cx="973205" cy="353756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799" b="1" dirty="0">
                  <a:solidFill>
                    <a:srgbClr val="FFFFFF"/>
                  </a:solidFill>
                </a:rPr>
                <a:t>true</a:t>
              </a:r>
              <a:endParaRPr lang="en-US" sz="1799" b="1" dirty="0">
                <a:solidFill>
                  <a:srgbClr val="FFFFFF"/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FA687A4-4AC6-44AA-A16C-B003C7792823}"/>
                </a:ext>
              </a:extLst>
            </p:cNvPr>
            <p:cNvSpPr txBox="1"/>
            <p:nvPr/>
          </p:nvSpPr>
          <p:spPr>
            <a:xfrm>
              <a:off x="7399636" y="3707852"/>
              <a:ext cx="1145055" cy="475359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1600" b="1" dirty="0"/>
                <a:t>(1 byte)</a:t>
              </a:r>
              <a:endParaRPr lang="en-US" sz="1600" b="1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55A7DA3-B823-475A-AFC3-2D7D73CC8797}"/>
                </a:ext>
              </a:extLst>
            </p:cNvPr>
            <p:cNvSpPr txBox="1"/>
            <p:nvPr/>
          </p:nvSpPr>
          <p:spPr>
            <a:xfrm>
              <a:off x="5996279" y="3366257"/>
              <a:ext cx="855350" cy="50754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1799" b="1" dirty="0"/>
                <a:t>result</a:t>
              </a:r>
              <a:endParaRPr lang="en-US" sz="1799" b="1" dirty="0"/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9A5FD847-7C08-4F4E-A4D5-EB47D0DFAAC2}"/>
              </a:ext>
            </a:extLst>
          </p:cNvPr>
          <p:cNvGrpSpPr/>
          <p:nvPr/>
        </p:nvGrpSpPr>
        <p:grpSpPr>
          <a:xfrm>
            <a:off x="5764757" y="2645360"/>
            <a:ext cx="2456197" cy="831338"/>
            <a:chOff x="6063486" y="2645154"/>
            <a:chExt cx="2456837" cy="831555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7B1F8AB-838A-41AE-9E17-1FC895A72E8E}"/>
                </a:ext>
              </a:extLst>
            </p:cNvPr>
            <p:cNvSpPr/>
            <p:nvPr/>
          </p:nvSpPr>
          <p:spPr bwMode="auto">
            <a:xfrm>
              <a:off x="6115311" y="3072468"/>
              <a:ext cx="507560" cy="353756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799" b="1" dirty="0">
                  <a:solidFill>
                    <a:srgbClr val="FFFFFF"/>
                  </a:solidFill>
                </a:rPr>
                <a:t>A</a:t>
              </a:r>
              <a:endParaRPr lang="en-US" sz="1799" b="1" dirty="0">
                <a:solidFill>
                  <a:srgbClr val="FFFFFF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12BB7AA-4BAA-47A8-9241-325CB71C1A2A}"/>
                </a:ext>
              </a:extLst>
            </p:cNvPr>
            <p:cNvSpPr txBox="1"/>
            <p:nvPr/>
          </p:nvSpPr>
          <p:spPr>
            <a:xfrm>
              <a:off x="7374719" y="3001350"/>
              <a:ext cx="1145604" cy="475359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1600" b="1" dirty="0"/>
                <a:t>(2 bytes)</a:t>
              </a:r>
              <a:endParaRPr lang="en-US" sz="1600" b="1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23D5712-78B7-4426-BCB8-1919DBC959D7}"/>
                </a:ext>
              </a:extLst>
            </p:cNvPr>
            <p:cNvSpPr txBox="1"/>
            <p:nvPr/>
          </p:nvSpPr>
          <p:spPr>
            <a:xfrm>
              <a:off x="6063486" y="2645154"/>
              <a:ext cx="527755" cy="50754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1799" b="1" dirty="0"/>
                <a:t>ch</a:t>
              </a:r>
              <a:endParaRPr lang="en-US" sz="1600" b="1" dirty="0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F1FFD84D-F298-4F6F-9531-DEF24351BB62}"/>
              </a:ext>
            </a:extLst>
          </p:cNvPr>
          <p:cNvGrpSpPr/>
          <p:nvPr/>
        </p:nvGrpSpPr>
        <p:grpSpPr>
          <a:xfrm>
            <a:off x="5745081" y="1941968"/>
            <a:ext cx="2475871" cy="839862"/>
            <a:chOff x="6043807" y="1941579"/>
            <a:chExt cx="2476516" cy="840081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DE4723D-3D3B-43FB-BCA6-C4C89CBB76AB}"/>
                </a:ext>
              </a:extLst>
            </p:cNvPr>
            <p:cNvSpPr/>
            <p:nvPr/>
          </p:nvSpPr>
          <p:spPr bwMode="auto">
            <a:xfrm>
              <a:off x="6083681" y="2355025"/>
              <a:ext cx="507560" cy="353756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799" b="1" dirty="0">
                  <a:solidFill>
                    <a:srgbClr val="FFFFFF"/>
                  </a:solidFill>
                </a:rPr>
                <a:t>42</a:t>
              </a:r>
              <a:endParaRPr lang="en-US" sz="1799" b="1" dirty="0">
                <a:solidFill>
                  <a:srgbClr val="FFFFFF"/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67C9DF7-1F46-487E-9918-0C644381ACCC}"/>
                </a:ext>
              </a:extLst>
            </p:cNvPr>
            <p:cNvSpPr txBox="1"/>
            <p:nvPr/>
          </p:nvSpPr>
          <p:spPr>
            <a:xfrm>
              <a:off x="7374719" y="2306301"/>
              <a:ext cx="1145604" cy="475359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1600" b="1" dirty="0"/>
                <a:t>(4 bytes)</a:t>
              </a:r>
              <a:endParaRPr lang="en-US" sz="1600" b="1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066B9D8-E1F6-44EA-8841-385DE819F418}"/>
                </a:ext>
              </a:extLst>
            </p:cNvPr>
            <p:cNvSpPr txBox="1"/>
            <p:nvPr/>
          </p:nvSpPr>
          <p:spPr>
            <a:xfrm>
              <a:off x="6043807" y="1941579"/>
              <a:ext cx="527755" cy="50754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1799" b="1" dirty="0"/>
                <a:t>i</a:t>
              </a:r>
              <a:endParaRPr lang="en-US" sz="1600" b="1" dirty="0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F9C6C8F0-FC97-40A8-8FAF-7743D6047B3A}"/>
              </a:ext>
            </a:extLst>
          </p:cNvPr>
          <p:cNvGrpSpPr/>
          <p:nvPr/>
        </p:nvGrpSpPr>
        <p:grpSpPr>
          <a:xfrm>
            <a:off x="5542660" y="4069667"/>
            <a:ext cx="5431750" cy="838935"/>
            <a:chOff x="5841332" y="4069832"/>
            <a:chExt cx="5433165" cy="839154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242CDC5C-4154-47A5-B6F4-5EDE8FD7A502}"/>
                </a:ext>
              </a:extLst>
            </p:cNvPr>
            <p:cNvSpPr/>
            <p:nvPr/>
          </p:nvSpPr>
          <p:spPr bwMode="auto">
            <a:xfrm>
              <a:off x="6089765" y="4478367"/>
              <a:ext cx="2132613" cy="353756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799" b="1" dirty="0">
                  <a:solidFill>
                    <a:srgbClr val="FFFFFF"/>
                  </a:solidFill>
                </a:rPr>
                <a:t>int32@9ae764</a:t>
              </a:r>
              <a:endParaRPr lang="en-US" sz="1799" b="1" dirty="0">
                <a:solidFill>
                  <a:srgbClr val="FFFFFF"/>
                </a:solidFill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D71A628-ED05-458C-A9A0-C7DD6640CEBC}"/>
                </a:ext>
              </a:extLst>
            </p:cNvPr>
            <p:cNvSpPr txBox="1"/>
            <p:nvPr/>
          </p:nvSpPr>
          <p:spPr>
            <a:xfrm>
              <a:off x="5841332" y="4069832"/>
              <a:ext cx="952823" cy="50754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1799" b="1" dirty="0"/>
                <a:t>obj</a:t>
              </a:r>
              <a:endParaRPr lang="en-US" sz="1799" b="1" dirty="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545A87B9-0FAE-40FA-BCD3-125171FC3BE8}"/>
                </a:ext>
              </a:extLst>
            </p:cNvPr>
            <p:cNvSpPr/>
            <p:nvPr/>
          </p:nvSpPr>
          <p:spPr bwMode="auto">
            <a:xfrm>
              <a:off x="9703034" y="4491989"/>
              <a:ext cx="456212" cy="353756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799" b="1" dirty="0">
                  <a:solidFill>
                    <a:srgbClr val="FFFFFF"/>
                  </a:solidFill>
                </a:rPr>
                <a:t>42</a:t>
              </a:r>
              <a:endParaRPr lang="en-US" sz="1799" b="1" dirty="0">
                <a:solidFill>
                  <a:srgbClr val="FFFFFF"/>
                </a:solidFill>
              </a:endParaRPr>
            </a:p>
          </p:txBody>
        </p:sp>
        <p:sp>
          <p:nvSpPr>
            <p:cNvPr id="42" name="Right Arrow 7">
              <a:extLst>
                <a:ext uri="{FF2B5EF4-FFF2-40B4-BE49-F238E27FC236}">
                  <a16:creationId xmlns:a16="http://schemas.microsoft.com/office/drawing/2014/main" id="{DBD65C5E-78D3-4C13-A626-FFB81F44FDE5}"/>
                </a:ext>
              </a:extLst>
            </p:cNvPr>
            <p:cNvSpPr/>
            <p:nvPr/>
          </p:nvSpPr>
          <p:spPr>
            <a:xfrm>
              <a:off x="8402000" y="4464745"/>
              <a:ext cx="1121412" cy="381000"/>
            </a:xfrm>
            <a:prstGeom prst="rightArrow">
              <a:avLst/>
            </a:prstGeom>
            <a:solidFill>
              <a:schemeClr val="tx1">
                <a:alpha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199" b="1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F7C756A5-EF46-4C53-8AF6-97E4EAF02B19}"/>
                </a:ext>
              </a:extLst>
            </p:cNvPr>
            <p:cNvSpPr txBox="1"/>
            <p:nvPr/>
          </p:nvSpPr>
          <p:spPr>
            <a:xfrm>
              <a:off x="10128893" y="4433627"/>
              <a:ext cx="1145604" cy="47535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1600" b="1" dirty="0"/>
                <a:t>4 bytes</a:t>
              </a:r>
              <a:endParaRPr lang="en-US" sz="1600" b="1" dirty="0"/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A35E903C-690C-40BF-92E2-5DE1CE093B02}"/>
              </a:ext>
            </a:extLst>
          </p:cNvPr>
          <p:cNvGrpSpPr/>
          <p:nvPr/>
        </p:nvGrpSpPr>
        <p:grpSpPr>
          <a:xfrm>
            <a:off x="5519937" y="4742821"/>
            <a:ext cx="5674330" cy="803186"/>
            <a:chOff x="5818603" y="4743162"/>
            <a:chExt cx="5675808" cy="803395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90E9F9FD-7A00-4170-9DB5-0DC9F0B7AD40}"/>
                </a:ext>
              </a:extLst>
            </p:cNvPr>
            <p:cNvSpPr/>
            <p:nvPr/>
          </p:nvSpPr>
          <p:spPr bwMode="auto">
            <a:xfrm>
              <a:off x="6094413" y="5129560"/>
              <a:ext cx="2127965" cy="353756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799" b="1" dirty="0">
                  <a:solidFill>
                    <a:srgbClr val="FFFFFF"/>
                  </a:solidFill>
                </a:rPr>
                <a:t>String@7cdaf2</a:t>
              </a:r>
              <a:endParaRPr lang="en-US" sz="1799" b="1" dirty="0">
                <a:solidFill>
                  <a:srgbClr val="FFFFFF"/>
                </a:solidFill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0C1E471-3D6C-49D4-852D-C68D621D877A}"/>
                </a:ext>
              </a:extLst>
            </p:cNvPr>
            <p:cNvSpPr txBox="1"/>
            <p:nvPr/>
          </p:nvSpPr>
          <p:spPr>
            <a:xfrm>
              <a:off x="5818603" y="4743162"/>
              <a:ext cx="952823" cy="50754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1799" b="1" dirty="0"/>
                <a:t>str</a:t>
              </a:r>
              <a:endParaRPr lang="en-US" sz="1799" b="1" dirty="0"/>
            </a:p>
          </p:txBody>
        </p:sp>
        <p:sp>
          <p:nvSpPr>
            <p:cNvPr id="43" name="Right Arrow 7">
              <a:extLst>
                <a:ext uri="{FF2B5EF4-FFF2-40B4-BE49-F238E27FC236}">
                  <a16:creationId xmlns:a16="http://schemas.microsoft.com/office/drawing/2014/main" id="{827C8E4E-9E67-4708-9746-EC683CE36DF1}"/>
                </a:ext>
              </a:extLst>
            </p:cNvPr>
            <p:cNvSpPr/>
            <p:nvPr/>
          </p:nvSpPr>
          <p:spPr>
            <a:xfrm>
              <a:off x="8399697" y="5102316"/>
              <a:ext cx="1123715" cy="381000"/>
            </a:xfrm>
            <a:prstGeom prst="rightArrow">
              <a:avLst/>
            </a:prstGeom>
            <a:solidFill>
              <a:schemeClr val="dk1">
                <a:alpha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199" b="1" dirty="0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421414CA-8849-485F-9702-D9ECB135EF50}"/>
                </a:ext>
              </a:extLst>
            </p:cNvPr>
            <p:cNvSpPr/>
            <p:nvPr/>
          </p:nvSpPr>
          <p:spPr bwMode="auto">
            <a:xfrm>
              <a:off x="9703034" y="5121870"/>
              <a:ext cx="820348" cy="353756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799" b="1" dirty="0">
                  <a:solidFill>
                    <a:srgbClr val="FFFFFF"/>
                  </a:solidFill>
                </a:rPr>
                <a:t>Hello</a:t>
              </a:r>
              <a:endParaRPr lang="en-US" sz="1799" b="1" dirty="0">
                <a:solidFill>
                  <a:srgbClr val="FFFFFF"/>
                </a:solidFill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204778C-FBE9-4D15-B951-4EEE30339862}"/>
                </a:ext>
              </a:extLst>
            </p:cNvPr>
            <p:cNvSpPr txBox="1"/>
            <p:nvPr/>
          </p:nvSpPr>
          <p:spPr>
            <a:xfrm>
              <a:off x="10348807" y="5071198"/>
              <a:ext cx="1145604" cy="47535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1600" b="1" dirty="0"/>
                <a:t>string</a:t>
              </a:r>
              <a:endParaRPr lang="en-US" sz="1600" b="1" dirty="0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74EFE9A5-5847-4AC6-83FE-389CAE369CF3}"/>
              </a:ext>
            </a:extLst>
          </p:cNvPr>
          <p:cNvGrpSpPr/>
          <p:nvPr/>
        </p:nvGrpSpPr>
        <p:grpSpPr>
          <a:xfrm>
            <a:off x="5618403" y="5436945"/>
            <a:ext cx="5886110" cy="757646"/>
            <a:chOff x="5917094" y="5437467"/>
            <a:chExt cx="5887643" cy="757843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E28566F6-4D39-42B7-93DE-75B60ADBE5F1}"/>
                </a:ext>
              </a:extLst>
            </p:cNvPr>
            <p:cNvSpPr/>
            <p:nvPr/>
          </p:nvSpPr>
          <p:spPr bwMode="auto">
            <a:xfrm>
              <a:off x="6092283" y="5823865"/>
              <a:ext cx="2127966" cy="353756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799" b="1" dirty="0">
                  <a:solidFill>
                    <a:srgbClr val="FFFFFF"/>
                  </a:solidFill>
                </a:rPr>
                <a:t>byte[]@190d11</a:t>
              </a:r>
              <a:endParaRPr lang="en-US" sz="1799" b="1" dirty="0">
                <a:solidFill>
                  <a:srgbClr val="FFFFFF"/>
                </a:solidFill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FEF52D8-4021-40B6-B80C-F9BAEC2DD31C}"/>
                </a:ext>
              </a:extLst>
            </p:cNvPr>
            <p:cNvSpPr txBox="1"/>
            <p:nvPr/>
          </p:nvSpPr>
          <p:spPr>
            <a:xfrm>
              <a:off x="5917094" y="5437467"/>
              <a:ext cx="952823" cy="50754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1799" b="1" dirty="0"/>
                <a:t>bytes</a:t>
              </a:r>
              <a:endParaRPr lang="en-US" sz="1799" b="1" dirty="0"/>
            </a:p>
          </p:txBody>
        </p:sp>
        <p:sp>
          <p:nvSpPr>
            <p:cNvPr id="44" name="Right Arrow 7">
              <a:extLst>
                <a:ext uri="{FF2B5EF4-FFF2-40B4-BE49-F238E27FC236}">
                  <a16:creationId xmlns:a16="http://schemas.microsoft.com/office/drawing/2014/main" id="{950A8F74-508E-4B70-8CFA-D3D14BB44822}"/>
                </a:ext>
              </a:extLst>
            </p:cNvPr>
            <p:cNvSpPr/>
            <p:nvPr/>
          </p:nvSpPr>
          <p:spPr>
            <a:xfrm>
              <a:off x="8402000" y="5796621"/>
              <a:ext cx="1121412" cy="381000"/>
            </a:xfrm>
            <a:prstGeom prst="rightArrow">
              <a:avLst/>
            </a:prstGeom>
            <a:solidFill>
              <a:schemeClr val="dk1">
                <a:alpha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199" b="1" dirty="0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F19817F5-837E-47E2-8214-0004226D1C9E}"/>
                </a:ext>
              </a:extLst>
            </p:cNvPr>
            <p:cNvSpPr/>
            <p:nvPr/>
          </p:nvSpPr>
          <p:spPr bwMode="auto">
            <a:xfrm>
              <a:off x="9703034" y="5796621"/>
              <a:ext cx="353778" cy="353756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799" b="1" dirty="0">
                  <a:solidFill>
                    <a:srgbClr val="FFFFFF"/>
                  </a:solidFill>
                </a:rPr>
                <a:t>1</a:t>
              </a:r>
              <a:endParaRPr lang="en-US" sz="1799" b="1" dirty="0">
                <a:solidFill>
                  <a:srgbClr val="FFFFFF"/>
                </a:solidFill>
              </a:endParaRP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DB47035B-40EB-4727-A99A-1C320A6972F4}"/>
                </a:ext>
              </a:extLst>
            </p:cNvPr>
            <p:cNvSpPr/>
            <p:nvPr/>
          </p:nvSpPr>
          <p:spPr bwMode="auto">
            <a:xfrm>
              <a:off x="10056812" y="5796621"/>
              <a:ext cx="353778" cy="353756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799" b="1" dirty="0">
                  <a:solidFill>
                    <a:srgbClr val="FFFFFF"/>
                  </a:solidFill>
                </a:rPr>
                <a:t>2</a:t>
              </a:r>
              <a:endParaRPr lang="en-US" sz="1799" b="1" dirty="0">
                <a:solidFill>
                  <a:srgbClr val="FFFFFF"/>
                </a:solidFill>
              </a:endParaRP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F6F704D0-0C82-4E54-9ADB-7C7B51E2905D}"/>
                </a:ext>
              </a:extLst>
            </p:cNvPr>
            <p:cNvSpPr/>
            <p:nvPr/>
          </p:nvSpPr>
          <p:spPr bwMode="auto">
            <a:xfrm>
              <a:off x="10413323" y="5796621"/>
              <a:ext cx="353778" cy="353756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799" b="1" dirty="0">
                  <a:solidFill>
                    <a:srgbClr val="FFFFFF"/>
                  </a:solidFill>
                </a:rPr>
                <a:t>3</a:t>
              </a:r>
              <a:endParaRPr lang="en-US" sz="1799" b="1" dirty="0">
                <a:solidFill>
                  <a:srgbClr val="FFFFFF"/>
                </a:solidFill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ED755263-30A6-4BB4-8D19-F5AC5F602A0C}"/>
                </a:ext>
              </a:extLst>
            </p:cNvPr>
            <p:cNvSpPr txBox="1"/>
            <p:nvPr/>
          </p:nvSpPr>
          <p:spPr>
            <a:xfrm>
              <a:off x="10659133" y="5719951"/>
              <a:ext cx="1145604" cy="47535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1600" b="1" dirty="0"/>
                <a:t>byte []</a:t>
              </a:r>
              <a:endParaRPr lang="en-US" sz="1600" b="1" dirty="0"/>
            </a:p>
          </p:txBody>
        </p:sp>
      </p:grpSp>
      <p:sp>
        <p:nvSpPr>
          <p:cNvPr id="57" name="Slide Number">
            <a:extLst>
              <a:ext uri="{FF2B5EF4-FFF2-40B4-BE49-F238E27FC236}">
                <a16:creationId xmlns:a16="http://schemas.microsoft.com/office/drawing/2014/main" id="{E9F64424-7A78-47EF-B9F3-907F5E508DE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71245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</a:t>
            </a:r>
            <a:r>
              <a:rPr lang="en-US" dirty="0"/>
              <a:t>:</a:t>
            </a:r>
            <a:r>
              <a:rPr lang="bg-BG" dirty="0"/>
              <a:t> Стойностни типове</a:t>
            </a:r>
            <a:endParaRPr lang="en-US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1171737" y="1268760"/>
            <a:ext cx="9848527" cy="532714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lnSpc>
                <a:spcPct val="90000"/>
              </a:lnSpc>
            </a:pPr>
            <a:r>
              <a:rPr lang="en-US" sz="2800" dirty="0">
                <a:solidFill>
                  <a:schemeClr val="tx1"/>
                </a:solidFill>
              </a:rPr>
              <a:t>public static void Main() {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solidFill>
                  <a:schemeClr val="tx1"/>
                </a:solidFill>
              </a:rPr>
              <a:t>   int number = 5;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   </a:t>
            </a:r>
            <a:r>
              <a:rPr lang="en-US" sz="2800" dirty="0">
                <a:solidFill>
                  <a:schemeClr val="bg1"/>
                </a:solidFill>
              </a:rPr>
              <a:t>Increment</a:t>
            </a:r>
            <a:r>
              <a:rPr lang="en-US" sz="2800" dirty="0">
                <a:solidFill>
                  <a:schemeClr val="tx1"/>
                </a:solidFill>
              </a:rPr>
              <a:t>(number, 15);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solidFill>
                  <a:schemeClr val="tx1"/>
                </a:solidFill>
              </a:rPr>
              <a:t>   Console.WriteLine(number);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solidFill>
                  <a:schemeClr val="tx1"/>
                </a:solidFill>
              </a:rPr>
              <a:t>}</a:t>
            </a:r>
          </a:p>
          <a:p>
            <a:pPr>
              <a:lnSpc>
                <a:spcPct val="90000"/>
              </a:lnSpc>
            </a:pPr>
            <a:endParaRPr lang="en-US" sz="2800" dirty="0"/>
          </a:p>
          <a:p>
            <a:pPr>
              <a:lnSpc>
                <a:spcPct val="90000"/>
              </a:lnSpc>
            </a:pPr>
            <a:r>
              <a:rPr lang="en-US" sz="2800" dirty="0">
                <a:solidFill>
                  <a:schemeClr val="tx1"/>
                </a:solidFill>
              </a:rPr>
              <a:t>public static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bg1"/>
                </a:solidFill>
              </a:rPr>
              <a:t>void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tx1"/>
                </a:solidFill>
              </a:rPr>
              <a:t>Increment(int num, int value) {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   </a:t>
            </a:r>
            <a:r>
              <a:rPr lang="en-US" sz="2800" dirty="0">
                <a:solidFill>
                  <a:schemeClr val="bg1"/>
                </a:solidFill>
              </a:rPr>
              <a:t>num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tx1"/>
                </a:solidFill>
              </a:rPr>
              <a:t>+= value;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5" name="AutoShape 24"/>
          <p:cNvSpPr>
            <a:spLocks noChangeArrowheads="1"/>
          </p:cNvSpPr>
          <p:nvPr/>
        </p:nvSpPr>
        <p:spPr bwMode="auto">
          <a:xfrm>
            <a:off x="6816080" y="2335542"/>
            <a:ext cx="2326198" cy="528394"/>
          </a:xfrm>
          <a:prstGeom prst="wedgeRoundRectCallout">
            <a:avLst>
              <a:gd name="adj1" fmla="val -62933"/>
              <a:gd name="adj2" fmla="val 4914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99" b="1" noProof="1">
                <a:solidFill>
                  <a:schemeClr val="bg2"/>
                </a:solidFill>
              </a:rPr>
              <a:t>number == </a:t>
            </a:r>
            <a:r>
              <a:rPr lang="en-US" sz="2799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5</a:t>
            </a:r>
          </a:p>
        </p:txBody>
      </p:sp>
      <p:sp>
        <p:nvSpPr>
          <p:cNvPr id="6" name="AutoShape 24"/>
          <p:cNvSpPr>
            <a:spLocks noChangeArrowheads="1"/>
          </p:cNvSpPr>
          <p:nvPr/>
        </p:nvSpPr>
        <p:spPr bwMode="auto">
          <a:xfrm>
            <a:off x="4952642" y="5661248"/>
            <a:ext cx="1990110" cy="528394"/>
          </a:xfrm>
          <a:prstGeom prst="wedgeRoundRectCallout">
            <a:avLst>
              <a:gd name="adj1" fmla="val -68741"/>
              <a:gd name="adj2" fmla="val -3671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99" b="1" noProof="1">
                <a:solidFill>
                  <a:schemeClr val="bg2"/>
                </a:solidFill>
              </a:rPr>
              <a:t>num == </a:t>
            </a:r>
            <a:r>
              <a:rPr lang="en-US" sz="2799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20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24E23DE6-3F45-401D-8143-97E2B24D12B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48520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Пример</a:t>
            </a:r>
            <a:r>
              <a:rPr lang="en-US" dirty="0"/>
              <a:t>:</a:t>
            </a:r>
            <a:r>
              <a:rPr lang="bg-BG" dirty="0"/>
              <a:t> Референтни типове</a:t>
            </a:r>
            <a:endParaRPr lang="en-US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804402" y="1268760"/>
            <a:ext cx="10583196" cy="532714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lnSpc>
                <a:spcPct val="90000"/>
              </a:lnSpc>
            </a:pPr>
            <a:r>
              <a:rPr lang="en-US" sz="2800" dirty="0">
                <a:solidFill>
                  <a:schemeClr val="tx1"/>
                </a:solidFill>
              </a:rPr>
              <a:t>public static void Main() {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solidFill>
                  <a:schemeClr val="tx1"/>
                </a:solidFill>
              </a:rPr>
              <a:t>  int[] nums = { 5 };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  </a:t>
            </a:r>
            <a:r>
              <a:rPr lang="en-US" sz="2800" dirty="0">
                <a:solidFill>
                  <a:schemeClr val="bg1"/>
                </a:solidFill>
              </a:rPr>
              <a:t>Increment</a:t>
            </a:r>
            <a:r>
              <a:rPr lang="en-US" sz="2800" dirty="0">
                <a:solidFill>
                  <a:schemeClr val="tx1"/>
                </a:solidFill>
              </a:rPr>
              <a:t>(nums, 15);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solidFill>
                  <a:schemeClr val="tx1"/>
                </a:solidFill>
              </a:rPr>
              <a:t>  Console.WriteLine(nums[0]);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solidFill>
                  <a:schemeClr val="tx1"/>
                </a:solidFill>
              </a:rPr>
              <a:t>}</a:t>
            </a:r>
          </a:p>
          <a:p>
            <a:pPr>
              <a:lnSpc>
                <a:spcPct val="90000"/>
              </a:lnSpc>
            </a:pPr>
            <a:endParaRPr lang="en-US" sz="28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800" dirty="0">
                <a:solidFill>
                  <a:schemeClr val="tx1"/>
                </a:solidFill>
              </a:rPr>
              <a:t>public static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bg1"/>
                </a:solidFill>
              </a:rPr>
              <a:t>void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tx1"/>
                </a:solidFill>
              </a:rPr>
              <a:t>Increment(int[] nums, int value) {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  </a:t>
            </a:r>
            <a:r>
              <a:rPr lang="en-US" sz="2800" dirty="0">
                <a:solidFill>
                  <a:schemeClr val="bg1"/>
                </a:solidFill>
              </a:rPr>
              <a:t>nums[0]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tx1"/>
                </a:solidFill>
              </a:rPr>
              <a:t>+= value;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5" name="AutoShape 24"/>
          <p:cNvSpPr>
            <a:spLocks noChangeArrowheads="1"/>
          </p:cNvSpPr>
          <p:nvPr/>
        </p:nvSpPr>
        <p:spPr bwMode="auto">
          <a:xfrm>
            <a:off x="6400722" y="2362479"/>
            <a:ext cx="2361585" cy="481567"/>
          </a:xfrm>
          <a:prstGeom prst="wedgeRoundRectCallout">
            <a:avLst>
              <a:gd name="adj1" fmla="val -68714"/>
              <a:gd name="adj2" fmla="val 5546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99" b="1" noProof="1">
                <a:solidFill>
                  <a:srgbClr val="FFFFFF"/>
                </a:solidFill>
              </a:rPr>
              <a:t>nums[0] == </a:t>
            </a:r>
            <a:r>
              <a:rPr lang="en-US" sz="2799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20</a:t>
            </a:r>
          </a:p>
        </p:txBody>
      </p:sp>
      <p:sp>
        <p:nvSpPr>
          <p:cNvPr id="6" name="AutoShape 24"/>
          <p:cNvSpPr>
            <a:spLocks noChangeArrowheads="1"/>
          </p:cNvSpPr>
          <p:nvPr/>
        </p:nvSpPr>
        <p:spPr bwMode="auto">
          <a:xfrm>
            <a:off x="5143749" y="5661249"/>
            <a:ext cx="2513945" cy="533261"/>
          </a:xfrm>
          <a:prstGeom prst="wedgeRoundRectCallout">
            <a:avLst>
              <a:gd name="adj1" fmla="val -66384"/>
              <a:gd name="adj2" fmla="val -4108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99" b="1" noProof="1">
                <a:solidFill>
                  <a:srgbClr val="FFFFFF"/>
                </a:solidFill>
              </a:rPr>
              <a:t>nums[0] == </a:t>
            </a:r>
            <a:r>
              <a:rPr lang="en-US" sz="2799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20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BE419470-10C9-40A3-8426-638A7164F9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43590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Стойностни </a:t>
            </a:r>
            <a:r>
              <a:rPr lang="en-US" dirty="0"/>
              <a:t>vs. </a:t>
            </a:r>
            <a:r>
              <a:rPr lang="bg-BG" dirty="0"/>
              <a:t>референтни типове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20A38F3-B401-4A4B-9896-46204D510E1F}"/>
              </a:ext>
            </a:extLst>
          </p:cNvPr>
          <p:cNvGrpSpPr/>
          <p:nvPr/>
        </p:nvGrpSpPr>
        <p:grpSpPr>
          <a:xfrm>
            <a:off x="1829911" y="1600676"/>
            <a:ext cx="8532178" cy="4607376"/>
            <a:chOff x="2436812" y="2057400"/>
            <a:chExt cx="6896806" cy="3724275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36812" y="2057400"/>
              <a:ext cx="6896806" cy="372427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5433FD6-7900-4745-8DB0-68E3F6836470}"/>
                </a:ext>
              </a:extLst>
            </p:cNvPr>
            <p:cNvSpPr/>
            <p:nvPr/>
          </p:nvSpPr>
          <p:spPr bwMode="auto">
            <a:xfrm>
              <a:off x="4951412" y="5334000"/>
              <a:ext cx="1981200" cy="381000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bg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7" name="Slide Number">
            <a:extLst>
              <a:ext uri="{FF2B5EF4-FFF2-40B4-BE49-F238E27FC236}">
                <a16:creationId xmlns:a16="http://schemas.microsoft.com/office/drawing/2014/main" id="{36C2C425-43DC-4A72-80F4-CFD9D51C90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8221231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Bent-Up 1">
            <a:extLst>
              <a:ext uri="{FF2B5EF4-FFF2-40B4-BE49-F238E27FC236}">
                <a16:creationId xmlns:a16="http://schemas.microsoft.com/office/drawing/2014/main" id="{C3D0BE05-4FFB-4209-827D-E2E1BC6E5664}"/>
              </a:ext>
            </a:extLst>
          </p:cNvPr>
          <p:cNvSpPr/>
          <p:nvPr/>
        </p:nvSpPr>
        <p:spPr bwMode="auto">
          <a:xfrm rot="5400000">
            <a:off x="5105659" y="1516194"/>
            <a:ext cx="2361585" cy="2056864"/>
          </a:xfrm>
          <a:prstGeom prst="bentUpArrow">
            <a:avLst>
              <a:gd name="adj1" fmla="val 24542"/>
              <a:gd name="adj2" fmla="val 25000"/>
              <a:gd name="adj3" fmla="val 25000"/>
            </a:avLst>
          </a:prstGeom>
          <a:solidFill>
            <a:schemeClr val="accent6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B4825EF-12BA-43DB-A69C-7E6654AB3CF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Върнати стойности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30855018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A566F-0E0E-4BF9-A3B0-6F01080380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pPr>
              <a:buClr>
                <a:schemeClr val="tx1"/>
              </a:buClr>
            </a:pPr>
            <a:r>
              <a:rPr lang="bg-BG" sz="3200" dirty="0"/>
              <a:t>Съкратен синтаксис за дефиниране на методи</a:t>
            </a:r>
            <a:endParaRPr lang="en-US" sz="3200" dirty="0"/>
          </a:p>
          <a:p>
            <a:pPr>
              <a:buClr>
                <a:schemeClr val="tx1"/>
              </a:buClr>
            </a:pPr>
            <a:r>
              <a:rPr lang="bg-BG" sz="3200" dirty="0"/>
              <a:t>Опционални параметри</a:t>
            </a:r>
          </a:p>
          <a:p>
            <a:pPr>
              <a:buClr>
                <a:schemeClr val="tx1"/>
              </a:buClr>
            </a:pPr>
            <a:r>
              <a:rPr lang="bg-BG" sz="3200" dirty="0"/>
              <a:t>Употреба на върнатите стойности от методите</a:t>
            </a:r>
            <a:endParaRPr lang="en-GB" sz="3200" dirty="0"/>
          </a:p>
          <a:p>
            <a:pPr>
              <a:buClr>
                <a:schemeClr val="tx1"/>
              </a:buClr>
            </a:pPr>
            <a:r>
              <a:rPr lang="bg-BG" sz="3200" dirty="0"/>
              <a:t>Варианти на методи (</a:t>
            </a:r>
            <a:r>
              <a:rPr lang="en-US" sz="3200" dirty="0"/>
              <a:t>overloading methods)</a:t>
            </a:r>
            <a:endParaRPr lang="en-GB" sz="3200" dirty="0"/>
          </a:p>
          <a:p>
            <a:pPr>
              <a:buClr>
                <a:schemeClr val="tx1"/>
              </a:buClr>
            </a:pPr>
            <a:r>
              <a:rPr lang="bg-BG" sz="3200" dirty="0"/>
              <a:t>Стойностни и референтни типове</a:t>
            </a:r>
            <a:endParaRPr lang="en-US" sz="32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603285-689A-4E41-8F77-BD9FEA5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Съдържание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332F67DE-7BFE-440C-9919-F2D9FE6DC9A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9011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0DA474D-7E20-276C-D872-FDF0EC8AAA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0903D-9F15-FCC3-7A14-70A881A1B13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Можем да върнем </a:t>
            </a:r>
            <a:r>
              <a:rPr lang="bg-BG" b="1" dirty="0">
                <a:solidFill>
                  <a:schemeClr val="bg1"/>
                </a:solidFill>
              </a:rPr>
              <a:t>повече от една стойност </a:t>
            </a:r>
            <a:r>
              <a:rPr lang="bg-BG" dirty="0"/>
              <a:t>от метод: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3EE06C4-C54E-FB8A-9A03-D404DA06C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Връщане на двойка стойности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199502A-CAC3-F3C0-D980-8688F63720D2}"/>
              </a:ext>
            </a:extLst>
          </p:cNvPr>
          <p:cNvSpPr txBox="1">
            <a:spLocks/>
          </p:cNvSpPr>
          <p:nvPr/>
        </p:nvSpPr>
        <p:spPr>
          <a:xfrm>
            <a:off x="1956000" y="3204000"/>
            <a:ext cx="9537658" cy="2802607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799" dirty="0">
                <a:solidFill>
                  <a:srgbClr val="234465"/>
                </a:solidFill>
                <a:effectLst/>
              </a:rPr>
              <a:t>public static </a:t>
            </a:r>
            <a:r>
              <a:rPr lang="en-US" sz="2799" dirty="0">
                <a:solidFill>
                  <a:schemeClr val="bg1"/>
                </a:solidFill>
                <a:effectLst/>
              </a:rPr>
              <a:t>(string, int) </a:t>
            </a:r>
            <a:r>
              <a:rPr lang="en-US" sz="2799" dirty="0">
                <a:solidFill>
                  <a:srgbClr val="234465"/>
                </a:solidFill>
                <a:effectLst/>
              </a:rPr>
              <a:t>getNameAndAge() {</a:t>
            </a:r>
          </a:p>
          <a:p>
            <a:r>
              <a:rPr lang="en-US" sz="2799" dirty="0">
                <a:solidFill>
                  <a:srgbClr val="234465"/>
                </a:solidFill>
                <a:effectLst/>
              </a:rPr>
              <a:t>	string name = Console.ReadLine();</a:t>
            </a:r>
          </a:p>
          <a:p>
            <a:r>
              <a:rPr lang="en-US" sz="2799" dirty="0">
                <a:solidFill>
                  <a:srgbClr val="234465"/>
                </a:solidFill>
                <a:effectLst/>
              </a:rPr>
              <a:t>	int age = Console.ReadLine();</a:t>
            </a:r>
          </a:p>
          <a:p>
            <a:r>
              <a:rPr lang="en-US" sz="2799" dirty="0">
                <a:solidFill>
                  <a:srgbClr val="234465"/>
                </a:solidFill>
                <a:effectLst/>
              </a:rPr>
              <a:t>	</a:t>
            </a:r>
          </a:p>
          <a:p>
            <a:r>
              <a:rPr lang="en-US" sz="2799" dirty="0">
                <a:solidFill>
                  <a:srgbClr val="234465"/>
                </a:solidFill>
                <a:effectLst/>
              </a:rPr>
              <a:t>	return </a:t>
            </a:r>
            <a:r>
              <a:rPr lang="en-US" sz="2799" dirty="0">
                <a:solidFill>
                  <a:schemeClr val="bg1"/>
                </a:solidFill>
                <a:effectLst/>
              </a:rPr>
              <a:t>(name, age)</a:t>
            </a:r>
            <a:r>
              <a:rPr lang="en-US" sz="2799" dirty="0"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US" sz="2799" dirty="0">
                <a:solidFill>
                  <a:srgbClr val="234465"/>
                </a:solidFill>
                <a:effectLst/>
              </a:rPr>
              <a:t>}</a:t>
            </a:r>
          </a:p>
        </p:txBody>
      </p:sp>
      <p:sp>
        <p:nvSpPr>
          <p:cNvPr id="8" name="AutoShape 23">
            <a:extLst>
              <a:ext uri="{FF2B5EF4-FFF2-40B4-BE49-F238E27FC236}">
                <a16:creationId xmlns:a16="http://schemas.microsoft.com/office/drawing/2014/main" id="{B2EEA5D2-F4DA-6170-E9C5-4C8000EEDE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1000" y="2022909"/>
            <a:ext cx="3077927" cy="1039931"/>
          </a:xfrm>
          <a:prstGeom prst="wedgeRoundRectCallout">
            <a:avLst>
              <a:gd name="adj1" fmla="val -51958"/>
              <a:gd name="adj2" fmla="val 6658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6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Тип</a:t>
            </a:r>
            <a:r>
              <a:rPr lang="bg-BG" sz="2600" b="1" noProof="1">
                <a:solidFill>
                  <a:schemeClr val="bg2"/>
                </a:solidFill>
              </a:rPr>
              <a:t> на върнатите стойности</a:t>
            </a:r>
            <a:endParaRPr lang="en-US" sz="2600" b="1" noProof="1">
              <a:solidFill>
                <a:schemeClr val="bg2"/>
              </a:solidFill>
            </a:endParaRPr>
          </a:p>
        </p:txBody>
      </p:sp>
      <p:sp>
        <p:nvSpPr>
          <p:cNvPr id="9" name="AutoShape 23">
            <a:extLst>
              <a:ext uri="{FF2B5EF4-FFF2-40B4-BE49-F238E27FC236}">
                <a16:creationId xmlns:a16="http://schemas.microsoft.com/office/drawing/2014/main" id="{36CD2153-EE0B-5FD4-E65E-F1B66E06C2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1000" y="4710420"/>
            <a:ext cx="3212927" cy="1047035"/>
          </a:xfrm>
          <a:prstGeom prst="wedgeRoundRectCallout">
            <a:avLst>
              <a:gd name="adj1" fmla="val -82577"/>
              <a:gd name="adj2" fmla="val -1293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799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Двойка</a:t>
            </a:r>
            <a:r>
              <a:rPr lang="bg-BG" sz="2799" b="1" noProof="1">
                <a:solidFill>
                  <a:schemeClr val="bg2"/>
                </a:solidFill>
              </a:rPr>
              <a:t> върнати стойности (</a:t>
            </a:r>
            <a:r>
              <a:rPr lang="en-US" sz="2799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tuple</a:t>
            </a:r>
            <a:r>
              <a:rPr lang="en-US" sz="2799" b="1" noProof="1">
                <a:solidFill>
                  <a:schemeClr val="bg2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22752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Употреба на върнатите стойности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600" dirty="0"/>
              <a:t>Върнатите стойности мога да бъдат</a:t>
            </a:r>
            <a:r>
              <a:rPr lang="en-US" sz="3600" dirty="0"/>
              <a:t>: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bg-BG" sz="3400" b="1" dirty="0">
                <a:solidFill>
                  <a:srgbClr val="FFA000"/>
                </a:solidFill>
              </a:rPr>
              <a:t>Присвоени</a:t>
            </a:r>
            <a:r>
              <a:rPr lang="en-US" sz="3400" dirty="0"/>
              <a:t> </a:t>
            </a:r>
            <a:r>
              <a:rPr lang="bg-BG" sz="3400" dirty="0"/>
              <a:t>на променлива</a:t>
            </a:r>
            <a:r>
              <a:rPr lang="en-US" sz="3400" dirty="0"/>
              <a:t>:</a:t>
            </a:r>
          </a:p>
          <a:p>
            <a:pPr lvl="1">
              <a:lnSpc>
                <a:spcPct val="100000"/>
              </a:lnSpc>
            </a:pPr>
            <a:endParaRPr lang="en-US" sz="3400" dirty="0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bg-BG" sz="3400" b="1" dirty="0">
                <a:solidFill>
                  <a:srgbClr val="FFA000"/>
                </a:solidFill>
              </a:rPr>
              <a:t>Използвани</a:t>
            </a:r>
            <a:r>
              <a:rPr lang="en-US" sz="3400" dirty="0"/>
              <a:t> </a:t>
            </a:r>
            <a:r>
              <a:rPr lang="bg-BG" sz="3400" dirty="0"/>
              <a:t>в израз</a:t>
            </a:r>
            <a:r>
              <a:rPr lang="en-US" sz="3400" dirty="0"/>
              <a:t>:</a:t>
            </a:r>
          </a:p>
          <a:p>
            <a:pPr lvl="1">
              <a:lnSpc>
                <a:spcPct val="100000"/>
              </a:lnSpc>
            </a:pPr>
            <a:endParaRPr lang="en-US" sz="3400" dirty="0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bg-BG" sz="3400" b="1" dirty="0">
                <a:solidFill>
                  <a:srgbClr val="FFA000"/>
                </a:solidFill>
              </a:rPr>
              <a:t>Подадени</a:t>
            </a:r>
            <a:r>
              <a:rPr lang="en-US" sz="3400" dirty="0"/>
              <a:t> </a:t>
            </a:r>
            <a:r>
              <a:rPr lang="bg-BG" sz="3400" dirty="0"/>
              <a:t>на друг метод</a:t>
            </a:r>
            <a:r>
              <a:rPr lang="en-US" sz="3400" dirty="0"/>
              <a:t>: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2457578" y="2492140"/>
            <a:ext cx="5027890" cy="648828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799" dirty="0">
                <a:solidFill>
                  <a:srgbClr val="234465"/>
                </a:solidFill>
                <a:effectLst/>
              </a:rPr>
              <a:t>int max = GetMax(5, 10);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2457579" y="3789040"/>
            <a:ext cx="9293979" cy="648828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799" dirty="0">
                <a:solidFill>
                  <a:srgbClr val="234465"/>
                </a:solidFill>
                <a:effectLst/>
              </a:rPr>
              <a:t>decimal total = GetPrice() * quantity * 1.20m;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2457578" y="5157192"/>
            <a:ext cx="8108574" cy="648828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799" dirty="0">
                <a:solidFill>
                  <a:srgbClr val="234465"/>
                </a:solidFill>
                <a:effectLst/>
              </a:rPr>
              <a:t>int age = int.Parse(Console.ReadLine());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5EBA0207-E7DB-4541-A9EC-B129A0DF315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319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3480" y="1196706"/>
            <a:ext cx="11006592" cy="5199712"/>
          </a:xfrm>
        </p:spPr>
        <p:txBody>
          <a:bodyPr>
            <a:normAutofit/>
          </a:bodyPr>
          <a:lstStyle/>
          <a:p>
            <a:r>
              <a:rPr lang="bg-BG" sz="3200" dirty="0"/>
              <a:t>Създайте метод, който </a:t>
            </a:r>
            <a:r>
              <a:rPr lang="bg-BG" sz="3200" b="1" dirty="0">
                <a:solidFill>
                  <a:schemeClr val="bg1"/>
                </a:solidFill>
              </a:rPr>
              <a:t>изчислява</a:t>
            </a:r>
            <a:r>
              <a:rPr lang="bg-BG" sz="3200" dirty="0"/>
              <a:t> и </a:t>
            </a:r>
            <a:r>
              <a:rPr lang="bg-BG" sz="3200" b="1" dirty="0">
                <a:solidFill>
                  <a:schemeClr val="bg1"/>
                </a:solidFill>
              </a:rPr>
              <a:t>връща</a:t>
            </a:r>
            <a:r>
              <a:rPr lang="bg-BG" sz="3200" dirty="0"/>
              <a:t> стойността на дадено число – </a:t>
            </a:r>
            <a:r>
              <a:rPr lang="bg-BG" sz="3200" b="1" dirty="0">
                <a:solidFill>
                  <a:schemeClr val="bg1"/>
                </a:solidFill>
              </a:rPr>
              <a:t>база</a:t>
            </a:r>
            <a:r>
              <a:rPr lang="bg-BG" sz="3200" dirty="0"/>
              <a:t>, повдигнато на определена </a:t>
            </a:r>
            <a:r>
              <a:rPr lang="bg-BG" sz="3200" b="1" dirty="0">
                <a:solidFill>
                  <a:schemeClr val="bg1"/>
                </a:solidFill>
              </a:rPr>
              <a:t>степен</a:t>
            </a:r>
            <a:r>
              <a:rPr lang="bg-BG" sz="3200" dirty="0"/>
              <a:t>:</a:t>
            </a:r>
            <a:endParaRPr lang="en-US" sz="3200" b="1" dirty="0">
              <a:solidFill>
                <a:srgbClr val="FFA000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r>
              <a:rPr lang="en-US" dirty="0"/>
              <a:t>:</a:t>
            </a:r>
            <a:r>
              <a:rPr lang="bg-BG" dirty="0"/>
              <a:t> Степени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515947" y="3140968"/>
            <a:ext cx="9303224" cy="3018090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599" dirty="0">
                <a:solidFill>
                  <a:schemeClr val="tx1"/>
                </a:solidFill>
                <a:effectLst/>
              </a:rPr>
              <a:t>static double </a:t>
            </a:r>
            <a:r>
              <a:rPr lang="en-US" sz="2599" dirty="0">
                <a:solidFill>
                  <a:srgbClr val="FFA000"/>
                </a:solidFill>
                <a:effectLst/>
              </a:rPr>
              <a:t>MathPower</a:t>
            </a:r>
            <a:r>
              <a:rPr lang="en-US" sz="2599" dirty="0">
                <a:solidFill>
                  <a:schemeClr val="tx1"/>
                </a:solidFill>
                <a:effectLst/>
              </a:rPr>
              <a:t>(double </a:t>
            </a:r>
            <a:r>
              <a:rPr lang="en-US" sz="2599" dirty="0">
                <a:solidFill>
                  <a:srgbClr val="FFA000"/>
                </a:solidFill>
                <a:effectLst/>
              </a:rPr>
              <a:t>number</a:t>
            </a:r>
            <a:r>
              <a:rPr lang="en-US" sz="2599" dirty="0">
                <a:solidFill>
                  <a:schemeClr val="tx1"/>
                </a:solidFill>
                <a:effectLst/>
              </a:rPr>
              <a:t>, int </a:t>
            </a:r>
            <a:r>
              <a:rPr lang="en-US" sz="2599" dirty="0">
                <a:solidFill>
                  <a:srgbClr val="FFA000"/>
                </a:solidFill>
                <a:effectLst/>
              </a:rPr>
              <a:t>power</a:t>
            </a:r>
            <a:r>
              <a:rPr lang="en-US" sz="2599" dirty="0">
                <a:solidFill>
                  <a:schemeClr val="tx1"/>
                </a:solidFill>
                <a:effectLst/>
              </a:rPr>
              <a:t>)</a:t>
            </a:r>
          </a:p>
          <a:p>
            <a:r>
              <a:rPr lang="en-US" sz="2599" dirty="0"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2599" dirty="0">
                <a:solidFill>
                  <a:schemeClr val="tx1"/>
                </a:solidFill>
                <a:effectLst/>
              </a:rPr>
              <a:t>  double result = 1;</a:t>
            </a:r>
          </a:p>
          <a:p>
            <a:r>
              <a:rPr lang="en-US" sz="2599" dirty="0">
                <a:solidFill>
                  <a:schemeClr val="tx1"/>
                </a:solidFill>
                <a:effectLst/>
              </a:rPr>
              <a:t>  for (int i = 0; i &lt; power; i++)</a:t>
            </a:r>
          </a:p>
          <a:p>
            <a:r>
              <a:rPr lang="en-US" sz="2599" dirty="0">
                <a:solidFill>
                  <a:schemeClr val="tx1"/>
                </a:solidFill>
                <a:effectLst/>
              </a:rPr>
              <a:t>    result *= number;</a:t>
            </a:r>
          </a:p>
          <a:p>
            <a:r>
              <a:rPr lang="en-US" sz="2599" dirty="0">
                <a:solidFill>
                  <a:srgbClr val="234465"/>
                </a:solidFill>
                <a:effectLst/>
              </a:rPr>
              <a:t>  </a:t>
            </a:r>
            <a:r>
              <a:rPr lang="en-US" sz="2599" dirty="0">
                <a:solidFill>
                  <a:srgbClr val="FFA000"/>
                </a:solidFill>
                <a:effectLst/>
              </a:rPr>
              <a:t>return</a:t>
            </a:r>
            <a:r>
              <a:rPr lang="en-US" sz="2599" dirty="0">
                <a:solidFill>
                  <a:srgbClr val="234465"/>
                </a:solidFill>
                <a:effectLst/>
              </a:rPr>
              <a:t> </a:t>
            </a:r>
            <a:r>
              <a:rPr lang="en-US" sz="2599" dirty="0">
                <a:solidFill>
                  <a:schemeClr val="tx1"/>
                </a:solidFill>
                <a:effectLst/>
              </a:rPr>
              <a:t>result;</a:t>
            </a:r>
          </a:p>
          <a:p>
            <a:r>
              <a:rPr lang="en-US" sz="2599" dirty="0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966853" y="2515437"/>
            <a:ext cx="1547597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b="1" noProof="1">
                <a:latin typeface="Consolas" panose="020B0609020204030204" pitchFamily="49" charset="0"/>
              </a:rPr>
              <a:t>81</a:t>
            </a:r>
            <a:endParaRPr lang="bg-BG" sz="2799" b="1" noProof="1"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657455" y="2461909"/>
            <a:ext cx="1547597" cy="58462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799" b="1" noProof="1">
                <a:latin typeface="Consolas" panose="020B0609020204030204" pitchFamily="49" charset="0"/>
              </a:rPr>
              <a:t>3</a:t>
            </a:r>
            <a:r>
              <a:rPr lang="en-GB" sz="3199" b="1" baseline="30000" noProof="1">
                <a:latin typeface="Consolas" pitchFamily="49" charset="0"/>
                <a:cs typeface="Consolas" pitchFamily="49" charset="0"/>
              </a:rPr>
              <a:t>4</a:t>
            </a:r>
            <a:endParaRPr lang="en-US" sz="2799" b="1" noProof="1">
              <a:latin typeface="Consolas" panose="020B0609020204030204" pitchFamily="49" charset="0"/>
            </a:endParaRPr>
          </a:p>
        </p:txBody>
      </p:sp>
      <p:sp>
        <p:nvSpPr>
          <p:cNvPr id="8" name="Right Arrow 12"/>
          <p:cNvSpPr/>
          <p:nvPr/>
        </p:nvSpPr>
        <p:spPr>
          <a:xfrm>
            <a:off x="8381406" y="2604333"/>
            <a:ext cx="457081" cy="380901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862783" y="2470026"/>
            <a:ext cx="1547597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b="1" noProof="1">
                <a:latin typeface="Consolas" panose="020B0609020204030204" pitchFamily="49" charset="0"/>
              </a:rPr>
              <a:t>256</a:t>
            </a:r>
            <a:endParaRPr lang="bg-BG" sz="2799" b="1" noProof="1">
              <a:latin typeface="Consolas" panose="020B0609020204030204" pitchFamily="49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525192" y="2439259"/>
            <a:ext cx="1547597" cy="58462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b="1" noProof="1">
                <a:latin typeface="Consolas" panose="020B0609020204030204" pitchFamily="49" charset="0"/>
              </a:rPr>
              <a:t>2</a:t>
            </a:r>
            <a:r>
              <a:rPr lang="en-GB" sz="3199" b="1" baseline="30000" noProof="1">
                <a:latin typeface="Consolas" pitchFamily="49" charset="0"/>
                <a:cs typeface="Consolas" pitchFamily="49" charset="0"/>
              </a:rPr>
              <a:t>8</a:t>
            </a:r>
            <a:endParaRPr lang="en-US" sz="2799" b="1" noProof="1">
              <a:latin typeface="Consolas" panose="020B0609020204030204" pitchFamily="49" charset="0"/>
            </a:endParaRPr>
          </a:p>
        </p:txBody>
      </p:sp>
      <p:sp>
        <p:nvSpPr>
          <p:cNvPr id="12" name="Right Arrow 12"/>
          <p:cNvSpPr/>
          <p:nvPr/>
        </p:nvSpPr>
        <p:spPr>
          <a:xfrm>
            <a:off x="3277335" y="2581683"/>
            <a:ext cx="457081" cy="380901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4DF757A-E04E-40F4-B6B3-6ADB7436067E}"/>
              </a:ext>
            </a:extLst>
          </p:cNvPr>
          <p:cNvSpPr txBox="1"/>
          <p:nvPr/>
        </p:nvSpPr>
        <p:spPr>
          <a:xfrm>
            <a:off x="801479" y="6320033"/>
            <a:ext cx="10589042" cy="4000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1999" dirty="0"/>
              <a:t>Проверете решението си тук:</a:t>
            </a:r>
            <a:r>
              <a:rPr lang="en-US" sz="1999" dirty="0"/>
              <a:t> </a:t>
            </a:r>
            <a:r>
              <a:rPr lang="en-US" sz="1999" dirty="0">
                <a:hlinkClick r:id="rId2"/>
              </a:rPr>
              <a:t>https://judge.softuni.bg/Contests/Practice/Index/3160#6</a:t>
            </a:r>
            <a:endParaRPr lang="en-US" sz="1999" dirty="0"/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2C083841-5AB2-4789-928B-B95538391B4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51723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9325" y="1089611"/>
            <a:ext cx="3185715" cy="3185715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5059C582-EF82-4A94-AAE5-3CA126B775D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8" y="5184000"/>
            <a:ext cx="10961783" cy="768084"/>
          </a:xfrm>
        </p:spPr>
        <p:txBody>
          <a:bodyPr/>
          <a:lstStyle/>
          <a:p>
            <a:r>
              <a:rPr lang="bg-BG" dirty="0"/>
              <a:t>Варианти на методи </a:t>
            </a:r>
            <a:br>
              <a:rPr lang="en-US" dirty="0"/>
            </a:br>
            <a:r>
              <a:rPr lang="bg-BG" dirty="0"/>
              <a:t>(</a:t>
            </a:r>
            <a:r>
              <a:rPr lang="en-GB" dirty="0"/>
              <a:t>Overloading Methods</a:t>
            </a:r>
            <a:r>
              <a:rPr lang="bg-BG" dirty="0"/>
              <a:t>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56312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3480" y="1196706"/>
            <a:ext cx="11798684" cy="5199712"/>
          </a:xfrm>
        </p:spPr>
        <p:txBody>
          <a:bodyPr>
            <a:normAutofit/>
          </a:bodyPr>
          <a:lstStyle/>
          <a:p>
            <a:r>
              <a:rPr lang="bg-BG" dirty="0"/>
              <a:t>Комбинацията от </a:t>
            </a:r>
            <a:r>
              <a:rPr lang="bg-BG" b="1" dirty="0">
                <a:solidFill>
                  <a:srgbClr val="FFA000"/>
                </a:solidFill>
              </a:rPr>
              <a:t>името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и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b="1" dirty="0">
                <a:solidFill>
                  <a:srgbClr val="FFA000"/>
                </a:solidFill>
              </a:rPr>
              <a:t>параметрите</a:t>
            </a:r>
            <a:r>
              <a:rPr lang="en-US" b="1" dirty="0">
                <a:solidFill>
                  <a:srgbClr val="FFA000"/>
                </a:solidFill>
              </a:rPr>
              <a:t> </a:t>
            </a:r>
            <a:r>
              <a:rPr lang="bg-BG" dirty="0"/>
              <a:t>на метода</a:t>
            </a:r>
            <a:r>
              <a:rPr lang="en-US" dirty="0"/>
              <a:t> </a:t>
            </a:r>
            <a:r>
              <a:rPr lang="bg-BG" dirty="0"/>
              <a:t>се нарича </a:t>
            </a:r>
            <a:r>
              <a:rPr lang="bg-BG" b="1" dirty="0">
                <a:solidFill>
                  <a:srgbClr val="FFA000"/>
                </a:solidFill>
              </a:rPr>
              <a:t>сигнатура</a:t>
            </a:r>
            <a:endParaRPr lang="en-US" b="1" dirty="0">
              <a:solidFill>
                <a:srgbClr val="FFA000"/>
              </a:solidFill>
            </a:endParaRP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bg-BG" dirty="0"/>
              <a:t>Сигнатурата</a:t>
            </a:r>
            <a:r>
              <a:rPr lang="en-US" dirty="0"/>
              <a:t> </a:t>
            </a:r>
            <a:r>
              <a:rPr lang="bg-BG" b="1" dirty="0">
                <a:solidFill>
                  <a:srgbClr val="FFA000"/>
                </a:solidFill>
              </a:rPr>
              <a:t>различава</a:t>
            </a:r>
            <a:r>
              <a:rPr lang="en-US" dirty="0"/>
              <a:t> </a:t>
            </a:r>
            <a:r>
              <a:rPr lang="bg-BG" dirty="0"/>
              <a:t>методи с еднакви имена</a:t>
            </a:r>
            <a:endParaRPr lang="en-US" dirty="0"/>
          </a:p>
          <a:p>
            <a:r>
              <a:rPr lang="bg-BG" dirty="0"/>
              <a:t>Когато методи с </a:t>
            </a:r>
            <a:r>
              <a:rPr lang="bg-BG" b="1" dirty="0">
                <a:solidFill>
                  <a:srgbClr val="FFA000"/>
                </a:solidFill>
              </a:rPr>
              <a:t>еднакви имена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имат</a:t>
            </a:r>
            <a:r>
              <a:rPr lang="en-US" dirty="0"/>
              <a:t> </a:t>
            </a:r>
            <a:r>
              <a:rPr lang="bg-BG" b="1" dirty="0">
                <a:solidFill>
                  <a:srgbClr val="FFA000"/>
                </a:solidFill>
              </a:rPr>
              <a:t>различна сигнатура</a:t>
            </a:r>
            <a:r>
              <a:rPr lang="en-US" dirty="0"/>
              <a:t>,</a:t>
            </a:r>
            <a:br>
              <a:rPr lang="en-US" dirty="0"/>
            </a:br>
            <a:r>
              <a:rPr lang="bg-BG" dirty="0"/>
              <a:t>методът се нарича </a:t>
            </a:r>
            <a:r>
              <a:rPr lang="en-US" dirty="0"/>
              <a:t>"</a:t>
            </a:r>
            <a:r>
              <a:rPr lang="en-US" b="1" dirty="0">
                <a:solidFill>
                  <a:srgbClr val="FFA000"/>
                </a:solidFill>
              </a:rPr>
              <a:t>overloading</a:t>
            </a:r>
            <a:r>
              <a:rPr lang="en-US" dirty="0"/>
              <a:t> "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95400" y="2492897"/>
            <a:ext cx="5859538" cy="1745389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1981" bIns="71981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static void 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Print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 text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Console.WriteLine(text);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Сигнатура на метод</a:t>
            </a:r>
            <a:endParaRPr lang="en-US" dirty="0"/>
          </a:p>
        </p:txBody>
      </p:sp>
      <p:sp>
        <p:nvSpPr>
          <p:cNvPr id="12" name="AutoShape 23"/>
          <p:cNvSpPr>
            <a:spLocks noChangeArrowheads="1"/>
          </p:cNvSpPr>
          <p:nvPr/>
        </p:nvSpPr>
        <p:spPr bwMode="auto">
          <a:xfrm>
            <a:off x="6861000" y="1809000"/>
            <a:ext cx="1910563" cy="990342"/>
          </a:xfrm>
          <a:prstGeom prst="wedgeRoundRectCallout">
            <a:avLst>
              <a:gd name="adj1" fmla="val -72875"/>
              <a:gd name="adj2" fmla="val 3673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7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Сигнатура</a:t>
            </a:r>
            <a:endParaRPr lang="bg-BG" sz="2799" b="1" dirty="0">
              <a:solidFill>
                <a:srgbClr val="FFFFFF"/>
              </a:solidFill>
            </a:endParaRPr>
          </a:p>
          <a:p>
            <a:pPr algn="ctr"/>
            <a:r>
              <a:rPr lang="bg-BG" sz="2799" b="1" dirty="0">
                <a:solidFill>
                  <a:srgbClr val="FFFFFF"/>
                </a:solidFill>
              </a:rPr>
              <a:t>на метода</a:t>
            </a:r>
            <a:endParaRPr lang="en-US" sz="2799" b="1" noProof="1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FE96E2B0-E89A-4351-B310-A7F4C7EAE6B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62438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57735" y="4334105"/>
            <a:ext cx="7465655" cy="1569251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static void 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Print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 text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,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int number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Console.WriteLine(text + ' ' + number);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251960" y="1893403"/>
            <a:ext cx="5332611" cy="1569251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static void 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Print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 number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Console.WriteLine(number);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57735" y="1893403"/>
            <a:ext cx="5323821" cy="1569251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static void 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Print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 text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Console.WriteLine(text);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Варианти на методи (</a:t>
            </a:r>
            <a:r>
              <a:rPr lang="en-GB" dirty="0"/>
              <a:t>Overloading Methods</a:t>
            </a:r>
            <a:r>
              <a:rPr lang="bg-BG" dirty="0"/>
              <a:t>)</a:t>
            </a:r>
            <a:endParaRPr lang="en-US" dirty="0"/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8921904" y="4372654"/>
            <a:ext cx="3198540" cy="1737422"/>
          </a:xfrm>
          <a:prstGeom prst="wedgeRoundRectCallout">
            <a:avLst>
              <a:gd name="adj1" fmla="val -166428"/>
              <a:gd name="adj2" fmla="val -10239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3200" b="1" dirty="0">
                <a:solidFill>
                  <a:srgbClr val="FFFFFF"/>
                </a:solidFill>
              </a:rPr>
              <a:t>Различни </a:t>
            </a:r>
            <a:r>
              <a:rPr lang="bg-BG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сигнатури</a:t>
            </a:r>
          </a:p>
          <a:p>
            <a:pPr algn="ctr"/>
            <a:r>
              <a:rPr lang="bg-BG" sz="3200" b="1" dirty="0">
                <a:solidFill>
                  <a:srgbClr val="FFFFFF"/>
                </a:solidFill>
              </a:rPr>
              <a:t>на един метод</a:t>
            </a:r>
            <a:endParaRPr lang="bg-BG" sz="3200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829E05AE-C010-43F8-A498-2CCB9EF47CD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4" name="AutoShape 23">
            <a:extLst>
              <a:ext uri="{FF2B5EF4-FFF2-40B4-BE49-F238E27FC236}">
                <a16:creationId xmlns:a16="http://schemas.microsoft.com/office/drawing/2014/main" id="{8097D5F7-4D45-6B2F-77A1-9C5DCF6DAE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18265" y="4372654"/>
            <a:ext cx="3198540" cy="1737422"/>
          </a:xfrm>
          <a:prstGeom prst="wedgeRoundRectCallout">
            <a:avLst>
              <a:gd name="adj1" fmla="val -26107"/>
              <a:gd name="adj2" fmla="val -9548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3200" b="1" dirty="0">
                <a:solidFill>
                  <a:srgbClr val="FFFFFF"/>
                </a:solidFill>
              </a:rPr>
              <a:t>Различни </a:t>
            </a:r>
            <a:r>
              <a:rPr lang="bg-BG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сигнатури</a:t>
            </a:r>
          </a:p>
          <a:p>
            <a:pPr algn="ctr"/>
            <a:r>
              <a:rPr lang="bg-BG" sz="3200" b="1" dirty="0">
                <a:solidFill>
                  <a:srgbClr val="FFFFFF"/>
                </a:solidFill>
              </a:rPr>
              <a:t>на един метод</a:t>
            </a:r>
            <a:endParaRPr lang="bg-BG" sz="3200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AutoShape 23">
            <a:extLst>
              <a:ext uri="{FF2B5EF4-FFF2-40B4-BE49-F238E27FC236}">
                <a16:creationId xmlns:a16="http://schemas.microsoft.com/office/drawing/2014/main" id="{061FB26F-5CFC-F5D2-C2D1-E1CF705164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21904" y="4372653"/>
            <a:ext cx="3198540" cy="1737422"/>
          </a:xfrm>
          <a:prstGeom prst="wedgeRoundRectCallout">
            <a:avLst>
              <a:gd name="adj1" fmla="val -79912"/>
              <a:gd name="adj2" fmla="val -752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3200" b="1" dirty="0">
                <a:solidFill>
                  <a:srgbClr val="FFFFFF"/>
                </a:solidFill>
              </a:rPr>
              <a:t>Различни </a:t>
            </a:r>
            <a:r>
              <a:rPr lang="bg-BG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сигнатури</a:t>
            </a:r>
          </a:p>
          <a:p>
            <a:pPr algn="ctr"/>
            <a:r>
              <a:rPr lang="bg-BG" sz="3200" b="1" dirty="0">
                <a:solidFill>
                  <a:srgbClr val="FFFFFF"/>
                </a:solidFill>
              </a:rPr>
              <a:t>на един метод</a:t>
            </a:r>
            <a:endParaRPr lang="bg-BG" sz="3200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6617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  <p:bldP spid="4" grpId="0" animBg="1"/>
      <p:bldP spid="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600" dirty="0"/>
              <a:t>Типът на върнатата от метода стойност </a:t>
            </a:r>
            <a:r>
              <a:rPr lang="bg-BG" sz="3600" b="1" dirty="0">
                <a:solidFill>
                  <a:schemeClr val="bg1"/>
                </a:solidFill>
              </a:rPr>
              <a:t>не е част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bg-BG" sz="3600" dirty="0"/>
              <a:t>от неговата </a:t>
            </a:r>
            <a:r>
              <a:rPr lang="bg-BG" sz="3600" b="1" dirty="0">
                <a:solidFill>
                  <a:schemeClr val="bg1"/>
                </a:solidFill>
              </a:rPr>
              <a:t>сигнатура</a:t>
            </a:r>
            <a:endParaRPr lang="en-US" sz="3600" dirty="0"/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  <a:spcBef>
                <a:spcPts val="2399"/>
              </a:spcBef>
            </a:pPr>
            <a:r>
              <a:rPr lang="bg-BG" sz="3600" dirty="0"/>
              <a:t>Как може компилаторът да знае </a:t>
            </a:r>
            <a:r>
              <a:rPr lang="bg-BG" sz="3600" b="1" dirty="0">
                <a:solidFill>
                  <a:schemeClr val="bg1"/>
                </a:solidFill>
              </a:rPr>
              <a:t>кой метод да извика</a:t>
            </a:r>
            <a:r>
              <a:rPr lang="en-US" sz="3600" dirty="0"/>
              <a:t>?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Сигнатура</a:t>
            </a:r>
            <a:r>
              <a:rPr lang="en-US" dirty="0"/>
              <a:t> </a:t>
            </a:r>
            <a:r>
              <a:rPr lang="bg-BG" dirty="0"/>
              <a:t>и</a:t>
            </a:r>
            <a:r>
              <a:rPr lang="en-US" dirty="0"/>
              <a:t> </a:t>
            </a:r>
            <a:r>
              <a:rPr lang="bg-BG" dirty="0"/>
              <a:t>тип на върнатата стойност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32254" y="2484000"/>
            <a:ext cx="6984623" cy="3508653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static</a:t>
            </a:r>
            <a:r>
              <a:rPr lang="en-US" sz="26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sz="26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Print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 text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Console.WriteLine(text);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static</a:t>
            </a:r>
            <a:r>
              <a:rPr lang="en-US" sz="26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6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Print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 text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return text;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AutoShape 23"/>
          <p:cNvSpPr>
            <a:spLocks noChangeArrowheads="1"/>
          </p:cNvSpPr>
          <p:nvPr/>
        </p:nvSpPr>
        <p:spPr bwMode="auto">
          <a:xfrm>
            <a:off x="7867435" y="2838887"/>
            <a:ext cx="3158777" cy="1121621"/>
          </a:xfrm>
          <a:prstGeom prst="wedgeRoundRectCallout">
            <a:avLst>
              <a:gd name="adj1" fmla="val -66280"/>
              <a:gd name="adj2" fmla="val -4363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3200" b="1" dirty="0">
                <a:solidFill>
                  <a:srgbClr val="FFFFFF"/>
                </a:solidFill>
              </a:rPr>
              <a:t>Грешка при компилация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F894CEE3-E531-495D-BBF5-A657834258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73313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type="body" sz="quarter" idx="10"/>
          </p:nvPr>
        </p:nvSpPr>
        <p:spPr>
          <a:xfrm>
            <a:off x="190406" y="1228484"/>
            <a:ext cx="11818096" cy="5528766"/>
          </a:xfrm>
        </p:spPr>
        <p:txBody>
          <a:bodyPr>
            <a:noAutofit/>
          </a:bodyPr>
          <a:lstStyle/>
          <a:p>
            <a:pPr>
              <a:spcBef>
                <a:spcPts val="1000"/>
              </a:spcBef>
            </a:pPr>
            <a:r>
              <a:rPr lang="bg-BG" sz="3200" dirty="0"/>
              <a:t>Създайте програма, която </a:t>
            </a:r>
            <a:r>
              <a:rPr lang="bg-BG" sz="3200" b="1" dirty="0">
                <a:solidFill>
                  <a:srgbClr val="FFA000"/>
                </a:solidFill>
              </a:rPr>
              <a:t>умножава сумата </a:t>
            </a:r>
            <a:r>
              <a:rPr lang="bg-BG" sz="3200" dirty="0"/>
              <a:t>на</a:t>
            </a:r>
            <a:r>
              <a:rPr lang="en-US" sz="3200" dirty="0"/>
              <a:t> </a:t>
            </a:r>
            <a:r>
              <a:rPr lang="bg-BG" sz="3200" b="1" dirty="0">
                <a:solidFill>
                  <a:srgbClr val="FFA000"/>
                </a:solidFill>
              </a:rPr>
              <a:t>всички четни цифри </a:t>
            </a:r>
            <a:r>
              <a:rPr lang="bg-BG" sz="3200" dirty="0"/>
              <a:t>на дадено число по </a:t>
            </a:r>
            <a:r>
              <a:rPr lang="bg-BG" sz="3200" b="1" dirty="0">
                <a:solidFill>
                  <a:srgbClr val="FFA000"/>
                </a:solidFill>
              </a:rPr>
              <a:t>сумата </a:t>
            </a:r>
            <a:r>
              <a:rPr lang="bg-BG" sz="3200" dirty="0"/>
              <a:t>на</a:t>
            </a:r>
            <a:r>
              <a:rPr lang="bg-BG" sz="3200" b="1" dirty="0">
                <a:solidFill>
                  <a:srgbClr val="FFA000"/>
                </a:solidFill>
              </a:rPr>
              <a:t> всички нечетни цифри </a:t>
            </a:r>
            <a:r>
              <a:rPr lang="bg-BG" sz="3200" dirty="0"/>
              <a:t>на същото число</a:t>
            </a:r>
            <a:r>
              <a:rPr lang="en-US" sz="3200" dirty="0"/>
              <a:t>:</a:t>
            </a:r>
          </a:p>
          <a:p>
            <a:pPr marL="895350" lvl="2" indent="0">
              <a:buNone/>
            </a:pPr>
            <a:endParaRPr lang="en-US" sz="3200" dirty="0"/>
          </a:p>
          <a:p>
            <a:pPr lvl="2"/>
            <a:endParaRPr lang="en-US" sz="3200" dirty="0"/>
          </a:p>
          <a:p>
            <a:pPr lvl="1">
              <a:spcBef>
                <a:spcPts val="0"/>
              </a:spcBef>
            </a:pPr>
            <a:r>
              <a:rPr lang="bg-BG" sz="3200" dirty="0"/>
              <a:t>Създайте метод </a:t>
            </a:r>
            <a:r>
              <a:rPr lang="en-US" sz="3200" b="1" noProof="1">
                <a:solidFill>
                  <a:srgbClr val="FFA000"/>
                </a:solidFill>
                <a:latin typeface="Consolas" panose="020B0609020204030204" pitchFamily="49" charset="0"/>
              </a:rPr>
              <a:t>GetSumOfEvenDigits()</a:t>
            </a:r>
          </a:p>
          <a:p>
            <a:pPr lvl="1"/>
            <a:r>
              <a:rPr lang="bg-BG" sz="3200" dirty="0"/>
              <a:t>Създайте метод </a:t>
            </a:r>
            <a:r>
              <a:rPr lang="en-US" sz="3200" b="1" noProof="1">
                <a:solidFill>
                  <a:srgbClr val="FFA000"/>
                </a:solidFill>
                <a:latin typeface="Consolas" panose="020B0609020204030204" pitchFamily="49" charset="0"/>
              </a:rPr>
              <a:t>GetSumOfOddDigits()</a:t>
            </a:r>
          </a:p>
          <a:p>
            <a:pPr lvl="1"/>
            <a:r>
              <a:rPr lang="bg-BG" sz="3200" dirty="0"/>
              <a:t>Създайте метод </a:t>
            </a:r>
            <a:r>
              <a:rPr lang="en-US" sz="3200" b="1" noProof="1">
                <a:solidFill>
                  <a:srgbClr val="FFA000"/>
                </a:solidFill>
                <a:latin typeface="Consolas" panose="020B0609020204030204" pitchFamily="49" charset="0"/>
              </a:rPr>
              <a:t>GetMultipleOfEvensAndOdds()</a:t>
            </a:r>
          </a:p>
          <a:p>
            <a:pPr lvl="1"/>
            <a:r>
              <a:rPr lang="bg-BG" sz="3200" noProof="1"/>
              <a:t>Можете да ползвате </a:t>
            </a:r>
            <a:r>
              <a:rPr lang="en-US" sz="3200" b="1" noProof="1">
                <a:solidFill>
                  <a:srgbClr val="FFA000"/>
                </a:solidFill>
                <a:latin typeface="Consolas" panose="020B0609020204030204" pitchFamily="49" charset="0"/>
              </a:rPr>
              <a:t>Math.Abs()</a:t>
            </a:r>
            <a:r>
              <a:rPr lang="en-US" sz="3200" dirty="0">
                <a:solidFill>
                  <a:srgbClr val="FFA000"/>
                </a:solidFill>
              </a:rPr>
              <a:t> </a:t>
            </a:r>
            <a:r>
              <a:rPr lang="bg-BG" sz="3200" dirty="0"/>
              <a:t>за отрицателни числа</a:t>
            </a:r>
            <a:endParaRPr lang="en-US" sz="3200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bg-BG" sz="3200" dirty="0"/>
              <a:t>Задача</a:t>
            </a:r>
            <a:r>
              <a:rPr lang="en-US" sz="3200" dirty="0"/>
              <a:t>: </a:t>
            </a:r>
            <a:r>
              <a:rPr lang="bg-BG" sz="3200" dirty="0"/>
              <a:t>Произведение от четни и нечетни цифри</a:t>
            </a:r>
            <a:endParaRPr lang="en-US" sz="3200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095683" y="2799000"/>
            <a:ext cx="2353781" cy="95385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b="1" noProof="1">
                <a:latin typeface="Consolas" panose="020B0609020204030204" pitchFamily="49" charset="0"/>
              </a:rPr>
              <a:t>Evens: 2 4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b="1" noProof="1">
                <a:latin typeface="Consolas" panose="020B0609020204030204" pitchFamily="49" charset="0"/>
              </a:rPr>
              <a:t>Odds: 1 3 5</a:t>
            </a:r>
            <a:endParaRPr lang="bg-BG" sz="2799" b="1" noProof="1"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914384" y="3061343"/>
            <a:ext cx="1385753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b="1" noProof="1">
                <a:latin typeface="Consolas" panose="020B0609020204030204" pitchFamily="49" charset="0"/>
              </a:rPr>
              <a:t>-12345</a:t>
            </a:r>
          </a:p>
        </p:txBody>
      </p:sp>
      <p:sp>
        <p:nvSpPr>
          <p:cNvPr id="8" name="Right Arrow 12"/>
          <p:cNvSpPr/>
          <p:nvPr/>
        </p:nvSpPr>
        <p:spPr>
          <a:xfrm>
            <a:off x="3532078" y="3158611"/>
            <a:ext cx="457081" cy="380901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7086000" y="2799000"/>
            <a:ext cx="2353781" cy="95385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b="1" noProof="1">
                <a:latin typeface="Consolas" panose="020B0609020204030204" pitchFamily="49" charset="0"/>
              </a:rPr>
              <a:t>Even sum: 6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b="1" noProof="1">
                <a:latin typeface="Consolas" panose="020B0609020204030204" pitchFamily="49" charset="0"/>
              </a:rPr>
              <a:t>Odd sum: 9</a:t>
            </a:r>
            <a:endParaRPr lang="bg-BG" sz="2799" b="1" noProof="1">
              <a:latin typeface="Consolas" panose="020B0609020204030204" pitchFamily="49" charset="0"/>
            </a:endParaRPr>
          </a:p>
        </p:txBody>
      </p:sp>
      <p:sp>
        <p:nvSpPr>
          <p:cNvPr id="10" name="Right Arrow 12"/>
          <p:cNvSpPr/>
          <p:nvPr/>
        </p:nvSpPr>
        <p:spPr>
          <a:xfrm>
            <a:off x="6555243" y="3156812"/>
            <a:ext cx="457081" cy="380901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ight Arrow 12"/>
          <p:cNvSpPr/>
          <p:nvPr/>
        </p:nvSpPr>
        <p:spPr>
          <a:xfrm>
            <a:off x="9575995" y="3132435"/>
            <a:ext cx="457081" cy="380901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0169292" y="3061343"/>
            <a:ext cx="636549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b="1" noProof="1">
                <a:latin typeface="Consolas" panose="020B0609020204030204" pitchFamily="49" charset="0"/>
              </a:rPr>
              <a:t>54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7D65487A-003F-4D32-BA68-FDC426E1777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79549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1000" y="96103"/>
            <a:ext cx="9955594" cy="882654"/>
          </a:xfrm>
        </p:spPr>
        <p:txBody>
          <a:bodyPr>
            <a:noAutofit/>
          </a:bodyPr>
          <a:lstStyle/>
          <a:p>
            <a:r>
              <a:rPr lang="bg-BG" sz="3200" dirty="0"/>
              <a:t>Решение</a:t>
            </a:r>
            <a:r>
              <a:rPr lang="en-GB" sz="3200" dirty="0"/>
              <a:t>: </a:t>
            </a:r>
            <a:r>
              <a:rPr lang="bg-BG" sz="3200" dirty="0"/>
              <a:t>Произведение от четни и нечетни цифри </a:t>
            </a:r>
            <a:r>
              <a:rPr lang="en-US" sz="3200" dirty="0"/>
              <a:t>(1)</a:t>
            </a:r>
            <a:endParaRPr lang="bg-BG" sz="3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A719A5-3E09-4063-AEF5-D2A315964F31}"/>
              </a:ext>
            </a:extLst>
          </p:cNvPr>
          <p:cNvSpPr txBox="1"/>
          <p:nvPr/>
        </p:nvSpPr>
        <p:spPr>
          <a:xfrm>
            <a:off x="801479" y="6381328"/>
            <a:ext cx="10589042" cy="4000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1999" dirty="0"/>
              <a:t>Проверете решението си тук</a:t>
            </a:r>
            <a:r>
              <a:rPr lang="en-US" sz="1999" dirty="0"/>
              <a:t>: </a:t>
            </a:r>
            <a:r>
              <a:rPr lang="en-US" sz="1999" dirty="0">
                <a:hlinkClick r:id="rId2"/>
              </a:rPr>
              <a:t>https://judge.softuni.bg/Contests/Practice/Index/3160#8</a:t>
            </a:r>
            <a:endParaRPr lang="en-US" sz="1999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360258DC-2CBB-4054-A374-29844AA060B2}"/>
              </a:ext>
            </a:extLst>
          </p:cNvPr>
          <p:cNvSpPr txBox="1">
            <a:spLocks/>
          </p:cNvSpPr>
          <p:nvPr/>
        </p:nvSpPr>
        <p:spPr>
          <a:xfrm>
            <a:off x="498131" y="1249657"/>
            <a:ext cx="11195738" cy="5070913"/>
          </a:xfrm>
          <a:prstGeom prst="rect">
            <a:avLst/>
          </a:prstGeom>
          <a:solidFill>
            <a:srgbClr val="F4F5F7">
              <a:lumMod val="75000"/>
              <a:alpha val="15000"/>
            </a:srgbClr>
          </a:solidFill>
          <a:ln w="12700">
            <a:solidFill>
              <a:srgbClr val="234465">
                <a:lumMod val="50000"/>
              </a:srgb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800" b="1" kern="1200" smtClean="0">
                <a:solidFill>
                  <a:schemeClr val="tx1"/>
                </a:solidFill>
                <a:latin typeface="Consolas" pitchFamily="49" charset="0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31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9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7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GB" sz="2400" noProof="1"/>
              <a:t>static int </a:t>
            </a:r>
            <a:r>
              <a:rPr lang="en-GB" sz="2400" noProof="1">
                <a:solidFill>
                  <a:srgbClr val="FFA000"/>
                </a:solidFill>
              </a:rPr>
              <a:t>GetSumOfEvenDigits</a:t>
            </a:r>
            <a:r>
              <a:rPr lang="en-GB" sz="2400" noProof="1"/>
              <a:t>(int number)</a:t>
            </a:r>
          </a:p>
          <a:p>
            <a:pPr>
              <a:defRPr/>
            </a:pPr>
            <a:r>
              <a:rPr lang="en-GB" sz="2400" noProof="1"/>
              <a:t>{</a:t>
            </a:r>
          </a:p>
          <a:p>
            <a:pPr>
              <a:defRPr/>
            </a:pPr>
            <a:r>
              <a:rPr lang="en-GB" sz="2400" noProof="1"/>
              <a:t>  int evenSum = 0;</a:t>
            </a:r>
          </a:p>
          <a:p>
            <a:pPr>
              <a:defRPr/>
            </a:pPr>
            <a:r>
              <a:rPr lang="en-GB" sz="2400" noProof="1"/>
              <a:t>  while (number &gt;= 1)</a:t>
            </a:r>
          </a:p>
          <a:p>
            <a:pPr>
              <a:defRPr/>
            </a:pPr>
            <a:r>
              <a:rPr lang="en-GB" sz="2400" noProof="1"/>
              <a:t>  {</a:t>
            </a:r>
          </a:p>
          <a:p>
            <a:pPr>
              <a:defRPr/>
            </a:pPr>
            <a:r>
              <a:rPr lang="en-GB" sz="2400" noProof="1"/>
              <a:t>    int digit = number % 10;</a:t>
            </a:r>
          </a:p>
          <a:p>
            <a:pPr>
              <a:defRPr/>
            </a:pPr>
            <a:r>
              <a:rPr lang="en-GB" sz="2400" noProof="1"/>
              <a:t>    if (digit % 2 == 0)</a:t>
            </a:r>
          </a:p>
          <a:p>
            <a:pPr>
              <a:defRPr/>
            </a:pPr>
            <a:r>
              <a:rPr lang="en-GB" sz="2400" noProof="1"/>
              <a:t>      evenSum += digit;</a:t>
            </a:r>
          </a:p>
          <a:p>
            <a:pPr>
              <a:defRPr/>
            </a:pPr>
            <a:r>
              <a:rPr lang="en-GB" sz="2400" noProof="1"/>
              <a:t>    number /= 10;</a:t>
            </a:r>
          </a:p>
          <a:p>
            <a:pPr>
              <a:defRPr/>
            </a:pPr>
            <a:r>
              <a:rPr lang="en-GB" sz="2400" noProof="1"/>
              <a:t>  }</a:t>
            </a:r>
          </a:p>
          <a:p>
            <a:pPr>
              <a:defRPr/>
            </a:pPr>
            <a:r>
              <a:rPr lang="en-GB" sz="2400" noProof="1"/>
              <a:t>  return evenSum;</a:t>
            </a:r>
          </a:p>
          <a:p>
            <a:pPr>
              <a:defRPr/>
            </a:pPr>
            <a:r>
              <a:rPr lang="en-GB" sz="2400" noProof="1"/>
              <a:t>}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4BFFECD2-FA81-4244-8CA7-09551EA870F5}"/>
              </a:ext>
            </a:extLst>
          </p:cNvPr>
          <p:cNvSpPr txBox="1">
            <a:spLocks/>
          </p:cNvSpPr>
          <p:nvPr/>
        </p:nvSpPr>
        <p:spPr>
          <a:xfrm>
            <a:off x="5168869" y="4633403"/>
            <a:ext cx="6525000" cy="1687166"/>
          </a:xfrm>
          <a:prstGeom prst="rect">
            <a:avLst/>
          </a:prstGeom>
          <a:solidFill>
            <a:srgbClr val="F4F5F7">
              <a:lumMod val="75000"/>
              <a:alpha val="15000"/>
            </a:srgbClr>
          </a:solidFill>
          <a:ln w="12700">
            <a:solidFill>
              <a:srgbClr val="234465">
                <a:lumMod val="50000"/>
              </a:srgb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800" b="1" kern="1200" smtClean="0">
                <a:solidFill>
                  <a:schemeClr val="tx1"/>
                </a:solidFill>
                <a:latin typeface="Consolas" pitchFamily="49" charset="0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31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9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7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GB" sz="2200" dirty="0"/>
              <a:t>static int </a:t>
            </a:r>
            <a:r>
              <a:rPr lang="en-GB" sz="2200" dirty="0" err="1">
                <a:solidFill>
                  <a:srgbClr val="FFA000"/>
                </a:solidFill>
              </a:rPr>
              <a:t>GetSumOfOddDigits</a:t>
            </a:r>
            <a:r>
              <a:rPr lang="en-GB" sz="2200" dirty="0"/>
              <a:t>(int number)</a:t>
            </a:r>
          </a:p>
          <a:p>
            <a:pPr>
              <a:defRPr/>
            </a:pPr>
            <a:r>
              <a:rPr lang="en-GB" sz="2200" dirty="0"/>
              <a:t>{</a:t>
            </a:r>
          </a:p>
          <a:p>
            <a:pPr>
              <a:defRPr/>
            </a:pPr>
            <a:r>
              <a:rPr lang="en-GB" sz="2200" dirty="0">
                <a:solidFill>
                  <a:srgbClr val="234465"/>
                </a:solidFill>
              </a:rPr>
              <a:t>   </a:t>
            </a:r>
            <a:r>
              <a:rPr lang="en-GB" sz="2200" dirty="0">
                <a:solidFill>
                  <a:schemeClr val="accent2"/>
                </a:solidFill>
              </a:rPr>
              <a:t>// </a:t>
            </a:r>
            <a:r>
              <a:rPr lang="bg-BG" sz="2200" dirty="0">
                <a:solidFill>
                  <a:schemeClr val="accent2"/>
                </a:solidFill>
              </a:rPr>
              <a:t>Използвайте същата логика</a:t>
            </a:r>
            <a:r>
              <a:rPr lang="en-GB" sz="2200" dirty="0">
                <a:solidFill>
                  <a:schemeClr val="accent2"/>
                </a:solidFill>
              </a:rPr>
              <a:t>…</a:t>
            </a:r>
          </a:p>
          <a:p>
            <a:pPr>
              <a:defRPr/>
            </a:pPr>
            <a:r>
              <a:rPr lang="en-GB" sz="2200" dirty="0"/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077324BC-D703-4C3B-94D7-21988717B4A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90058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000" dirty="0"/>
              <a:t>Решение</a:t>
            </a:r>
            <a:r>
              <a:rPr lang="en-GB" sz="3000" dirty="0"/>
              <a:t>: </a:t>
            </a:r>
            <a:r>
              <a:rPr lang="bg-BG" sz="3000" dirty="0"/>
              <a:t>Произведение от четни и нечетни цифри </a:t>
            </a:r>
            <a:r>
              <a:rPr lang="en-US" sz="3000" dirty="0"/>
              <a:t>(2)</a:t>
            </a:r>
            <a:endParaRPr lang="bg-BG" sz="3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A719A5-3E09-4063-AEF5-D2A315964F31}"/>
              </a:ext>
            </a:extLst>
          </p:cNvPr>
          <p:cNvSpPr txBox="1"/>
          <p:nvPr/>
        </p:nvSpPr>
        <p:spPr>
          <a:xfrm>
            <a:off x="801479" y="6320033"/>
            <a:ext cx="10589042" cy="4000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1999" dirty="0"/>
              <a:t>Проверете решението си тук</a:t>
            </a:r>
            <a:r>
              <a:rPr lang="en-US" sz="1999" dirty="0"/>
              <a:t>: </a:t>
            </a:r>
            <a:r>
              <a:rPr lang="en-US" sz="1999" dirty="0">
                <a:hlinkClick r:id="rId2"/>
              </a:rPr>
              <a:t>https://judge.softuni.bg/Contests/Practice/Index/3160#8</a:t>
            </a:r>
            <a:endParaRPr lang="en-US" sz="1999" dirty="0"/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1573FE99-83DF-4287-8420-4D89189F4233}"/>
              </a:ext>
            </a:extLst>
          </p:cNvPr>
          <p:cNvSpPr txBox="1">
            <a:spLocks/>
          </p:cNvSpPr>
          <p:nvPr/>
        </p:nvSpPr>
        <p:spPr>
          <a:xfrm>
            <a:off x="2369021" y="3789041"/>
            <a:ext cx="7453958" cy="237248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marL="360363" indent="-360363" algn="l" defTabSz="1218438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800" b="1" kern="1200" smtClean="0">
                <a:solidFill>
                  <a:schemeClr val="tx1"/>
                </a:solidFill>
                <a:latin typeface="Consolas" pitchFamily="49" charset="0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31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9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7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000" noProof="1"/>
              <a:t>static void Main(string[] args)</a:t>
            </a:r>
          </a:p>
          <a:p>
            <a:pPr>
              <a:lnSpc>
                <a:spcPct val="100000"/>
              </a:lnSpc>
            </a:pPr>
            <a:r>
              <a:rPr lang="en-US" sz="2000" noProof="1"/>
              <a:t>{</a:t>
            </a:r>
          </a:p>
          <a:p>
            <a:pPr>
              <a:lnSpc>
                <a:spcPct val="100000"/>
              </a:lnSpc>
            </a:pPr>
            <a:r>
              <a:rPr lang="en-US" sz="2000" noProof="1"/>
              <a:t>  int num = int.Parse(Console.ReadLine());</a:t>
            </a:r>
          </a:p>
          <a:p>
            <a:pPr>
              <a:lnSpc>
                <a:spcPct val="100000"/>
              </a:lnSpc>
            </a:pPr>
            <a:r>
              <a:rPr lang="en-US" sz="2000" noProof="1"/>
              <a:t>  int number = Math.Abs(num);</a:t>
            </a:r>
          </a:p>
          <a:p>
            <a:pPr>
              <a:lnSpc>
                <a:spcPct val="100000"/>
              </a:lnSpc>
            </a:pPr>
            <a:r>
              <a:rPr lang="en-US" sz="2000" noProof="1"/>
              <a:t>  int result = </a:t>
            </a:r>
            <a:r>
              <a:rPr lang="en-US" sz="2000" noProof="1">
                <a:solidFill>
                  <a:schemeClr val="bg1"/>
                </a:solidFill>
              </a:rPr>
              <a:t>GetMultipledEvensAndOdds</a:t>
            </a:r>
            <a:r>
              <a:rPr lang="en-US" sz="2000" noProof="1"/>
              <a:t>(number);</a:t>
            </a:r>
          </a:p>
          <a:p>
            <a:pPr>
              <a:lnSpc>
                <a:spcPct val="100000"/>
              </a:lnSpc>
            </a:pPr>
            <a:r>
              <a:rPr lang="en-US" sz="2000" noProof="1"/>
              <a:t>  Console.WriteLine(result);</a:t>
            </a:r>
          </a:p>
          <a:p>
            <a:pPr>
              <a:lnSpc>
                <a:spcPct val="100000"/>
              </a:lnSpc>
            </a:pPr>
            <a:r>
              <a:rPr lang="en-US" sz="2000" noProof="1"/>
              <a:t>}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6F96E675-C01D-45FF-BF68-E977BFAC4FDA}"/>
              </a:ext>
            </a:extLst>
          </p:cNvPr>
          <p:cNvSpPr txBox="1">
            <a:spLocks/>
          </p:cNvSpPr>
          <p:nvPr/>
        </p:nvSpPr>
        <p:spPr>
          <a:xfrm>
            <a:off x="2369638" y="1272480"/>
            <a:ext cx="7455900" cy="2372545"/>
          </a:xfrm>
          <a:prstGeom prst="rect">
            <a:avLst/>
          </a:prstGeom>
          <a:solidFill>
            <a:srgbClr val="F4F5F7">
              <a:lumMod val="75000"/>
              <a:alpha val="15000"/>
            </a:srgbClr>
          </a:solidFill>
          <a:ln w="12700">
            <a:solidFill>
              <a:srgbClr val="234465">
                <a:lumMod val="50000"/>
              </a:srgb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800" b="1" kern="1200" smtClean="0">
                <a:solidFill>
                  <a:schemeClr val="tx1"/>
                </a:solidFill>
                <a:latin typeface="Consolas" pitchFamily="49" charset="0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31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9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7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defRPr/>
            </a:pPr>
            <a:r>
              <a:rPr lang="en-GB" sz="2000" noProof="1"/>
              <a:t>static int </a:t>
            </a:r>
            <a:r>
              <a:rPr lang="en-GB" sz="2000" noProof="1">
                <a:solidFill>
                  <a:srgbClr val="FFA000"/>
                </a:solidFill>
              </a:rPr>
              <a:t>GetMultipledEvensAndOdds</a:t>
            </a:r>
            <a:r>
              <a:rPr lang="en-GB" sz="2000" noProof="1"/>
              <a:t>(int number)</a:t>
            </a:r>
          </a:p>
          <a:p>
            <a:pPr>
              <a:lnSpc>
                <a:spcPct val="100000"/>
              </a:lnSpc>
              <a:defRPr/>
            </a:pPr>
            <a:r>
              <a:rPr lang="en-GB" sz="2000" noProof="1"/>
              <a:t>{</a:t>
            </a:r>
          </a:p>
          <a:p>
            <a:pPr>
              <a:lnSpc>
                <a:spcPct val="100000"/>
              </a:lnSpc>
              <a:defRPr/>
            </a:pPr>
            <a:r>
              <a:rPr lang="en-GB" sz="2000" noProof="1"/>
              <a:t>  int evenSum = </a:t>
            </a:r>
            <a:r>
              <a:rPr lang="en-GB" sz="2000" noProof="1">
                <a:solidFill>
                  <a:srgbClr val="FFA000"/>
                </a:solidFill>
              </a:rPr>
              <a:t>GetSumOfEvenDigits</a:t>
            </a:r>
            <a:r>
              <a:rPr lang="en-GB" sz="2000" noProof="1"/>
              <a:t>(number);</a:t>
            </a:r>
          </a:p>
          <a:p>
            <a:pPr>
              <a:lnSpc>
                <a:spcPct val="100000"/>
              </a:lnSpc>
              <a:defRPr/>
            </a:pPr>
            <a:r>
              <a:rPr lang="en-GB" sz="2000" noProof="1"/>
              <a:t>  int oddSum = </a:t>
            </a:r>
            <a:r>
              <a:rPr lang="en-GB" sz="2000" noProof="1">
                <a:solidFill>
                  <a:srgbClr val="FFA000"/>
                </a:solidFill>
              </a:rPr>
              <a:t>GetSumOfOddDigits</a:t>
            </a:r>
            <a:r>
              <a:rPr lang="en-GB" sz="2000" noProof="1"/>
              <a:t>(number);</a:t>
            </a:r>
          </a:p>
          <a:p>
            <a:pPr>
              <a:lnSpc>
                <a:spcPct val="100000"/>
              </a:lnSpc>
              <a:defRPr/>
            </a:pPr>
            <a:r>
              <a:rPr lang="en-GB" sz="2000" noProof="1"/>
              <a:t>  int result = evenSum * oddSum;</a:t>
            </a:r>
          </a:p>
          <a:p>
            <a:pPr>
              <a:lnSpc>
                <a:spcPct val="100000"/>
              </a:lnSpc>
              <a:defRPr/>
            </a:pPr>
            <a:r>
              <a:rPr lang="en-GB" sz="2000" noProof="1"/>
              <a:t>  return result;</a:t>
            </a:r>
          </a:p>
          <a:p>
            <a:pPr>
              <a:lnSpc>
                <a:spcPct val="100000"/>
              </a:lnSpc>
              <a:defRPr/>
            </a:pPr>
            <a:r>
              <a:rPr lang="en-GB" sz="2000" noProof="1"/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E8E1976A-2B6A-47AE-BEAF-BF3105D56A3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14294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1261C7-ED2C-46EA-BAC3-A969A6FCC16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Методи</a:t>
            </a:r>
            <a:r>
              <a:rPr lang="en-US" dirty="0"/>
              <a:t> </a:t>
            </a:r>
            <a:r>
              <a:rPr lang="bg-BG" dirty="0"/>
              <a:t>с кратко тяло може да се дефинират с оператора </a:t>
            </a:r>
            <a:r>
              <a:rPr lang="en-US" b="1" dirty="0">
                <a:solidFill>
                  <a:schemeClr val="bg1"/>
                </a:solidFill>
              </a:rPr>
              <a:t>=&gt;</a:t>
            </a:r>
            <a:r>
              <a:rPr lang="en-US" dirty="0"/>
              <a:t>:</a:t>
            </a:r>
          </a:p>
          <a:p>
            <a:endParaRPr lang="en-US" dirty="0"/>
          </a:p>
          <a:p>
            <a:r>
              <a:rPr lang="bg-BG" dirty="0"/>
              <a:t>Този синтаксис е идентичен с</a:t>
            </a:r>
            <a:r>
              <a:rPr lang="en-US" dirty="0"/>
              <a:t>: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endParaRPr lang="en-US" dirty="0"/>
          </a:p>
          <a:p>
            <a:r>
              <a:rPr lang="bg-BG" dirty="0"/>
              <a:t>Друг пример</a:t>
            </a:r>
            <a:r>
              <a:rPr lang="en-US" dirty="0"/>
              <a:t>: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FE4E9F0-1B3A-4CA8-B82D-8433950FD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Съкратен синтаксис за дефиниране на методи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ABA8E5C-FDEE-43EF-A245-96F3AE5FDC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400" y="1899398"/>
            <a:ext cx="10565048" cy="545374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1981" bIns="71981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static int Sum(int a, int b) </a:t>
            </a:r>
            <a:r>
              <a:rPr lang="en-US" sz="2599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=&gt;</a:t>
            </a:r>
            <a:r>
              <a:rPr lang="en-US" sz="25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a + b;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D1C7741-B523-404D-8841-3DDD2FE971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5528" y="3267788"/>
            <a:ext cx="10565048" cy="1745389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1981" bIns="71981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static int Sum(int a, int b) </a:t>
            </a:r>
            <a:br>
              <a:rPr lang="en-US" sz="25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25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a + b;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2E20A75-6A46-4CD4-8C51-9D2C762137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5528" y="5858367"/>
            <a:ext cx="10565048" cy="545374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1981" bIns="71981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static void Print(int x) </a:t>
            </a:r>
            <a:r>
              <a:rPr lang="en-US" sz="2599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=&gt;</a:t>
            </a:r>
            <a:r>
              <a:rPr lang="en-US" sz="25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Console.WriteLine(x);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3642D210-84E4-4AC7-A90A-24F83835E31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18585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71086" y="1656688"/>
            <a:ext cx="7579238" cy="4771126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228416" y="1253819"/>
            <a:ext cx="11735168" cy="5458856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tx1"/>
                </a:solidFill>
              </a:endParaRPr>
            </a:p>
          </p:txBody>
        </p:sp>
      </p:grp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918068" y="1569957"/>
            <a:ext cx="10952672" cy="4845718"/>
          </a:xfrm>
          <a:prstGeom prst="rect">
            <a:avLst/>
          </a:prstGeom>
        </p:spPr>
        <p:txBody>
          <a:bodyPr vert="horz" lIns="107972" tIns="35991" rIns="107972" bIns="35991" rtlCol="0"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>
              <a:lnSpc>
                <a:spcPct val="100000"/>
              </a:lnSpc>
              <a:spcBef>
                <a:spcPts val="1200"/>
              </a:spcBef>
            </a:pPr>
            <a:r>
              <a:rPr lang="bg-BG" sz="3000" dirty="0">
                <a:solidFill>
                  <a:schemeClr val="bg2"/>
                </a:solidFill>
              </a:rPr>
              <a:t>Можем да връщаме </a:t>
            </a:r>
            <a:r>
              <a:rPr lang="bg-BG" sz="3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повече от една </a:t>
            </a:r>
            <a:r>
              <a:rPr lang="bg-BG" sz="3000" dirty="0">
                <a:solidFill>
                  <a:schemeClr val="bg2"/>
                </a:solidFill>
              </a:rPr>
              <a:t>стойност от метод</a:t>
            </a:r>
          </a:p>
          <a:p>
            <a:pPr latinLnBrk="0">
              <a:lnSpc>
                <a:spcPct val="100000"/>
              </a:lnSpc>
              <a:spcBef>
                <a:spcPts val="1200"/>
              </a:spcBef>
            </a:pPr>
            <a:r>
              <a:rPr lang="bg-BG" sz="3000" dirty="0">
                <a:solidFill>
                  <a:schemeClr val="bg2"/>
                </a:solidFill>
              </a:rPr>
              <a:t>Можем да направим </a:t>
            </a:r>
            <a:r>
              <a:rPr lang="bg-BG" sz="3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параметър опционален</a:t>
            </a:r>
          </a:p>
          <a:p>
            <a:pPr latinLnBrk="0">
              <a:lnSpc>
                <a:spcPct val="100000"/>
              </a:lnSpc>
              <a:spcBef>
                <a:spcPts val="1200"/>
              </a:spcBef>
            </a:pPr>
            <a:r>
              <a:rPr lang="bg-BG" sz="3000" dirty="0">
                <a:solidFill>
                  <a:schemeClr val="bg2"/>
                </a:solidFill>
              </a:rPr>
              <a:t>Разлика между </a:t>
            </a:r>
            <a:r>
              <a:rPr lang="bg-BG" sz="3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стойностни</a:t>
            </a:r>
            <a:r>
              <a:rPr lang="bg-BG" sz="3000" dirty="0">
                <a:solidFill>
                  <a:schemeClr val="bg2"/>
                </a:solidFill>
              </a:rPr>
              <a:t> и </a:t>
            </a:r>
            <a:r>
              <a:rPr lang="bg-BG" sz="3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референтни</a:t>
            </a:r>
            <a:r>
              <a:rPr lang="bg-BG" sz="3000" dirty="0">
                <a:solidFill>
                  <a:schemeClr val="bg2"/>
                </a:solidFill>
              </a:rPr>
              <a:t> типове данни</a:t>
            </a:r>
          </a:p>
          <a:p>
            <a:pPr latinLnBrk="0">
              <a:lnSpc>
                <a:spcPct val="100000"/>
              </a:lnSpc>
              <a:spcBef>
                <a:spcPts val="1200"/>
              </a:spcBef>
            </a:pPr>
            <a:r>
              <a:rPr lang="bg-BG" sz="3000" dirty="0">
                <a:solidFill>
                  <a:schemeClr val="bg2"/>
                </a:solidFill>
              </a:rPr>
              <a:t>Действия с </a:t>
            </a:r>
            <a:r>
              <a:rPr lang="bg-BG" sz="3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върнатите стойности</a:t>
            </a:r>
            <a:r>
              <a:rPr lang="bg-BG" sz="3000" dirty="0">
                <a:solidFill>
                  <a:schemeClr val="bg2"/>
                </a:solidFill>
              </a:rPr>
              <a:t>:</a:t>
            </a:r>
          </a:p>
          <a:p>
            <a:pPr lvl="1" latinLnBrk="0">
              <a:lnSpc>
                <a:spcPct val="100000"/>
              </a:lnSpc>
              <a:spcBef>
                <a:spcPts val="1200"/>
              </a:spcBef>
            </a:pPr>
            <a:r>
              <a:rPr lang="bg-BG" sz="3000" dirty="0">
                <a:solidFill>
                  <a:schemeClr val="bg2"/>
                </a:solidFill>
              </a:rPr>
              <a:t>Присвояване на променлива</a:t>
            </a:r>
          </a:p>
          <a:p>
            <a:pPr lvl="1" latinLnBrk="0">
              <a:lnSpc>
                <a:spcPct val="100000"/>
              </a:lnSpc>
              <a:spcBef>
                <a:spcPts val="1200"/>
              </a:spcBef>
            </a:pPr>
            <a:r>
              <a:rPr lang="bg-BG" sz="3000" dirty="0">
                <a:solidFill>
                  <a:schemeClr val="bg2"/>
                </a:solidFill>
              </a:rPr>
              <a:t>Използване в израз</a:t>
            </a:r>
          </a:p>
          <a:p>
            <a:pPr lvl="1" latinLnBrk="0">
              <a:lnSpc>
                <a:spcPct val="100000"/>
              </a:lnSpc>
              <a:spcBef>
                <a:spcPts val="1200"/>
              </a:spcBef>
            </a:pPr>
            <a:r>
              <a:rPr lang="bg-BG" sz="3000" dirty="0">
                <a:solidFill>
                  <a:schemeClr val="bg2"/>
                </a:solidFill>
              </a:rPr>
              <a:t>Подаване като аргумент на друг метод</a:t>
            </a:r>
            <a:endParaRPr lang="en-US" sz="3000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3623E031-76CB-43BE-96F2-F58F8C18DFB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12730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8800" dirty="0">
                <a:solidFill>
                  <a:srgbClr val="234465"/>
                </a:solidFill>
              </a:rPr>
              <a:t>Въпроси</a:t>
            </a:r>
            <a:r>
              <a:rPr lang="en-US" sz="8800" dirty="0">
                <a:solidFill>
                  <a:srgbClr val="234465"/>
                </a:solidFill>
              </a:rPr>
              <a:t>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1847154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bg-BG" dirty="0"/>
              <a:t>Този курс</a:t>
            </a:r>
            <a:r>
              <a:rPr lang="en-US" dirty="0"/>
              <a:t> (</a:t>
            </a:r>
            <a:r>
              <a:rPr lang="bg-BG" dirty="0"/>
              <a:t>презентации, примери, демонстрационен код, упражнения, домашни, видео и други активи</a:t>
            </a:r>
            <a:r>
              <a:rPr lang="en-US" dirty="0"/>
              <a:t>) </a:t>
            </a:r>
            <a:r>
              <a:rPr lang="bg-BG" dirty="0"/>
              <a:t>представлява</a:t>
            </a:r>
            <a:r>
              <a:rPr lang="en-US" dirty="0"/>
              <a:t> </a:t>
            </a:r>
            <a:r>
              <a:rPr lang="bg-BG" b="1" dirty="0"/>
              <a:t>защитено авторско съдържание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bg-BG" dirty="0"/>
              <a:t>Нерегламентирано копиране</a:t>
            </a:r>
            <a:r>
              <a:rPr lang="en-US" dirty="0"/>
              <a:t>,</a:t>
            </a:r>
            <a:r>
              <a:rPr lang="bg-BG" dirty="0"/>
              <a:t> разпространение или използване е незаконно</a:t>
            </a:r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 err="1"/>
              <a:t>СофтУни</a:t>
            </a:r>
            <a:r>
              <a:rPr lang="en-US" dirty="0"/>
              <a:t>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Софтуерен университет</a:t>
            </a:r>
            <a:r>
              <a:rPr lang="en-US" dirty="0"/>
              <a:t>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  <a:p>
            <a:pPr>
              <a:lnSpc>
                <a:spcPct val="120000"/>
              </a:lnSpc>
            </a:pP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D8F17784-FAE7-4D60-8FD3-EBB1AC8CDCD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10583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51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3480" y="1196706"/>
            <a:ext cx="11811941" cy="5199712"/>
          </a:xfrm>
        </p:spPr>
        <p:txBody>
          <a:bodyPr>
            <a:normAutofit/>
          </a:bodyPr>
          <a:lstStyle/>
          <a:p>
            <a:r>
              <a:rPr lang="bg-BG" sz="3600" dirty="0"/>
              <a:t>Създайте метод, който чете </a:t>
            </a:r>
            <a:r>
              <a:rPr lang="bg-BG" sz="3600" b="1" dirty="0">
                <a:solidFill>
                  <a:schemeClr val="bg1"/>
                </a:solidFill>
              </a:rPr>
              <a:t>име</a:t>
            </a:r>
            <a:r>
              <a:rPr lang="bg-BG" sz="3600" b="1" dirty="0"/>
              <a:t> </a:t>
            </a:r>
            <a:r>
              <a:rPr lang="bg-BG" sz="3600" dirty="0"/>
              <a:t>и </a:t>
            </a:r>
            <a:r>
              <a:rPr lang="bg-BG" sz="3600" b="1" dirty="0">
                <a:solidFill>
                  <a:schemeClr val="bg1"/>
                </a:solidFill>
              </a:rPr>
              <a:t>клас</a:t>
            </a:r>
            <a:r>
              <a:rPr lang="bg-BG" sz="3600" b="1" dirty="0"/>
              <a:t> </a:t>
            </a:r>
            <a:r>
              <a:rPr lang="bg-BG" sz="3600" dirty="0"/>
              <a:t>на даден ученик и ги отпечатва в следния формат:</a:t>
            </a:r>
          </a:p>
          <a:p>
            <a:pPr lvl="1"/>
            <a:r>
              <a:rPr lang="en-US" sz="3400" b="1" dirty="0"/>
              <a:t>{</a:t>
            </a:r>
            <a:r>
              <a:rPr lang="bg-BG" sz="3400" b="1" dirty="0"/>
              <a:t>Име на ученика</a:t>
            </a:r>
            <a:r>
              <a:rPr lang="en-US" sz="3400" b="1" dirty="0"/>
              <a:t>} </a:t>
            </a:r>
            <a:r>
              <a:rPr lang="en-US" sz="3400" dirty="0"/>
              <a:t>is studying in </a:t>
            </a:r>
            <a:r>
              <a:rPr lang="en-US" sz="3400" b="1" dirty="0"/>
              <a:t>{</a:t>
            </a:r>
            <a:r>
              <a:rPr lang="bg-BG" sz="3400" b="1" dirty="0"/>
              <a:t>клас</a:t>
            </a:r>
            <a:r>
              <a:rPr lang="en-US" sz="3400" b="1" dirty="0"/>
              <a:t>} </a:t>
            </a:r>
            <a:r>
              <a:rPr lang="en-US" sz="3400" dirty="0"/>
              <a:t>grade.</a:t>
            </a:r>
          </a:p>
          <a:p>
            <a:pPr lvl="1"/>
            <a:endParaRPr lang="bg-BG" sz="3400" dirty="0"/>
          </a:p>
          <a:p>
            <a:pPr marL="0" indent="0">
              <a:buNone/>
            </a:pPr>
            <a:endParaRPr lang="en-US" sz="3600" dirty="0"/>
          </a:p>
        </p:txBody>
      </p:sp>
      <p:sp>
        <p:nvSpPr>
          <p:cNvPr id="576514" name="Rectangle 2"/>
          <p:cNvSpPr>
            <a:spLocks noGrp="1" noChangeArrowheads="1"/>
          </p:cNvSpPr>
          <p:nvPr>
            <p:ph type="title"/>
          </p:nvPr>
        </p:nvSpPr>
        <p:spPr>
          <a:xfrm>
            <a:off x="193483" y="101617"/>
            <a:ext cx="9501096" cy="882424"/>
          </a:xfrm>
        </p:spPr>
        <p:txBody>
          <a:bodyPr/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Данни на ученик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036064" y="3708622"/>
            <a:ext cx="2248817" cy="95385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anose="020B0609020204030204" pitchFamily="49" charset="0"/>
              </a:rPr>
              <a:t>John Smith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anose="020B0609020204030204" pitchFamily="49" charset="0"/>
              </a:rPr>
              <a:t>11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3629400" y="3995096"/>
            <a:ext cx="457081" cy="380901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1B4C30EF-4A85-4D85-B899-EE299D09CBB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2DEEA63-01EC-8A14-7121-4163A78A1F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1000" y="3924000"/>
            <a:ext cx="7020000" cy="5230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anose="020B0609020204030204" pitchFamily="49" charset="0"/>
              </a:rPr>
              <a:t>John Smith is studying in 11 grade.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7F64031-E674-0C49-9477-DEA22EAAD9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153" y="5442567"/>
            <a:ext cx="11707520" cy="95385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anose="020B0609020204030204" pitchFamily="49" charset="0"/>
              </a:rPr>
              <a:t>static void </a:t>
            </a:r>
            <a:r>
              <a:rPr lang="en-US" sz="2799" b="1" noProof="1">
                <a:solidFill>
                  <a:schemeClr val="bg1"/>
                </a:solidFill>
                <a:latin typeface="Consolas" panose="020B0609020204030204" pitchFamily="49" charset="0"/>
              </a:rPr>
              <a:t>GetStudentData</a:t>
            </a:r>
            <a:r>
              <a:rPr lang="en-US" sz="2799" b="1" noProof="1">
                <a:latin typeface="Consolas" panose="020B0609020204030204" pitchFamily="49" charset="0"/>
              </a:rPr>
              <a:t>(string name, int grade) </a:t>
            </a:r>
            <a:r>
              <a:rPr lang="en-US" sz="2799" b="1" noProof="1">
                <a:solidFill>
                  <a:schemeClr val="bg1"/>
                </a:solidFill>
                <a:latin typeface="Consolas" panose="020B0609020204030204" pitchFamily="49" charset="0"/>
              </a:rPr>
              <a:t>=&gt;</a:t>
            </a:r>
            <a:r>
              <a:rPr lang="en-US" sz="2799" b="1" noProof="1">
                <a:latin typeface="Consolas" panose="020B0609020204030204" pitchFamily="49" charset="0"/>
              </a:rPr>
              <a:t> Console.WriteLine($"{name} is studying in {grade} grade.");</a:t>
            </a:r>
          </a:p>
        </p:txBody>
      </p:sp>
    </p:spTree>
    <p:extLst>
      <p:ext uri="{BB962C8B-B14F-4D97-AF65-F5344CB8AC3E}">
        <p14:creationId xmlns:p14="http://schemas.microsoft.com/office/powerpoint/2010/main" val="334179514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2" grpId="0" animBg="1"/>
      <p:bldP spid="8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3">
            <a:extLst>
              <a:ext uri="{FF2B5EF4-FFF2-40B4-BE49-F238E27FC236}">
                <a16:creationId xmlns:a16="http://schemas.microsoft.com/office/drawing/2014/main" id="{304E383F-2D22-C134-837F-596439D8D2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1000" y="2760824"/>
            <a:ext cx="2925000" cy="1433176"/>
          </a:xfrm>
          <a:prstGeom prst="wedgeRoundRectCallout">
            <a:avLst>
              <a:gd name="adj1" fmla="val -47627"/>
              <a:gd name="adj2" fmla="val -8644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799" b="1" noProof="1">
                <a:solidFill>
                  <a:schemeClr val="bg2"/>
                </a:solidFill>
              </a:rPr>
              <a:t>Стойности</a:t>
            </a:r>
            <a:r>
              <a:rPr lang="en-US" sz="2799" b="1" noProof="1">
                <a:solidFill>
                  <a:schemeClr val="bg2"/>
                </a:solidFill>
              </a:rPr>
              <a:t> </a:t>
            </a:r>
            <a:r>
              <a:rPr lang="bg-BG" sz="2799" b="1" noProof="1">
                <a:solidFill>
                  <a:schemeClr val="bg2"/>
                </a:solidFill>
              </a:rPr>
              <a:t>по подразбиране (</a:t>
            </a:r>
            <a:r>
              <a:rPr lang="en-US" sz="2799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default</a:t>
            </a:r>
            <a:r>
              <a:rPr lang="en-US" sz="2799" b="1" noProof="1">
                <a:solidFill>
                  <a:schemeClr val="bg2"/>
                </a:solidFill>
              </a:rPr>
              <a:t> values)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200" dirty="0"/>
              <a:t>Параметрите може да имат </a:t>
            </a:r>
            <a:r>
              <a:rPr lang="bg-BG" sz="3200" b="1" dirty="0">
                <a:solidFill>
                  <a:srgbClr val="FFA000"/>
                </a:solidFill>
              </a:rPr>
              <a:t>стойност по подразбиране</a:t>
            </a:r>
            <a:r>
              <a:rPr lang="en-US" sz="3200" dirty="0"/>
              <a:t>:</a:t>
            </a:r>
          </a:p>
          <a:p>
            <a:endParaRPr lang="en-US" sz="3599" dirty="0"/>
          </a:p>
          <a:p>
            <a:endParaRPr lang="en-US" sz="3599" dirty="0"/>
          </a:p>
          <a:p>
            <a:endParaRPr lang="en-US" sz="3199" dirty="0"/>
          </a:p>
          <a:p>
            <a:endParaRPr lang="en-US" sz="1999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bg-BG" sz="3200" dirty="0"/>
              <a:t>Методът</a:t>
            </a:r>
            <a:r>
              <a:rPr lang="en-US" sz="3200" dirty="0"/>
              <a:t> </a:t>
            </a:r>
            <a:r>
              <a:rPr lang="bg-BG" sz="3200" dirty="0"/>
              <a:t>по-горе може да бъде извикан по </a:t>
            </a:r>
            <a:r>
              <a:rPr lang="bg-BG" sz="3200" b="1" dirty="0">
                <a:solidFill>
                  <a:srgbClr val="FFA000"/>
                </a:solidFill>
              </a:rPr>
              <a:t>множество</a:t>
            </a:r>
            <a:r>
              <a:rPr lang="bg-BG" sz="3200" dirty="0"/>
              <a:t> </a:t>
            </a:r>
            <a:r>
              <a:rPr lang="bg-BG" sz="3200" b="1" dirty="0">
                <a:solidFill>
                  <a:srgbClr val="FFA000"/>
                </a:solidFill>
              </a:rPr>
              <a:t>начини</a:t>
            </a:r>
            <a:r>
              <a:rPr lang="bg-BG" sz="3200" dirty="0"/>
              <a:t>:</a:t>
            </a:r>
          </a:p>
          <a:p>
            <a:endParaRPr lang="en-US" sz="3600" dirty="0"/>
          </a:p>
          <a:p>
            <a:endParaRPr lang="en-US" dirty="0"/>
          </a:p>
        </p:txBody>
      </p:sp>
      <p:sp>
        <p:nvSpPr>
          <p:cNvPr id="543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Опционални параметри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87210" y="1829217"/>
            <a:ext cx="9293979" cy="2418494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static void PrintNumbers(int start 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= 0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, int end 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= 100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for (int i = start; i &lt;= end; i++)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 Console.Write("{0} ", i);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AutoShape 23"/>
          <p:cNvSpPr>
            <a:spLocks noChangeArrowheads="1"/>
          </p:cNvSpPr>
          <p:nvPr/>
        </p:nvSpPr>
        <p:spPr bwMode="auto">
          <a:xfrm>
            <a:off x="6981000" y="2760824"/>
            <a:ext cx="2925000" cy="1433176"/>
          </a:xfrm>
          <a:prstGeom prst="wedgeRoundRectCallout">
            <a:avLst>
              <a:gd name="adj1" fmla="val 27270"/>
              <a:gd name="adj2" fmla="val -8644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799" b="1" noProof="1">
                <a:solidFill>
                  <a:schemeClr val="bg2"/>
                </a:solidFill>
              </a:rPr>
              <a:t>Стойности</a:t>
            </a:r>
            <a:r>
              <a:rPr lang="en-US" sz="2799" b="1" noProof="1">
                <a:solidFill>
                  <a:schemeClr val="bg2"/>
                </a:solidFill>
              </a:rPr>
              <a:t> </a:t>
            </a:r>
            <a:r>
              <a:rPr lang="bg-BG" sz="2799" b="1" noProof="1">
                <a:solidFill>
                  <a:schemeClr val="bg2"/>
                </a:solidFill>
              </a:rPr>
              <a:t>по подразбиране (</a:t>
            </a:r>
            <a:r>
              <a:rPr lang="en-US" sz="2799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default</a:t>
            </a:r>
            <a:r>
              <a:rPr lang="en-US" sz="2799" b="1" noProof="1">
                <a:solidFill>
                  <a:schemeClr val="bg2"/>
                </a:solidFill>
              </a:rPr>
              <a:t> values)</a:t>
            </a:r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5403073" y="5627801"/>
            <a:ext cx="6137927" cy="1133228"/>
          </a:xfrm>
          <a:prstGeom prst="wedgeRoundRectCallout">
            <a:avLst>
              <a:gd name="adj1" fmla="val -61452"/>
              <a:gd name="adj2" fmla="val 2398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799" b="1" noProof="1">
                <a:solidFill>
                  <a:schemeClr val="bg2"/>
                </a:solidFill>
              </a:rPr>
              <a:t>Параметрите може да се </a:t>
            </a:r>
            <a:r>
              <a:rPr lang="bg-BG" sz="2799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пропуснат</a:t>
            </a:r>
            <a:r>
              <a:rPr lang="en-US" sz="2799" b="1" noProof="1">
                <a:solidFill>
                  <a:schemeClr val="bg2"/>
                </a:solidFill>
              </a:rPr>
              <a:t> </a:t>
            </a:r>
            <a:r>
              <a:rPr lang="bg-BG" sz="2799" b="1" noProof="1">
                <a:solidFill>
                  <a:schemeClr val="bg2"/>
                </a:solidFill>
              </a:rPr>
              <a:t>при извикване на метода</a:t>
            </a:r>
            <a:endParaRPr lang="en-US" sz="2799" b="1" noProof="1">
              <a:solidFill>
                <a:schemeClr val="bg2"/>
              </a:solidFill>
            </a:endParaRPr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5469222" y="4993235"/>
            <a:ext cx="5801778" cy="424621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PrintNumbers(end: 40, start: 35);</a:t>
            </a: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730957" y="5019945"/>
            <a:ext cx="3835043" cy="424621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PrintNumbers(5, 10);</a:t>
            </a:r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730955" y="5591663"/>
            <a:ext cx="3835043" cy="424621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PrintNumbers(15);</a:t>
            </a:r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729368" y="6163381"/>
            <a:ext cx="3835042" cy="424621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PrintNumbers();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9245B82D-50E4-4BA4-9BBF-E8E47212635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38649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8" grpId="0" animBg="1"/>
      <p:bldP spid="9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51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3480" y="1196706"/>
            <a:ext cx="11811941" cy="5199712"/>
          </a:xfrm>
        </p:spPr>
        <p:txBody>
          <a:bodyPr>
            <a:normAutofit/>
          </a:bodyPr>
          <a:lstStyle/>
          <a:p>
            <a:r>
              <a:rPr lang="bg-BG" dirty="0"/>
              <a:t>Напишете метод, който получава</a:t>
            </a:r>
            <a:r>
              <a:rPr lang="bg-BG" b="1" dirty="0"/>
              <a:t> име</a:t>
            </a:r>
            <a:r>
              <a:rPr lang="bg-BG" dirty="0"/>
              <a:t>, </a:t>
            </a:r>
            <a:r>
              <a:rPr lang="bg-BG" b="1" dirty="0"/>
              <a:t>базова заплата</a:t>
            </a:r>
            <a:r>
              <a:rPr lang="bg-BG" dirty="0"/>
              <a:t> и </a:t>
            </a:r>
            <a:r>
              <a:rPr lang="bg-BG" b="1" dirty="0"/>
              <a:t>бонус заплащане </a:t>
            </a:r>
            <a:r>
              <a:rPr lang="bg-BG" dirty="0"/>
              <a:t>за даден служител</a:t>
            </a:r>
          </a:p>
          <a:p>
            <a:r>
              <a:rPr lang="bg-BG" sz="3600" dirty="0"/>
              <a:t>Бонусът е </a:t>
            </a:r>
            <a:r>
              <a:rPr lang="bg-BG" sz="3600" b="1" dirty="0"/>
              <a:t>опционален</a:t>
            </a:r>
            <a:r>
              <a:rPr lang="bg-BG" sz="3600" dirty="0"/>
              <a:t>, т.е. може и да няма такъв, ако служителят не е постигнал достатъчно високи резултати</a:t>
            </a:r>
          </a:p>
          <a:p>
            <a:r>
              <a:rPr lang="bg-BG" sz="3600" dirty="0"/>
              <a:t>Отпечатайте </a:t>
            </a:r>
            <a:r>
              <a:rPr lang="bg-BG" sz="3600" b="1" dirty="0"/>
              <a:t>финалната заплата</a:t>
            </a:r>
            <a:r>
              <a:rPr lang="bg-BG" sz="3600" dirty="0"/>
              <a:t>, която е равна на сумата от базовата заплата и бонуса (ако има такъв)</a:t>
            </a:r>
          </a:p>
          <a:p>
            <a:endParaRPr lang="en-US" sz="3600" dirty="0"/>
          </a:p>
        </p:txBody>
      </p:sp>
      <p:sp>
        <p:nvSpPr>
          <p:cNvPr id="576514" name="Rectangle 2"/>
          <p:cNvSpPr>
            <a:spLocks noGrp="1" noChangeArrowheads="1"/>
          </p:cNvSpPr>
          <p:nvPr>
            <p:ph type="title"/>
          </p:nvPr>
        </p:nvSpPr>
        <p:spPr>
          <a:xfrm>
            <a:off x="193483" y="101617"/>
            <a:ext cx="9501096" cy="882424"/>
          </a:xfrm>
        </p:spPr>
        <p:txBody>
          <a:bodyPr/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Бонус заплащане (1)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1B4C30EF-4A85-4D85-B899-EE299D09CBB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609065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51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3480" y="1196706"/>
            <a:ext cx="11811941" cy="5199712"/>
          </a:xfrm>
        </p:spPr>
        <p:txBody>
          <a:bodyPr>
            <a:normAutofit/>
          </a:bodyPr>
          <a:lstStyle/>
          <a:p>
            <a:r>
              <a:rPr lang="bg-BG" dirty="0"/>
              <a:t>Примерен вход и изход:</a:t>
            </a:r>
            <a:endParaRPr lang="bg-BG" sz="3600" dirty="0"/>
          </a:p>
          <a:p>
            <a:endParaRPr lang="en-US" sz="3600" dirty="0"/>
          </a:p>
        </p:txBody>
      </p:sp>
      <p:sp>
        <p:nvSpPr>
          <p:cNvPr id="576514" name="Rectangle 2"/>
          <p:cNvSpPr>
            <a:spLocks noGrp="1" noChangeArrowheads="1"/>
          </p:cNvSpPr>
          <p:nvPr>
            <p:ph type="title"/>
          </p:nvPr>
        </p:nvSpPr>
        <p:spPr>
          <a:xfrm>
            <a:off x="193483" y="101617"/>
            <a:ext cx="9501096" cy="882424"/>
          </a:xfrm>
        </p:spPr>
        <p:txBody>
          <a:bodyPr/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Бонус заплащане (2)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1B4C30EF-4A85-4D85-B899-EE299D09CBB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F64924D-43C3-9BA1-BAC6-E4412B977F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746" y="2501710"/>
            <a:ext cx="3165920" cy="138461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anose="020B0609020204030204" pitchFamily="49" charset="0"/>
              </a:rPr>
              <a:t>Peter Johnson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anose="020B0609020204030204" pitchFamily="49" charset="0"/>
              </a:rPr>
              <a:t>1800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anose="020B0609020204030204" pitchFamily="49" charset="0"/>
              </a:rPr>
              <a:t>100</a:t>
            </a:r>
          </a:p>
        </p:txBody>
      </p:sp>
      <p:sp>
        <p:nvSpPr>
          <p:cNvPr id="3" name="Right Arrow 2">
            <a:extLst>
              <a:ext uri="{FF2B5EF4-FFF2-40B4-BE49-F238E27FC236}">
                <a16:creationId xmlns:a16="http://schemas.microsoft.com/office/drawing/2014/main" id="{62F462B1-38C2-8A3E-D0E4-8A4B9AE74516}"/>
              </a:ext>
            </a:extLst>
          </p:cNvPr>
          <p:cNvSpPr/>
          <p:nvPr/>
        </p:nvSpPr>
        <p:spPr>
          <a:xfrm>
            <a:off x="3938876" y="3003564"/>
            <a:ext cx="457081" cy="380901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D21CF66-74D8-E1F4-1860-BB1072880A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0475" y="2717090"/>
            <a:ext cx="7020000" cy="95385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anose="020B0609020204030204" pitchFamily="49" charset="0"/>
              </a:rPr>
              <a:t>Peter Johnson’s total salary is 1900 lv.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81A2A46-964E-6DB7-9CC6-E9E7AD0CD4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647" y="4689772"/>
            <a:ext cx="3159019" cy="95385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anose="020B0609020204030204" pitchFamily="49" charset="0"/>
              </a:rPr>
              <a:t>Jayden Edwards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anose="020B0609020204030204" pitchFamily="49" charset="0"/>
              </a:rPr>
              <a:t>5000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5ADF87CC-125B-2C01-F117-6F61C651716F}"/>
              </a:ext>
            </a:extLst>
          </p:cNvPr>
          <p:cNvSpPr/>
          <p:nvPr/>
        </p:nvSpPr>
        <p:spPr>
          <a:xfrm>
            <a:off x="3938876" y="4976248"/>
            <a:ext cx="457081" cy="380901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8814129-98FD-ACDE-CEBD-AA1AD5B8FB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0475" y="4689774"/>
            <a:ext cx="7020000" cy="95385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anose="020B0609020204030204" pitchFamily="49" charset="0"/>
              </a:rPr>
              <a:t>Peter Johnson’s total salary is 1900 lv.</a:t>
            </a:r>
          </a:p>
        </p:txBody>
      </p:sp>
    </p:spTree>
    <p:extLst>
      <p:ext uri="{BB962C8B-B14F-4D97-AF65-F5344CB8AC3E}">
        <p14:creationId xmlns:p14="http://schemas.microsoft.com/office/powerpoint/2010/main" val="172875468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86952" y="1116833"/>
            <a:ext cx="11818096" cy="5528766"/>
          </a:xfrm>
        </p:spPr>
        <p:txBody>
          <a:bodyPr/>
          <a:lstStyle/>
          <a:p>
            <a:r>
              <a:rPr lang="bg-BG" dirty="0"/>
              <a:t>Създайте метод, който </a:t>
            </a:r>
            <a:r>
              <a:rPr lang="bg-BG" b="1" dirty="0">
                <a:solidFill>
                  <a:srgbClr val="FFA000"/>
                </a:solidFill>
              </a:rPr>
              <a:t>отпечатва един ред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,</a:t>
            </a:r>
            <a:r>
              <a:rPr lang="en-US" dirty="0"/>
              <a:t> </a:t>
            </a:r>
            <a:r>
              <a:rPr lang="bg-BG" dirty="0"/>
              <a:t>съдържащ числата от</a:t>
            </a:r>
            <a:r>
              <a:rPr lang="en-US" dirty="0"/>
              <a:t> </a:t>
            </a:r>
            <a:r>
              <a:rPr lang="bg-BG" dirty="0"/>
              <a:t>дадено</a:t>
            </a:r>
            <a:r>
              <a:rPr lang="bg-BG" b="1" dirty="0">
                <a:solidFill>
                  <a:srgbClr val="FFA000"/>
                </a:solidFill>
              </a:rPr>
              <a:t> начало (</a:t>
            </a:r>
            <a:r>
              <a:rPr lang="en-US" b="1" dirty="0">
                <a:solidFill>
                  <a:srgbClr val="FFA000"/>
                </a:solidFill>
              </a:rPr>
              <a:t>start)</a:t>
            </a:r>
            <a:r>
              <a:rPr lang="bg-BG" b="1" dirty="0">
                <a:solidFill>
                  <a:srgbClr val="FFA000"/>
                </a:solidFill>
              </a:rPr>
              <a:t> </a:t>
            </a:r>
            <a:r>
              <a:rPr lang="bg-BG" dirty="0"/>
              <a:t>до даден</a:t>
            </a:r>
            <a:r>
              <a:rPr lang="bg-BG" b="1" dirty="0">
                <a:solidFill>
                  <a:srgbClr val="FFA000"/>
                </a:solidFill>
              </a:rPr>
              <a:t> край</a:t>
            </a:r>
            <a:r>
              <a:rPr lang="en-US" b="1" dirty="0">
                <a:solidFill>
                  <a:srgbClr val="FFA000"/>
                </a:solidFill>
              </a:rPr>
              <a:t> (end)</a:t>
            </a:r>
            <a:r>
              <a:rPr lang="en-US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</a:t>
            </a:r>
            <a:r>
              <a:rPr lang="en-US" dirty="0"/>
              <a:t>: </a:t>
            </a:r>
            <a:r>
              <a:rPr lang="bg-BG" dirty="0"/>
              <a:t>Бонус заплащане</a:t>
            </a:r>
            <a:r>
              <a:rPr lang="en-US"/>
              <a:t> </a:t>
            </a:r>
            <a:r>
              <a:rPr lang="bg-BG"/>
              <a:t>(</a:t>
            </a:r>
            <a:r>
              <a:rPr lang="bg-BG" dirty="0"/>
              <a:t>1)</a:t>
            </a:r>
            <a:endParaRPr lang="en-US" dirty="0"/>
          </a:p>
        </p:txBody>
      </p: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696000" y="2709000"/>
            <a:ext cx="8190954" cy="3538508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b="1" noProof="1">
                <a:latin typeface="Consolas" pitchFamily="49" charset="0"/>
                <a:cs typeface="Consolas" pitchFamily="49" charset="0"/>
              </a:rPr>
              <a:t>static void </a:t>
            </a:r>
            <a:r>
              <a:rPr lang="en-GB" sz="2799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PrintLine</a:t>
            </a:r>
            <a:r>
              <a:rPr lang="en-GB" sz="2799" b="1" noProof="1">
                <a:latin typeface="Consolas" pitchFamily="49" charset="0"/>
                <a:cs typeface="Consolas" pitchFamily="49" charset="0"/>
              </a:rPr>
              <a:t>(int </a:t>
            </a:r>
            <a:r>
              <a:rPr lang="en-GB" sz="2799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start</a:t>
            </a:r>
            <a:r>
              <a:rPr lang="en-GB" sz="2799" b="1" noProof="1">
                <a:latin typeface="Consolas" pitchFamily="49" charset="0"/>
                <a:cs typeface="Consolas" pitchFamily="49" charset="0"/>
              </a:rPr>
              <a:t>, int </a:t>
            </a:r>
            <a:r>
              <a:rPr lang="en-GB" sz="2799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end</a:t>
            </a:r>
            <a:r>
              <a:rPr lang="en-GB" sz="2799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b="1" noProof="1">
                <a:latin typeface="Consolas" pitchFamily="49" charset="0"/>
                <a:cs typeface="Consolas" pitchFamily="49" charset="0"/>
              </a:rPr>
              <a:t>  for (int i = </a:t>
            </a:r>
            <a:r>
              <a:rPr lang="en-GB" sz="2799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start</a:t>
            </a:r>
            <a:r>
              <a:rPr lang="en-GB" sz="2799" b="1" noProof="1">
                <a:latin typeface="Consolas" pitchFamily="49" charset="0"/>
                <a:cs typeface="Consolas" pitchFamily="49" charset="0"/>
              </a:rPr>
              <a:t>; i &lt;= </a:t>
            </a:r>
            <a:r>
              <a:rPr lang="en-GB" sz="2799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end</a:t>
            </a:r>
            <a:r>
              <a:rPr lang="en-GB" sz="2799" b="1" noProof="1">
                <a:latin typeface="Consolas" pitchFamily="49" charset="0"/>
                <a:cs typeface="Consolas" pitchFamily="49" charset="0"/>
              </a:rPr>
              <a:t>; i++)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GB" sz="27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b="1" noProof="1">
                <a:latin typeface="Consolas" pitchFamily="49" charset="0"/>
                <a:cs typeface="Consolas" pitchFamily="49" charset="0"/>
              </a:rPr>
              <a:t>    Console.Write(</a:t>
            </a:r>
            <a:r>
              <a:rPr lang="en-GB" sz="2799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GB" sz="27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GB" sz="2799" b="1" noProof="1">
                <a:latin typeface="Consolas" pitchFamily="49" charset="0"/>
                <a:cs typeface="Consolas" pitchFamily="49" charset="0"/>
              </a:rPr>
              <a:t>+ " 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GB" sz="2799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b="1" noProof="1">
                <a:latin typeface="Consolas" pitchFamily="49" charset="0"/>
                <a:cs typeface="Consolas" pitchFamily="49" charset="0"/>
              </a:rPr>
              <a:t>  Console.WriteLine();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b="1" noProof="1">
                <a:latin typeface="Consolas" pitchFamily="49" charset="0"/>
                <a:cs typeface="Consolas" pitchFamily="49" charset="0"/>
              </a:rPr>
              <a:t>}</a:t>
            </a:r>
            <a:endParaRPr lang="en-US" sz="27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AutoShape 23"/>
          <p:cNvSpPr>
            <a:spLocks noChangeArrowheads="1"/>
          </p:cNvSpPr>
          <p:nvPr/>
        </p:nvSpPr>
        <p:spPr bwMode="auto">
          <a:xfrm>
            <a:off x="7619604" y="5333504"/>
            <a:ext cx="3291396" cy="1290495"/>
          </a:xfrm>
          <a:prstGeom prst="wedgeRoundRectCallout">
            <a:avLst>
              <a:gd name="adj1" fmla="val -48493"/>
              <a:gd name="adj2" fmla="val 2814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799" b="1" noProof="1">
                <a:solidFill>
                  <a:schemeClr val="bg2"/>
                </a:solidFill>
              </a:rPr>
              <a:t>Решението продължава на следващия слайд</a:t>
            </a:r>
            <a:endParaRPr lang="en-US" sz="2799" b="1" noProof="1">
              <a:solidFill>
                <a:schemeClr val="bg2"/>
              </a:solidFill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7120C37C-8D66-434E-AB27-A18F5C89E2E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203850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51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3480" y="1196706"/>
            <a:ext cx="11811941" cy="5199712"/>
          </a:xfrm>
        </p:spPr>
        <p:txBody>
          <a:bodyPr>
            <a:normAutofit/>
          </a:bodyPr>
          <a:lstStyle/>
          <a:p>
            <a:r>
              <a:rPr lang="bg-BG" sz="3600" dirty="0"/>
              <a:t>Създайте метод, който да </a:t>
            </a:r>
            <a:r>
              <a:rPr lang="bg-BG" sz="3600" b="1" dirty="0">
                <a:solidFill>
                  <a:srgbClr val="FFA000"/>
                </a:solidFill>
              </a:rPr>
              <a:t>отпечатва</a:t>
            </a:r>
            <a:r>
              <a:rPr lang="bg-BG" sz="3600" dirty="0"/>
              <a:t> </a:t>
            </a:r>
            <a:r>
              <a:rPr lang="bg-BG" sz="3600" b="1" dirty="0">
                <a:solidFill>
                  <a:srgbClr val="FFA000"/>
                </a:solidFill>
              </a:rPr>
              <a:t>триъгълник</a:t>
            </a:r>
            <a:r>
              <a:rPr lang="bg-BG" sz="3600" dirty="0"/>
              <a:t>, както е показано в следните примери:</a:t>
            </a:r>
            <a:endParaRPr lang="en-US" sz="3600" dirty="0"/>
          </a:p>
        </p:txBody>
      </p:sp>
      <p:sp>
        <p:nvSpPr>
          <p:cNvPr id="576514" name="Rectangle 2"/>
          <p:cNvSpPr>
            <a:spLocks noGrp="1" noChangeArrowheads="1"/>
          </p:cNvSpPr>
          <p:nvPr>
            <p:ph type="title"/>
          </p:nvPr>
        </p:nvSpPr>
        <p:spPr>
          <a:xfrm>
            <a:off x="193483" y="101617"/>
            <a:ext cx="9501096" cy="882424"/>
          </a:xfrm>
        </p:spPr>
        <p:txBody>
          <a:bodyPr/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Отпечатване на триъгълник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666685" y="3426452"/>
            <a:ext cx="1447423" cy="22461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799" b="1" noProof="1">
                <a:latin typeface="Consolas" panose="020B0609020204030204" pitchFamily="49" charset="0"/>
              </a:rPr>
              <a:t>1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799" b="1" noProof="1">
                <a:latin typeface="Consolas" panose="020B0609020204030204" pitchFamily="49" charset="0"/>
              </a:rPr>
              <a:t>1 2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799" b="1" noProof="1">
                <a:latin typeface="Consolas" panose="020B0609020204030204" pitchFamily="49" charset="0"/>
              </a:rPr>
              <a:t>1 2 3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799" b="1" noProof="1">
                <a:latin typeface="Consolas" panose="020B0609020204030204" pitchFamily="49" charset="0"/>
              </a:rPr>
              <a:t>1 2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799" b="1" noProof="1"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500842" y="3011351"/>
            <a:ext cx="1791734" cy="310773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799" b="1" noProof="1">
                <a:latin typeface="Consolas" panose="020B0609020204030204" pitchFamily="49" charset="0"/>
              </a:rPr>
              <a:t>1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799" b="1" noProof="1">
                <a:latin typeface="Consolas" panose="020B0609020204030204" pitchFamily="49" charset="0"/>
              </a:rPr>
              <a:t>1 2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799" b="1" noProof="1">
                <a:latin typeface="Consolas" panose="020B0609020204030204" pitchFamily="49" charset="0"/>
              </a:rPr>
              <a:t>1 2 3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799" b="1" noProof="1">
                <a:latin typeface="Consolas" panose="020B0609020204030204" pitchFamily="49" charset="0"/>
              </a:rPr>
              <a:t>1 2 3 4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799" b="1" noProof="1">
                <a:latin typeface="Consolas" panose="020B0609020204030204" pitchFamily="49" charset="0"/>
              </a:rPr>
              <a:t>1 2 3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799" b="1" noProof="1">
                <a:latin typeface="Consolas" panose="020B0609020204030204" pitchFamily="49" charset="0"/>
              </a:rPr>
              <a:t>1 2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799" b="1" noProof="1">
                <a:latin typeface="Consolas" panose="020B0609020204030204" pitchFamily="49" charset="0"/>
              </a:rPr>
              <a:t>1 </a:t>
            </a:r>
            <a:endParaRPr lang="en-US" sz="2799" b="1" noProof="1">
              <a:latin typeface="Consolas" panose="020B0609020204030204" pitchFamily="49" charset="0"/>
            </a:endParaRPr>
          </a:p>
        </p:txBody>
      </p:sp>
      <p:sp>
        <p:nvSpPr>
          <p:cNvPr id="11" name="Right Arrow 12"/>
          <p:cNvSpPr/>
          <p:nvPr/>
        </p:nvSpPr>
        <p:spPr>
          <a:xfrm>
            <a:off x="2916894" y="4445857"/>
            <a:ext cx="457081" cy="380901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6465138" y="4303673"/>
            <a:ext cx="914162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799" b="1" noProof="1">
                <a:latin typeface="Consolas" panose="020B0609020204030204" pitchFamily="49" charset="0"/>
              </a:rPr>
              <a:t>4</a:t>
            </a:r>
            <a:endParaRPr lang="en-US" sz="2799" b="1" noProof="1">
              <a:latin typeface="Consolas" panose="020B0609020204030204" pitchFamily="49" charset="0"/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7674332" y="4374766"/>
            <a:ext cx="457081" cy="380901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1686000" y="4374759"/>
            <a:ext cx="914162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1B4C30EF-4A85-4D85-B899-EE299D09CBB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68709462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SoftUni">
  <a:themeElements>
    <a:clrScheme name="Custom 28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296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3792</TotalTime>
  <Words>2092</Words>
  <Application>Microsoft Macintosh PowerPoint</Application>
  <PresentationFormat>Widescreen</PresentationFormat>
  <Paragraphs>401</Paragraphs>
  <Slides>32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Arial</vt:lpstr>
      <vt:lpstr>Calibri</vt:lpstr>
      <vt:lpstr>Consolas</vt:lpstr>
      <vt:lpstr>Wingdings</vt:lpstr>
      <vt:lpstr>Wingdings 2</vt:lpstr>
      <vt:lpstr>SoftUni</vt:lpstr>
      <vt:lpstr>Методи</vt:lpstr>
      <vt:lpstr>Съдържание</vt:lpstr>
      <vt:lpstr>Съкратен синтаксис за дефиниране на методи</vt:lpstr>
      <vt:lpstr>Задача: Данни на ученик</vt:lpstr>
      <vt:lpstr>Опционални параметри</vt:lpstr>
      <vt:lpstr>Задача: Бонус заплащане (1)</vt:lpstr>
      <vt:lpstr>Задача: Бонус заплащане (2)</vt:lpstr>
      <vt:lpstr>Решение: Бонус заплащане (1)</vt:lpstr>
      <vt:lpstr>Задача: Отпечатване на триъгълник</vt:lpstr>
      <vt:lpstr>Решение: Отпечатване на триъгълник (1)</vt:lpstr>
      <vt:lpstr>Решение: Отпечатване на триъгълник (2)</vt:lpstr>
      <vt:lpstr>Стек и динамична памет</vt:lpstr>
      <vt:lpstr>Стойностни типове</vt:lpstr>
      <vt:lpstr>Референтни типове</vt:lpstr>
      <vt:lpstr>Разлика между стойностни и референтни типове</vt:lpstr>
      <vt:lpstr>Пример: Стойностни типове</vt:lpstr>
      <vt:lpstr>Пример: Референтни типове</vt:lpstr>
      <vt:lpstr>Стойностни vs. референтни типове</vt:lpstr>
      <vt:lpstr>Върнати стойности</vt:lpstr>
      <vt:lpstr>Връщане на двойка стойности</vt:lpstr>
      <vt:lpstr>Употреба на върнатите стойности</vt:lpstr>
      <vt:lpstr>Задача: Степени</vt:lpstr>
      <vt:lpstr>Варианти на методи  (Overloading Methods)</vt:lpstr>
      <vt:lpstr>Сигнатура на метод</vt:lpstr>
      <vt:lpstr>Варианти на методи (Overloading Methods)</vt:lpstr>
      <vt:lpstr>Сигнатура и тип на върнатата стойност</vt:lpstr>
      <vt:lpstr>Задача: Произведение от четни и нечетни цифри</vt:lpstr>
      <vt:lpstr>Решение: Произведение от четни и нечетни цифри (1)</vt:lpstr>
      <vt:lpstr>Решение: Произведение от четни и нечетни цифри (2)</vt:lpstr>
      <vt:lpstr>Обобщение</vt:lpstr>
      <vt:lpstr>Въпроси?</vt:lpstr>
      <vt:lpstr>Лиценз</vt:lpstr>
    </vt:vector>
  </TitlesOfParts>
  <Manager/>
  <Company>SoftUni – https://softuni.org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Methods</dc:title>
  <dc:subject>Модул 1 - ООП</dc:subject>
  <dc:creator>Software University</dc:creator>
  <cp:keywords>Programming FuSoftware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Drinka</cp:lastModifiedBy>
  <cp:revision>402</cp:revision>
  <dcterms:created xsi:type="dcterms:W3CDTF">2018-05-23T13:08:44Z</dcterms:created>
  <dcterms:modified xsi:type="dcterms:W3CDTF">2023-02-25T15:42:47Z</dcterms:modified>
  <cp:category>Programming;computer programming;software development;web development</cp:category>
</cp:coreProperties>
</file>