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274" r:id="rId2"/>
    <p:sldId id="619" r:id="rId3"/>
    <p:sldId id="592" r:id="rId4"/>
    <p:sldId id="433" r:id="rId5"/>
    <p:sldId id="483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02" r:id="rId16"/>
    <p:sldId id="445" r:id="rId17"/>
    <p:sldId id="450" r:id="rId18"/>
    <p:sldId id="673" r:id="rId19"/>
    <p:sldId id="653" r:id="rId20"/>
    <p:sldId id="654" r:id="rId21"/>
    <p:sldId id="655" r:id="rId22"/>
    <p:sldId id="660" r:id="rId23"/>
    <p:sldId id="661" r:id="rId24"/>
    <p:sldId id="662" r:id="rId25"/>
    <p:sldId id="663" r:id="rId26"/>
    <p:sldId id="664" r:id="rId27"/>
    <p:sldId id="665" r:id="rId28"/>
    <p:sldId id="688" r:id="rId29"/>
    <p:sldId id="666" r:id="rId30"/>
    <p:sldId id="667" r:id="rId31"/>
    <p:sldId id="668" r:id="rId32"/>
    <p:sldId id="669" r:id="rId33"/>
    <p:sldId id="670" r:id="rId34"/>
    <p:sldId id="671" r:id="rId35"/>
    <p:sldId id="672" r:id="rId36"/>
    <p:sldId id="674" r:id="rId37"/>
    <p:sldId id="681" r:id="rId38"/>
    <p:sldId id="682" r:id="rId39"/>
    <p:sldId id="683" r:id="rId40"/>
    <p:sldId id="684" r:id="rId41"/>
    <p:sldId id="685" r:id="rId42"/>
    <p:sldId id="686" r:id="rId43"/>
    <p:sldId id="687" r:id="rId44"/>
    <p:sldId id="580" r:id="rId45"/>
    <p:sldId id="504" r:id="rId46"/>
    <p:sldId id="505" r:id="rId47"/>
    <p:sldId id="50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-сложни for-цикли" id="{9C974183-0F4E-4053-BEA5-DFDA11F87835}">
          <p14:sldIdLst>
            <p14:sldId id="592"/>
            <p14:sldId id="433"/>
            <p14:sldId id="483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</p14:sldIdLst>
        </p14:section>
        <p14:section name="Работа с текст" id="{749F8834-40EE-4AA2-ACDB-0FF4E6E94DDB}">
          <p14:sldIdLst>
            <p14:sldId id="602"/>
            <p14:sldId id="445"/>
            <p14:sldId id="450"/>
          </p14:sldIdLst>
        </p14:section>
        <p14:section name="По-сложни while-цикли" id="{C4FD4BF9-7DF0-4242-8C76-EDF5C0E4AA50}">
          <p14:sldIdLst>
            <p14:sldId id="673"/>
            <p14:sldId id="653"/>
            <p14:sldId id="654"/>
            <p14:sldId id="655"/>
            <p14:sldId id="660"/>
            <p14:sldId id="661"/>
            <p14:sldId id="662"/>
            <p14:sldId id="663"/>
            <p14:sldId id="664"/>
            <p14:sldId id="665"/>
            <p14:sldId id="688"/>
            <p14:sldId id="666"/>
            <p14:sldId id="667"/>
            <p14:sldId id="668"/>
            <p14:sldId id="669"/>
            <p14:sldId id="670"/>
            <p14:sldId id="671"/>
            <p14:sldId id="672"/>
          </p14:sldIdLst>
        </p14:section>
        <p14:section name="По-сложни вложени цикли" id="{6CFFCDD4-51EB-423D-8D1A-C00B34833F20}">
          <p14:sldIdLst>
            <p14:sldId id="674"/>
            <p14:sldId id="681"/>
            <p14:sldId id="682"/>
            <p14:sldId id="683"/>
            <p14:sldId id="684"/>
            <p14:sldId id="685"/>
            <p14:sldId id="686"/>
            <p14:sldId id="687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0" autoAdjust="0"/>
    <p:restoredTop sz="95215" autoAdjust="0"/>
  </p:normalViewPr>
  <p:slideViewPr>
    <p:cSldViewPr showGuides="1">
      <p:cViewPr varScale="1">
        <p:scale>
          <a:sx n="119" d="100"/>
          <a:sy n="119" d="100"/>
        </p:scale>
        <p:origin x="200" y="9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4A34D0-2681-414E-B452-A8EB459544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5191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8FD175-E2FD-4D3E-8CBC-FF34DF111F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938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037D6-C4E6-43D2-9844-0F9BD568D8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4504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5E4BF5-22AB-4F33-BAFF-7539964859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9288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AED3BE-6BA8-4F4A-981B-CBB353AFD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5967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50D1B2-FDAC-4012-925C-29360A68B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90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A7B325-321A-4EDB-8B6A-72AF96A5D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390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332A80-7C9D-471B-A5C2-91BD54C437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970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4363FB-3F2A-4829-B6CE-50CF84C4A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062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16F771-561B-4408-BBCE-82742CC3C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337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CCB6C3-1269-4F02-8428-D238E2B3F7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74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7A6B28-BC07-4F8B-822C-D0863E1684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424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4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8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9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3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5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3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udge.softuni.bg/Contests/Practice/Index/3157#7" TargetMode="Externa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цикли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r>
              <a:rPr lang="en-US" noProof="1"/>
              <a:t> (2)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5016" y="2327760"/>
            <a:ext cx="761801" cy="22293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767" y="3315581"/>
            <a:ext cx="284219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20254" y="3429001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482" y="2368096"/>
            <a:ext cx="851188" cy="2203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5831" y="3315582"/>
            <a:ext cx="255512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9691" y="3429001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5564" y="2869114"/>
            <a:ext cx="594952" cy="8055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8438" y="3733723"/>
            <a:ext cx="594952" cy="80559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10" y="2286298"/>
            <a:ext cx="1255472" cy="983618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251" y="4298158"/>
            <a:ext cx="1255472" cy="983618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F631CF9-0647-4095-BC89-EB5671A90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41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</a:t>
            </a:r>
            <a:r>
              <a:rPr lang="bg-BG" dirty="0"/>
              <a:t>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1252" y="1317310"/>
            <a:ext cx="9349495" cy="49200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499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прочетете и пресметнете </a:t>
            </a: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rightSum</a:t>
            </a:r>
            <a:endParaRPr lang="bg-BG" sz="24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966602-1A23-4407-9D6F-BDEF6E65F39F}"/>
              </a:ext>
            </a:extLst>
          </p:cNvPr>
          <p:cNvSpPr/>
          <p:nvPr/>
        </p:nvSpPr>
        <p:spPr>
          <a:xfrm>
            <a:off x="1199456" y="6323730"/>
            <a:ext cx="9721080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https://judge.softuni.bg/Contests/Practice/Index/3157#8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197F04-BA7E-49FF-A86F-63C3A9684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) </a:t>
            </a:r>
            <a:r>
              <a:rPr lang="bg-BG" dirty="0"/>
              <a:t>от потребителя</a:t>
            </a:r>
          </a:p>
          <a:p>
            <a:pPr lvl="1"/>
            <a:r>
              <a:rPr lang="bg-BG" dirty="0"/>
              <a:t>Прочита последователно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b="1" dirty="0">
                <a:solidFill>
                  <a:schemeClr val="bg1"/>
                </a:solidFill>
              </a:rPr>
              <a:t> на брой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</a:p>
          <a:p>
            <a:pPr lvl="1"/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на числата на четни позиции </a:t>
            </a:r>
            <a:r>
              <a:rPr lang="bg-BG" dirty="0"/>
              <a:t>е равна на </a:t>
            </a:r>
            <a:r>
              <a:rPr lang="bg-BG" b="1" dirty="0">
                <a:solidFill>
                  <a:schemeClr val="bg1"/>
                </a:solidFill>
              </a:rPr>
              <a:t>сумата на числата на нечетни позиции</a:t>
            </a:r>
          </a:p>
          <a:p>
            <a:pPr lvl="1"/>
            <a:r>
              <a:rPr lang="bg-BG" dirty="0"/>
              <a:t>При равенство печата "</a:t>
            </a: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bg-BG" dirty="0"/>
              <a:t>" 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; иначе печата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разликата</a:t>
            </a:r>
            <a:r>
              <a:rPr lang="en-US" dirty="0"/>
              <a:t> (</a:t>
            </a:r>
            <a:r>
              <a:rPr lang="bg-BG" dirty="0"/>
              <a:t>положително число).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noProof="1"/>
              <a:t>Четна / нечетна сума – условие</a:t>
            </a:r>
            <a:r>
              <a:rPr lang="en-US" noProof="1"/>
              <a:t> (1)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F23E858-8EC9-4B6E-9F36-A95E9449D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  <a:r>
              <a:rPr lang="en-US" noProof="1"/>
              <a:t> (2) 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2860" y="2440110"/>
            <a:ext cx="761801" cy="21868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55" y="3070235"/>
            <a:ext cx="1774557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7552" y="339708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512" y="2438657"/>
            <a:ext cx="743032" cy="21889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88" y="3070234"/>
            <a:ext cx="1717145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906" y="339708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053" y="2678343"/>
            <a:ext cx="743032" cy="17096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708" y="3070233"/>
            <a:ext cx="1717145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964" y="339708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8C98C79-20BE-427D-A11F-3C7FCBE71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0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</a:t>
            </a:r>
            <a:r>
              <a:rPr lang="bg-BG" dirty="0"/>
              <a:t>– решение</a:t>
            </a:r>
            <a:endParaRPr lang="bg-BG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086412" y="1266026"/>
            <a:ext cx="8019176" cy="50432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сумата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разликата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B0E7FE-48B0-4411-A9A1-C18543082400}"/>
              </a:ext>
            </a:extLst>
          </p:cNvPr>
          <p:cNvSpPr/>
          <p:nvPr/>
        </p:nvSpPr>
        <p:spPr>
          <a:xfrm>
            <a:off x="1163452" y="6357269"/>
            <a:ext cx="9865096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2A4AFFD-9518-42C2-8209-8E4FACF20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94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64229F-30D2-4F02-8A21-979C1778E3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926935" cy="552732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</a:t>
            </a:r>
            <a:r>
              <a:rPr lang="bg-BG" b="1" dirty="0">
                <a:solidFill>
                  <a:schemeClr val="bg1"/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marL="609036" lvl="1" indent="0">
              <a:buNone/>
            </a:pPr>
            <a:endParaRPr lang="bg-BG" dirty="0"/>
          </a:p>
          <a:p>
            <a:pPr marL="609036" lvl="1" indent="0">
              <a:buNone/>
            </a:pPr>
            <a:endParaRPr lang="bg-BG" sz="1200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9098" y="4890927"/>
            <a:ext cx="143456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18003" y="4907061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93166" y="501624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6" name="Rectangle 5"/>
          <p:cNvSpPr/>
          <p:nvPr/>
        </p:nvSpPr>
        <p:spPr>
          <a:xfrm>
            <a:off x="3644275" y="4893706"/>
            <a:ext cx="2514777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e+o = 2+4 = 6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88088" y="4908511"/>
            <a:ext cx="1063628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9006053" y="4907061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350344" y="501624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3" name="Rectangle 42"/>
          <p:cNvSpPr/>
          <p:nvPr/>
        </p:nvSpPr>
        <p:spPr>
          <a:xfrm>
            <a:off x="9754046" y="4858707"/>
            <a:ext cx="1067643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i = 3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29098" y="5753267"/>
            <a:ext cx="143456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018003" y="5751817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361058" y="587858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7" name="Rectangle 46"/>
          <p:cNvSpPr/>
          <p:nvPr/>
        </p:nvSpPr>
        <p:spPr>
          <a:xfrm>
            <a:off x="3560147" y="5722497"/>
            <a:ext cx="3292031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a+o+o = 1+4+4 = 9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7127"/>
              </p:ext>
            </p:extLst>
          </p:nvPr>
        </p:nvGraphicFramePr>
        <p:xfrm>
          <a:off x="3365504" y="3224779"/>
          <a:ext cx="5168265" cy="9243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151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4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51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91416" marR="9141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770BE616-E44C-4223-9419-C76258AA8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4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52184" y="1268761"/>
            <a:ext cx="9522519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case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-ове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останалите гласни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72BC42-EE0F-4EB5-AA5F-5BF8546E3FF3}"/>
              </a:ext>
            </a:extLst>
          </p:cNvPr>
          <p:cNvSpPr/>
          <p:nvPr/>
        </p:nvSpPr>
        <p:spPr>
          <a:xfrm>
            <a:off x="1409035" y="6307009"/>
            <a:ext cx="9808816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9A29E5-3833-48D2-A5D7-2DF52DBB7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2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По-сложни </a:t>
            </a:r>
            <a:r>
              <a:rPr lang="en-US" dirty="0"/>
              <a:t>while-</a:t>
            </a:r>
            <a:r>
              <a:rPr lang="bg-BG" dirty="0"/>
              <a:t>цикли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Напишете програма, която: 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  <a:endParaRPr lang="bg-BG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всички числа </a:t>
            </a:r>
            <a:r>
              <a:rPr lang="en-US" sz="3199" dirty="0">
                <a:solidFill>
                  <a:schemeClr val="bg1"/>
                </a:solidFill>
              </a:rPr>
              <a:t>≤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199" dirty="0"/>
              <a:t> от редицата:</a:t>
            </a:r>
            <a:r>
              <a:rPr lang="en-US" sz="3199" dirty="0"/>
              <a:t> 1, 3, 7, 15, 31, …</a:t>
            </a:r>
          </a:p>
          <a:p>
            <a:pPr lvl="1"/>
            <a:r>
              <a:rPr lang="bg-BG" sz="3199" dirty="0"/>
              <a:t>Всяко следващо число </a:t>
            </a:r>
            <a:r>
              <a:rPr lang="en-US" sz="3199" dirty="0"/>
              <a:t>e </a:t>
            </a:r>
            <a:r>
              <a:rPr lang="bg-BG" sz="3199" dirty="0"/>
              <a:t>равно на </a:t>
            </a:r>
            <a:r>
              <a:rPr lang="bg-BG" sz="3199" b="1" dirty="0"/>
              <a:t>предишното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*</a:t>
            </a:r>
            <a:r>
              <a:rPr lang="en-US" sz="3199" dirty="0"/>
              <a:t> </a:t>
            </a:r>
            <a:r>
              <a:rPr lang="bg-BG" sz="3199" dirty="0"/>
              <a:t> 2 + 1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2K+1 – условие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5376" y="4419342"/>
            <a:ext cx="9741251" cy="6061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+mj-lt"/>
                <a:cs typeface="Consolas" pitchFamily="49" charset="0"/>
              </a:rPr>
              <a:t>,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85E76B-0AC4-4B5C-8CE7-D141345DD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96218" y="1765255"/>
            <a:ext cx="2447288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= 1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9323" y="1416696"/>
            <a:ext cx="4761" cy="324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8847" y="223742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6218" y="2618329"/>
            <a:ext cx="2447287" cy="1254817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&lt;=</a:t>
            </a:r>
            <a:r>
              <a:rPr lang="bg-BG" sz="2399" dirty="0">
                <a:solidFill>
                  <a:srgbClr val="FFFFFF"/>
                </a:solidFill>
              </a:rPr>
              <a:t> </a:t>
            </a:r>
            <a:r>
              <a:rPr lang="en-GB" sz="2399" dirty="0">
                <a:solidFill>
                  <a:srgbClr val="FFFFFF"/>
                </a:solidFill>
              </a:rPr>
              <a:t>n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4085" y="388823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6217" y="4284231"/>
            <a:ext cx="2447289" cy="6805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Print k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9801" y="4979914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6219" y="3245739"/>
            <a:ext cx="12697" cy="2445670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8914" y="836001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6218" y="5363689"/>
            <a:ext cx="2447287" cy="65543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3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1622" y="2773564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3504" y="3247881"/>
            <a:ext cx="8284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2028" y="2955390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End loop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9802" y="3696844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128F18F1-92AE-4698-AF3F-AA34924A63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Редица числа 2K+1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3227" y="1839662"/>
            <a:ext cx="8189367" cy="364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379" y="2677645"/>
            <a:ext cx="4189909" cy="969955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 докато е в сила условието </a:t>
            </a:r>
            <a:r>
              <a:rPr lang="en-US" sz="2800" b="1" noProof="1">
                <a:solidFill>
                  <a:srgbClr val="FFFFFF"/>
                </a:solidFill>
              </a:rPr>
              <a:t>k</a:t>
            </a:r>
            <a:r>
              <a:rPr lang="en-US" sz="2800" b="1" dirty="0">
                <a:solidFill>
                  <a:srgbClr val="FFFFFF"/>
                </a:solidFill>
              </a:rPr>
              <a:t> ≤ 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E58806E-0D81-4AA7-AC90-FD8CB0667A44}"/>
              </a:ext>
            </a:extLst>
          </p:cNvPr>
          <p:cNvSpPr/>
          <p:nvPr/>
        </p:nvSpPr>
        <p:spPr>
          <a:xfrm>
            <a:off x="507350" y="62916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https://judge.softuni.bg/Contests/Practice/Index/3157#14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3F7B3-397E-45DD-BCBE-073A3C58C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32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8292147" cy="5527326"/>
          </a:xfrm>
        </p:spPr>
        <p:txBody>
          <a:bodyPr>
            <a:normAutofit/>
          </a:bodyPr>
          <a:lstStyle/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1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199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67873" y="4459932"/>
            <a:ext cx="922781" cy="1804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3442" y="5077317"/>
            <a:ext cx="792173" cy="5702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695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55441" y="4363179"/>
            <a:ext cx="914161" cy="20222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4595" y="5077317"/>
            <a:ext cx="792173" cy="5702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04643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48350" y="4293096"/>
            <a:ext cx="914161" cy="2092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52871" y="5074327"/>
            <a:ext cx="792173" cy="57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63996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438029"/>
            <a:ext cx="966870" cy="1232999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66" y="2661506"/>
            <a:ext cx="597353" cy="89220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FF3B166F-A078-416F-8E22-665F4CAAF8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40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54733" y="1235926"/>
            <a:ext cx="6029403" cy="48923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 max = int.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MinValue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</a:rPr>
              <a:t>int num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if (num &gt; max)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Console.WriteLine(max);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07351" y="6294840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3"/>
              </a:rPr>
              <a:t>https://judge.softuni.bg/Contests/Practice/Index/3157#16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1D9C692-0875-4D32-9B3D-3639B60ED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06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8013927" cy="5527326"/>
          </a:xfrm>
        </p:spPr>
        <p:txBody>
          <a:bodyPr>
            <a:normAutofit/>
          </a:bodyPr>
          <a:lstStyle/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1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199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153" y="5199527"/>
            <a:ext cx="788551" cy="4917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885" y="5185313"/>
            <a:ext cx="792173" cy="4917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2424" y="5274301"/>
            <a:ext cx="430775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0812" y="5163526"/>
            <a:ext cx="780719" cy="4917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6469" y="5247602"/>
            <a:ext cx="40867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57" y="5293055"/>
            <a:ext cx="40084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483" y="2494856"/>
            <a:ext cx="773542" cy="1238865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933" y="1542605"/>
            <a:ext cx="891038" cy="1279002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611" y="4527836"/>
            <a:ext cx="922781" cy="1804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79" y="4431083"/>
            <a:ext cx="914161" cy="20222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088" y="4361000"/>
            <a:ext cx="914161" cy="2092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E052EBA-9CA9-41D6-9C33-D1B7190F8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00611" y="1836705"/>
            <a:ext cx="7390778" cy="31845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899" b="1" noProof="1">
                <a:latin typeface="Consolas" pitchFamily="49" charset="0"/>
                <a:cs typeface="Consolas" pitchFamily="49" charset="0"/>
              </a:rPr>
              <a:t>int min = int.</a:t>
            </a:r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Използвайте логика,</a:t>
            </a:r>
            <a:b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подобна на тази от миналата задача</a:t>
            </a:r>
            <a:endParaRPr lang="en-US" sz="28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4C6264-B3FD-471A-B158-9D4F1F3F984C}"/>
              </a:ext>
            </a:extLst>
          </p:cNvPr>
          <p:cNvSpPr/>
          <p:nvPr/>
        </p:nvSpPr>
        <p:spPr>
          <a:xfrm>
            <a:off x="507349" y="6240325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3"/>
              </a:rPr>
              <a:t>https://judge.softuni.bg/Contests/Practice/Index/3157#17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61040B1-84AB-47FE-9144-5E39D4F55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1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Оператор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/>
              <a:t>– </a:t>
            </a:r>
            <a:r>
              <a:rPr lang="bg-BG" sz="3199" dirty="0"/>
              <a:t>преминава към следващата итерация на цикъла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71000" y="1899000"/>
            <a:ext cx="4803315" cy="44923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int i = 0;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599" dirty="0"/>
              <a:t> 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(i &lt; 10)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if (i % 2 == 0)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{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Console.WriteLine(i);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363893" y="3934080"/>
            <a:ext cx="561828" cy="42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DCF0BF-03F0-4FA0-B563-435B6E44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01" y="2659646"/>
            <a:ext cx="2399716" cy="2971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337AF28-3C8F-4D68-8004-0811DEB43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099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1229038"/>
            <a:ext cx="12059467" cy="5426462"/>
          </a:xfrm>
        </p:spPr>
        <p:txBody>
          <a:bodyPr>
            <a:normAutofit/>
          </a:bodyPr>
          <a:lstStyle/>
          <a:p>
            <a:pPr latinLnBrk="0"/>
            <a:r>
              <a:rPr lang="bg-BG" sz="3499" dirty="0"/>
              <a:t>Напишете програма, която: </a:t>
            </a:r>
          </a:p>
          <a:p>
            <a:pPr lvl="1" latinLnBrk="0"/>
            <a:r>
              <a:rPr lang="bg-BG" sz="3299" dirty="0"/>
              <a:t>Изчислява </a:t>
            </a:r>
            <a:r>
              <a:rPr lang="bg-BG" sz="3299" b="1" dirty="0">
                <a:solidFill>
                  <a:schemeClr val="bg1"/>
                </a:solidFill>
              </a:rPr>
              <a:t>средната оценка </a:t>
            </a:r>
            <a:r>
              <a:rPr lang="bg-BG" sz="3299" dirty="0"/>
              <a:t>на ученик от цялото му обучение</a:t>
            </a:r>
          </a:p>
          <a:p>
            <a:pPr lvl="1" latinLnBrk="0"/>
            <a:r>
              <a:rPr lang="bg-BG" sz="3299" dirty="0"/>
              <a:t>Ако годишната му оценка е</a:t>
            </a:r>
            <a:r>
              <a:rPr lang="en-US" sz="3299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</a:t>
            </a:r>
            <a:r>
              <a:rPr lang="en-US" sz="2999" dirty="0"/>
              <a:t> </a:t>
            </a:r>
            <a:r>
              <a:rPr lang="bg-BG" sz="2999" dirty="0"/>
              <a:t>ученикът преминава в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 той ще повтори класа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(1)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1556" y="1377538"/>
            <a:ext cx="12059467" cy="5426462"/>
          </a:xfrm>
        </p:spPr>
        <p:txBody>
          <a:bodyPr>
            <a:normAutofit/>
          </a:bodyPr>
          <a:lstStyle/>
          <a:p>
            <a:pPr lvl="1"/>
            <a:r>
              <a:rPr lang="bg-BG" sz="3299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895217" lvl="2" indent="0">
              <a:buNone/>
            </a:pPr>
            <a:r>
              <a:rPr lang="bg-BG" sz="2900" dirty="0"/>
              <a:t>"</a:t>
            </a:r>
            <a:r>
              <a:rPr lang="bg-BG" sz="2900" dirty="0">
                <a:solidFill>
                  <a:schemeClr val="bg1"/>
                </a:solidFill>
              </a:rPr>
              <a:t>{име на ученика} </a:t>
            </a:r>
            <a:r>
              <a:rPr lang="en-US" sz="2900" b="1" dirty="0">
                <a:solidFill>
                  <a:schemeClr val="bg1"/>
                </a:solidFill>
              </a:rPr>
              <a:t>has been excluded at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класа, в който е бил изключен} </a:t>
            </a:r>
            <a:r>
              <a:rPr lang="en-US" sz="2900" b="1" dirty="0">
                <a:solidFill>
                  <a:schemeClr val="bg1"/>
                </a:solidFill>
              </a:rPr>
              <a:t>grade</a:t>
            </a:r>
            <a:r>
              <a:rPr lang="en-US" sz="2900" dirty="0"/>
              <a:t>"</a:t>
            </a:r>
          </a:p>
          <a:p>
            <a:pPr lvl="1"/>
            <a:r>
              <a:rPr lang="bg-BG" sz="3299" dirty="0"/>
              <a:t>При </a:t>
            </a:r>
            <a:r>
              <a:rPr lang="bg-BG" sz="3299" b="1" dirty="0">
                <a:solidFill>
                  <a:schemeClr val="bg1"/>
                </a:solidFill>
              </a:rPr>
              <a:t>завършване</a:t>
            </a:r>
            <a:r>
              <a:rPr lang="bg-BG" sz="3299" dirty="0"/>
              <a:t> да се отпечата</a:t>
            </a:r>
            <a:r>
              <a:rPr lang="bg-BG" sz="2799" dirty="0"/>
              <a:t>:</a:t>
            </a:r>
          </a:p>
          <a:p>
            <a:pPr marL="830212" lvl="2" indent="0">
              <a:buNone/>
            </a:pPr>
            <a:r>
              <a:rPr lang="bg-BG" sz="2900" dirty="0"/>
              <a:t>"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име на ученика</a:t>
            </a:r>
            <a:r>
              <a:rPr lang="en-US" sz="2900" dirty="0">
                <a:solidFill>
                  <a:schemeClr val="bg1"/>
                </a:solidFill>
              </a:rPr>
              <a:t>}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90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900" b="1" dirty="0">
                <a:solidFill>
                  <a:schemeClr val="bg1"/>
                </a:solidFill>
              </a:rPr>
              <a:t>: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средната оценка от цялото обучение</a:t>
            </a:r>
            <a:r>
              <a:rPr lang="en-US" sz="2900" dirty="0">
                <a:solidFill>
                  <a:schemeClr val="bg1"/>
                </a:solidFill>
              </a:rPr>
              <a:t>}</a:t>
            </a:r>
            <a:r>
              <a:rPr lang="bg-BG" sz="2900" dirty="0"/>
              <a:t>"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(2)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246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0256" y="1524496"/>
            <a:ext cx="1142702" cy="47993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399" b="1" dirty="0"/>
              <a:t>Gosho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5.55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7769" y="3771810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3174" y="342712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50" y="1982309"/>
            <a:ext cx="1142702" cy="3883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5742" y="3772076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0633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8BEA26-071E-41E9-A20E-6C040B8AE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13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sz="5400" dirty="0">
                <a:latin typeface="Calibri" panose="020F0502020204030204" pitchFamily="34" charset="0"/>
                <a:cs typeface="Calibri" panose="020F0502020204030204" pitchFamily="34" charset="0"/>
              </a:rPr>
              <a:t>По-сложни </a:t>
            </a: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5400" b="1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9C9EF-9884-CAD4-94D7-C55EC071D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6000" y="1212606"/>
            <a:ext cx="10778442" cy="51687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grades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инкрементирайте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excluded count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 прекъснете цикъла,</a:t>
            </a:r>
            <a:b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ако стойността е повече от 1</a:t>
            </a:r>
            <a:endParaRPr lang="en-US" sz="21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оценката към сумата и увеличете броя на оценките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6684" y="956907"/>
            <a:ext cx="2503316" cy="23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D90A5ECE-915A-48F0-9755-6BD9DCE1D6E6}"/>
              </a:ext>
            </a:extLst>
          </p:cNvPr>
          <p:cNvSpPr/>
          <p:nvPr/>
        </p:nvSpPr>
        <p:spPr>
          <a:xfrm>
            <a:off x="974588" y="6381329"/>
            <a:ext cx="1024282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https://judge.softuni.bg/Contests/Practice/Index/3157#18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9878FD0-4D8A-499D-8FC3-BD9B19F81C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/>
              <a:t>Прочита </a:t>
            </a:r>
            <a:r>
              <a:rPr lang="bg-BG" sz="3199" dirty="0">
                <a:latin typeface="+mj-lt"/>
              </a:rPr>
              <a:t>3 цели </a:t>
            </a:r>
            <a:r>
              <a:rPr lang="bg-BG" sz="3199" dirty="0"/>
              <a:t>числа – </a:t>
            </a:r>
            <a:r>
              <a:rPr lang="bg-BG" sz="3199" dirty="0">
                <a:latin typeface="+mj-lt"/>
              </a:rPr>
              <a:t>широчина, дължина, височина</a:t>
            </a:r>
            <a:endParaRPr lang="en-US" sz="3199" dirty="0">
              <a:latin typeface="+mj-lt"/>
            </a:endParaRP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Прочита брой кашони до получаване на команда </a:t>
            </a:r>
            <a:r>
              <a:rPr lang="en-US" sz="3199" dirty="0">
                <a:latin typeface="+mj-lt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199" dirty="0">
                <a:latin typeface="+mj-lt"/>
              </a:rPr>
              <a:t>"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 latinLnBrk="0">
              <a:lnSpc>
                <a:spcPct val="100000"/>
              </a:lnSpc>
            </a:pPr>
            <a:r>
              <a:rPr lang="bg-BG" sz="2999" dirty="0">
                <a:latin typeface="+mj-lt"/>
              </a:rPr>
              <a:t>1 кашон е с размери 1м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</a:t>
            </a:r>
            <a:endParaRPr lang="en-US" sz="2999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(1)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75710F-89F0-4A42-9673-C250EDCE2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35" y="5104963"/>
            <a:ext cx="1244812" cy="1036928"/>
          </a:xfrm>
          <a:prstGeom prst="rect">
            <a:avLst/>
          </a:prstGeom>
        </p:spPr>
      </p:pic>
      <p:sp>
        <p:nvSpPr>
          <p:cNvPr id="12" name="Arrow: Right 3">
            <a:extLst>
              <a:ext uri="{FF2B5EF4-FFF2-40B4-BE49-F238E27FC236}">
                <a16:creationId xmlns:a16="http://schemas.microsoft.com/office/drawing/2014/main" id="{979A6226-32F2-4398-B35A-37181C25E8EE}"/>
              </a:ext>
            </a:extLst>
          </p:cNvPr>
          <p:cNvSpPr/>
          <p:nvPr/>
        </p:nvSpPr>
        <p:spPr>
          <a:xfrm>
            <a:off x="9524108" y="5360082"/>
            <a:ext cx="417935" cy="278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0CFC57CE-87AB-45BC-93D6-1EDFCAE3F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66" y="5665910"/>
            <a:ext cx="682917" cy="568871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6835477F-E4F7-4C24-9EE5-1CCC36E0A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79" y="4635314"/>
            <a:ext cx="1599783" cy="159978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E12B61E-18F6-429A-8F0D-57090585E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7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Ако помещението 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3399" dirty="0">
                <a:latin typeface="+mj-lt"/>
              </a:rPr>
              <a:t>да събере кашоните, трябва да се принтира:</a:t>
            </a:r>
          </a:p>
          <a:p>
            <a:pPr lvl="1" latinLnBrk="0">
              <a:lnSpc>
                <a:spcPct val="100000"/>
              </a:lnSpc>
            </a:pPr>
            <a:r>
              <a:rPr lang="en-GB" sz="2999" b="1" dirty="0">
                <a:latin typeface="Consolas" panose="020B0609020204030204" pitchFamily="49" charset="0"/>
              </a:rPr>
              <a:t>"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free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space!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You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need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</a:rPr>
              <a:t>{брой недостигащи куб.метри}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999" b="1" dirty="0">
                <a:solidFill>
                  <a:schemeClr val="bg1"/>
                </a:solidFill>
                <a:latin typeface="+mj-lt"/>
              </a:rPr>
            </a:b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 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  <a:endParaRPr lang="en-US" sz="3399" b="1" dirty="0">
              <a:latin typeface="+mj-lt"/>
            </a:endParaRPr>
          </a:p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При получаване на </a:t>
            </a:r>
            <a:r>
              <a:rPr lang="bg-BG" sz="3399" dirty="0">
                <a:latin typeface="Consolas" panose="020B0609020204030204" pitchFamily="49" charset="0"/>
              </a:rPr>
              <a:t>команда</a:t>
            </a:r>
            <a:r>
              <a:rPr lang="bg-BG" sz="3399" dirty="0">
                <a:latin typeface="+mj-lt"/>
              </a:rPr>
              <a:t> </a:t>
            </a:r>
            <a:r>
              <a:rPr lang="en-US" sz="3399" dirty="0">
                <a:latin typeface="Consolas" panose="020B0609020204030204" pitchFamily="49" charset="0"/>
              </a:rPr>
              <a:t>"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399" dirty="0">
                <a:latin typeface="+mj-lt"/>
              </a:rPr>
              <a:t>" </a:t>
            </a:r>
            <a:r>
              <a:rPr lang="bg-BG" sz="3399" dirty="0">
                <a:latin typeface="+mj-lt"/>
              </a:rPr>
              <a:t>и налично свободно място</a:t>
            </a:r>
            <a:r>
              <a:rPr lang="en-US" sz="3399" dirty="0">
                <a:latin typeface="+mj-lt"/>
              </a:rPr>
              <a:t>:</a:t>
            </a:r>
          </a:p>
          <a:p>
            <a:pPr lvl="1" latinLnBrk="0">
              <a:lnSpc>
                <a:spcPct val="100000"/>
              </a:lnSpc>
            </a:pPr>
            <a:r>
              <a:rPr lang="bg-BG" sz="3399" b="1" dirty="0">
                <a:latin typeface="+mj-lt"/>
              </a:rPr>
              <a:t>"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bg-BG" sz="2999" b="1" dirty="0">
                <a:solidFill>
                  <a:schemeClr val="bg1"/>
                </a:solidFill>
              </a:rPr>
              <a:t>брой свободни куб. метри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C786AF-828B-4315-956C-AA9B34E7F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82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5250908"/>
            <a:ext cx="9120598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9918" y="5401843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4733661"/>
            <a:ext cx="955636" cy="16923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599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2927797"/>
            <a:ext cx="4156365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b="1" dirty="0">
                <a:latin typeface="Consolas" panose="020B0609020204030204" pitchFamily="49" charset="0"/>
              </a:rPr>
              <a:t>10 Cubic meters left.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2041314"/>
            <a:ext cx="955636" cy="249234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99" b="1" dirty="0">
                <a:latin typeface="Consolas" panose="020B0609020204030204" pitchFamily="49" charset="0"/>
              </a:rPr>
              <a:t>10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1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2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4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6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Done</a:t>
            </a:r>
            <a:endParaRPr lang="en-US" sz="2599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73" y="1764092"/>
            <a:ext cx="2781323" cy="278132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4038" y="3078732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89696B3-EBC1-4B17-84E4-0823D8313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14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решение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6032" y="1560173"/>
            <a:ext cx="8383756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Прочетете дължината и височината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box = int.Parse(command);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357B80-DCE9-4667-BB59-E2168BD87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решение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5865" y="1282148"/>
            <a:ext cx="9320271" cy="5002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9" y="3783474"/>
            <a:ext cx="3408687" cy="990342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7" y="2752072"/>
            <a:ext cx="3408687" cy="601823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Цикълът прекъсва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0A42C8-7EAB-4FDE-AE77-AC4E6EC65F1F}"/>
              </a:ext>
            </a:extLst>
          </p:cNvPr>
          <p:cNvSpPr/>
          <p:nvPr/>
        </p:nvSpPr>
        <p:spPr>
          <a:xfrm>
            <a:off x="1055441" y="6436145"/>
            <a:ext cx="10009111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https://judge.softuni.bg/Contests/Practice/Index/3157#19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83CE27D-4B43-41E0-B1AA-9BE1D95AC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6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вложени цикли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цикли, използваме булеви </a:t>
            </a:r>
            <a:br>
              <a:rPr lang="bg-BG" dirty="0"/>
            </a:br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3063" y="2357059"/>
            <a:ext cx="5865872" cy="37108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799" b="1" noProof="1"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latin typeface="Consolas" pitchFamily="49" charset="0"/>
                <a:cs typeface="Consolas" pitchFamily="49" charset="0"/>
              </a:rPr>
              <a:t>    if (condition){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  break;}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80" y="3763943"/>
            <a:ext cx="3455668" cy="1474002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Външният цикъл ще се прекъсне</a:t>
            </a:r>
            <a:r>
              <a:rPr lang="en-US" sz="2399" b="1" dirty="0">
                <a:solidFill>
                  <a:schemeClr val="bg2"/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399" b="1" dirty="0">
                <a:solidFill>
                  <a:schemeClr val="bg2"/>
                </a:solidFill>
              </a:rPr>
              <a:t>flag </a:t>
            </a:r>
            <a:r>
              <a:rPr lang="bg-BG" sz="2399" b="1" dirty="0">
                <a:solidFill>
                  <a:schemeClr val="bg2"/>
                </a:solidFill>
              </a:rPr>
              <a:t>бъде </a:t>
            </a:r>
            <a:r>
              <a:rPr lang="en-US" sz="2399" b="1" dirty="0">
                <a:solidFill>
                  <a:schemeClr val="bg2"/>
                </a:solidFill>
              </a:rPr>
              <a:t>true</a:t>
            </a:r>
            <a:r>
              <a:rPr lang="bg-BG" sz="2399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180B3F-3AC9-4749-988C-693F8FC51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5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 проверява </a:t>
            </a:r>
            <a:r>
              <a:rPr lang="bg-BG" sz="3599" b="1" dirty="0">
                <a:solidFill>
                  <a:schemeClr val="bg1"/>
                </a:solidFill>
              </a:rPr>
              <a:t>всички възможни </a:t>
            </a:r>
            <a:br>
              <a:rPr lang="bg-BG" sz="3599" dirty="0">
                <a:solidFill>
                  <a:schemeClr val="bg1"/>
                </a:solidFill>
              </a:rPr>
            </a:br>
            <a:r>
              <a:rPr lang="bg-BG" sz="3599" b="1" dirty="0">
                <a:solidFill>
                  <a:schemeClr val="bg1"/>
                </a:solidFill>
              </a:rPr>
              <a:t>комбинации</a:t>
            </a:r>
            <a:r>
              <a:rPr lang="bg-BG" sz="3599" dirty="0"/>
              <a:t> от двойка числа в даден интервал</a:t>
            </a:r>
            <a:endParaRPr lang="en-US" sz="3599" dirty="0"/>
          </a:p>
          <a:p>
            <a:pPr lvl="1"/>
            <a:r>
              <a:rPr lang="bg-BG" sz="3199" dirty="0"/>
              <a:t>Ако се намери комбинация, чийто </a:t>
            </a:r>
            <a:r>
              <a:rPr lang="bg-BG" sz="3199" b="1" dirty="0">
                <a:solidFill>
                  <a:schemeClr val="bg1"/>
                </a:solidFill>
              </a:rPr>
              <a:t>сбор</a:t>
            </a:r>
            <a:r>
              <a:rPr lang="bg-BG" sz="3199" dirty="0"/>
              <a:t> от числата е </a:t>
            </a:r>
            <a:r>
              <a:rPr lang="bg-BG" sz="3199" b="1" dirty="0">
                <a:solidFill>
                  <a:schemeClr val="bg1"/>
                </a:solidFill>
              </a:rPr>
              <a:t>равен</a:t>
            </a:r>
            <a:r>
              <a:rPr lang="bg-BG" sz="3199" dirty="0"/>
              <a:t> на </a:t>
            </a:r>
            <a:br>
              <a:rPr lang="bg-BG" sz="3199" dirty="0"/>
            </a:br>
            <a:r>
              <a:rPr lang="bg-BG" sz="3199" dirty="0"/>
              <a:t>дадено </a:t>
            </a:r>
            <a:r>
              <a:rPr lang="bg-BG" sz="3199" b="1" dirty="0">
                <a:solidFill>
                  <a:schemeClr val="bg1"/>
                </a:solidFill>
              </a:rPr>
              <a:t>магическо число </a:t>
            </a:r>
            <a:r>
              <a:rPr lang="bg-BG" sz="3199" dirty="0"/>
              <a:t>на изхода се </a:t>
            </a:r>
            <a:r>
              <a:rPr lang="bg-BG" sz="3199" b="1" dirty="0">
                <a:solidFill>
                  <a:schemeClr val="bg1"/>
                </a:solidFill>
              </a:rPr>
              <a:t>отпечатва съобщение</a:t>
            </a:r>
            <a:endParaRPr lang="en-US" sz="3199" b="1" dirty="0">
              <a:solidFill>
                <a:schemeClr val="bg1"/>
              </a:solidFill>
            </a:endParaRPr>
          </a:p>
          <a:p>
            <a:pPr lvl="2"/>
            <a:r>
              <a:rPr lang="bg-BG" sz="3199" dirty="0"/>
              <a:t>Програмата</a:t>
            </a:r>
            <a:r>
              <a:rPr lang="bg-BG" sz="3199" b="1" dirty="0">
                <a:solidFill>
                  <a:schemeClr val="bg1"/>
                </a:solidFill>
              </a:rPr>
              <a:t> приключва изпълнение</a:t>
            </a:r>
          </a:p>
          <a:p>
            <a:pPr lvl="1"/>
            <a:r>
              <a:rPr lang="bg-BG" sz="3199" dirty="0"/>
              <a:t>Ако </a:t>
            </a:r>
            <a:r>
              <a:rPr lang="bg-BG" sz="3199" b="1" dirty="0">
                <a:solidFill>
                  <a:schemeClr val="bg1"/>
                </a:solidFill>
              </a:rPr>
              <a:t>не се намери </a:t>
            </a:r>
            <a:r>
              <a:rPr lang="bg-BG" sz="3199" dirty="0"/>
              <a:t>нито една комбинация</a:t>
            </a:r>
            <a:r>
              <a:rPr lang="en-US" sz="3199" dirty="0"/>
              <a:t>,</a:t>
            </a:r>
            <a:r>
              <a:rPr lang="bg-BG" sz="3199" dirty="0"/>
              <a:t> се отпечатва </a:t>
            </a:r>
            <a:r>
              <a:rPr lang="bg-BG" sz="3199" b="1" dirty="0">
                <a:solidFill>
                  <a:schemeClr val="bg1"/>
                </a:solidFill>
              </a:rPr>
              <a:t>съобщение</a:t>
            </a:r>
            <a:r>
              <a:rPr lang="bg-BG" sz="3199" dirty="0"/>
              <a:t>, че не е намерено</a:t>
            </a: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(1)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CC39D2-03C9-4B01-A3CD-A83376F06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15675" y="2349141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5</a:t>
            </a:r>
            <a:endParaRPr lang="en-US" sz="2399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3224835" y="4483341"/>
            <a:ext cx="358663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65825" y="4366596"/>
            <a:ext cx="5910502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4 combinations - neither equals 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15675" y="3923530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3224835" y="2900112"/>
            <a:ext cx="376601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865827" y="2783367"/>
            <a:ext cx="5910500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Combination N:4 (1 + 4 = 5)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FBDAAEF-C22C-4CD3-97F7-1E5CB0AEA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800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sz="3199" dirty="0"/>
              <a:t>Отпечатва четните степени на </a:t>
            </a:r>
            <a:r>
              <a:rPr lang="bg-BG" sz="3199" b="1" dirty="0"/>
              <a:t>2</a:t>
            </a:r>
            <a:r>
              <a:rPr lang="bg-BG" sz="3199" dirty="0"/>
              <a:t> до </a:t>
            </a:r>
            <a:r>
              <a:rPr lang="en-US" sz="3199" b="1" dirty="0"/>
              <a:t>2</a:t>
            </a:r>
            <a:r>
              <a:rPr lang="en-US" sz="3199" b="1" baseline="30000" dirty="0">
                <a:solidFill>
                  <a:schemeClr val="bg1"/>
                </a:solidFill>
              </a:rPr>
              <a:t>n</a:t>
            </a:r>
            <a:r>
              <a:rPr lang="bg-BG" sz="3199" dirty="0"/>
              <a:t>: 2</a:t>
            </a:r>
            <a:r>
              <a:rPr lang="bg-BG" sz="3199" baseline="30000" dirty="0"/>
              <a:t>0</a:t>
            </a:r>
            <a:r>
              <a:rPr lang="bg-BG" sz="3199" dirty="0"/>
              <a:t>, 2</a:t>
            </a:r>
            <a:r>
              <a:rPr lang="bg-BG" sz="3199" baseline="30000" dirty="0"/>
              <a:t>2</a:t>
            </a:r>
            <a:r>
              <a:rPr lang="bg-BG" sz="3199" dirty="0"/>
              <a:t>, 2</a:t>
            </a:r>
            <a:r>
              <a:rPr lang="bg-BG" sz="3199" baseline="30000" dirty="0"/>
              <a:t>4</a:t>
            </a:r>
            <a:r>
              <a:rPr lang="bg-BG" sz="3199" dirty="0"/>
              <a:t>, 2</a:t>
            </a:r>
            <a:r>
              <a:rPr lang="en-US" sz="3199" baseline="30000" dirty="0"/>
              <a:t>6</a:t>
            </a:r>
            <a:r>
              <a:rPr lang="bg-BG" sz="3199" dirty="0"/>
              <a:t>,</a:t>
            </a:r>
            <a:r>
              <a:rPr lang="bg-BG" sz="3199" baseline="30000" dirty="0"/>
              <a:t> </a:t>
            </a:r>
            <a:r>
              <a:rPr lang="bg-BG" sz="3199" dirty="0"/>
              <a:t>2</a:t>
            </a:r>
            <a:r>
              <a:rPr lang="bg-BG" sz="3199" baseline="30000" dirty="0"/>
              <a:t>8</a:t>
            </a:r>
            <a:r>
              <a:rPr lang="bg-BG" sz="3199" dirty="0"/>
              <a:t>, …, </a:t>
            </a:r>
            <a:r>
              <a:rPr lang="bg-BG" sz="3199" b="1" dirty="0"/>
              <a:t>2</a:t>
            </a:r>
            <a:r>
              <a:rPr lang="en-US" sz="3199" b="1" baseline="30000" dirty="0"/>
              <a:t>n</a:t>
            </a:r>
            <a:endParaRPr lang="bg-BG" sz="3199" b="1" dirty="0"/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4291" y="4190803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2738" y="4358895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2187" y="4190802"/>
            <a:ext cx="4342269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 …, 1024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4291" y="5400071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2738" y="5568163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2187" y="5400070"/>
            <a:ext cx="3841383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64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7D7B028-4B91-4603-B62C-BB160B5C9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0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351" y="1296084"/>
            <a:ext cx="11177301" cy="4967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200" b="1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		   = {magicNumber})");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Довършете логиката</a:t>
            </a:r>
            <a:endParaRPr lang="en-US" sz="22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131743" y="5257196"/>
            <a:ext cx="2268024" cy="60944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827" y="5041464"/>
            <a:ext cx="3199567" cy="1047477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1999" b="1" dirty="0">
                <a:solidFill>
                  <a:schemeClr val="bg2"/>
                </a:solidFill>
              </a:rPr>
              <a:t>Ако намерим комбинация, прекъсваме вътрешния цикъл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3D53FA9-6A42-4DCE-9DC1-F37411EBF0A4}"/>
              </a:ext>
            </a:extLst>
          </p:cNvPr>
          <p:cNvSpPr/>
          <p:nvPr/>
        </p:nvSpPr>
        <p:spPr>
          <a:xfrm>
            <a:off x="507351" y="6401621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https://judge.softuni.bg/Contests/Practice/Index/3157#23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2E9E15-ED91-43B6-AE9A-34F0E1764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Напишете програма, която извежда номерата на </a:t>
            </a:r>
            <a:r>
              <a:rPr lang="bg-BG" sz="3199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199" dirty="0"/>
              <a:t> (в низходящ ред)</a:t>
            </a:r>
            <a:endParaRPr lang="en-US" sz="3199" dirty="0"/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четен</a:t>
            </a:r>
            <a:r>
              <a:rPr lang="en-US" sz="2999" dirty="0"/>
              <a:t> </a:t>
            </a:r>
            <a:r>
              <a:rPr lang="bg-BG" sz="2999" dirty="0"/>
              <a:t>етаж има само </a:t>
            </a:r>
            <a:r>
              <a:rPr lang="bg-BG" sz="2999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нечетен</a:t>
            </a:r>
            <a:r>
              <a:rPr lang="bg-BG" sz="2999" dirty="0"/>
              <a:t> етаж има само </a:t>
            </a:r>
            <a:r>
              <a:rPr lang="bg-BG" sz="2999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199" dirty="0"/>
              <a:t>Етажите се означават по следния начин</a:t>
            </a:r>
            <a:r>
              <a:rPr lang="en-US" sz="3199" dirty="0"/>
              <a:t>:</a:t>
            </a:r>
            <a:endParaRPr lang="bg-BG" sz="3199" dirty="0"/>
          </a:p>
          <a:p>
            <a:pPr lvl="1"/>
            <a:r>
              <a:rPr lang="bg-BG" sz="2999" dirty="0"/>
              <a:t>Апартаменти: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А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апартамента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Офиси: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О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офиса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Номерата им винаги започват с </a:t>
            </a:r>
            <a:r>
              <a:rPr lang="bg-BG" sz="2999" b="1" dirty="0">
                <a:solidFill>
                  <a:schemeClr val="bg1"/>
                </a:solidFill>
              </a:rPr>
              <a:t>0</a:t>
            </a:r>
          </a:p>
          <a:p>
            <a:endParaRPr lang="bg-BG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Сграда – условие</a:t>
            </a:r>
            <a:r>
              <a:rPr lang="en-US" dirty="0"/>
              <a:t> (1)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817" y="3002243"/>
            <a:ext cx="2316597" cy="35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6A47DD3-69C6-4AB3-9D04-36C4E6745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66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99" dirty="0"/>
              <a:t>На последният етаж винаги има големи апартаменти</a:t>
            </a:r>
          </a:p>
          <a:p>
            <a:pPr lvl="1"/>
            <a:r>
              <a:rPr lang="bg-BG" sz="2599" dirty="0"/>
              <a:t>Те се означават с </a:t>
            </a:r>
            <a:r>
              <a:rPr lang="en-US" sz="2599" dirty="0"/>
              <a:t>'</a:t>
            </a:r>
            <a:r>
              <a:rPr lang="en-US" sz="2599" b="1" dirty="0">
                <a:solidFill>
                  <a:schemeClr val="bg1"/>
                </a:solidFill>
              </a:rPr>
              <a:t>L</a:t>
            </a:r>
            <a:r>
              <a:rPr lang="en-US" sz="2599" dirty="0"/>
              <a:t>', </a:t>
            </a:r>
            <a:r>
              <a:rPr lang="bg-BG" sz="2599" dirty="0"/>
              <a:t>вместо с '</a:t>
            </a:r>
            <a:r>
              <a:rPr lang="bg-BG" sz="2599" b="1" dirty="0">
                <a:solidFill>
                  <a:schemeClr val="bg1"/>
                </a:solidFill>
              </a:rPr>
              <a:t>А</a:t>
            </a:r>
            <a:r>
              <a:rPr lang="bg-BG" sz="2599" dirty="0"/>
              <a:t>'</a:t>
            </a:r>
          </a:p>
          <a:p>
            <a:r>
              <a:rPr lang="bg-BG" sz="2799" dirty="0"/>
              <a:t>Ако има само един етаж, то има само </a:t>
            </a:r>
            <a:r>
              <a:rPr lang="bg-BG" sz="2799" b="1" dirty="0">
                <a:solidFill>
                  <a:schemeClr val="bg1"/>
                </a:solidFill>
              </a:rPr>
              <a:t>големи апартаменти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Входът се състои от </a:t>
            </a:r>
            <a:r>
              <a:rPr lang="bg-BG" sz="2799" b="1" dirty="0">
                <a:solidFill>
                  <a:schemeClr val="bg1"/>
                </a:solidFill>
              </a:rPr>
              <a:t>броя на етажите </a:t>
            </a:r>
            <a:r>
              <a:rPr lang="bg-BG" sz="2799" dirty="0"/>
              <a:t>и </a:t>
            </a:r>
            <a:r>
              <a:rPr lang="bg-BG" sz="2799" b="1" dirty="0">
                <a:solidFill>
                  <a:schemeClr val="bg1"/>
                </a:solidFill>
              </a:rPr>
              <a:t>броя на стаите </a:t>
            </a:r>
            <a:r>
              <a:rPr lang="bg-BG" sz="2799" dirty="0"/>
              <a:t>на един </a:t>
            </a:r>
            <a:r>
              <a:rPr lang="bg-BG" sz="2799" b="1" dirty="0">
                <a:solidFill>
                  <a:schemeClr val="bg1"/>
                </a:solidFill>
              </a:rPr>
              <a:t>етаж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Примерен вход и изход:</a:t>
            </a:r>
          </a:p>
          <a:p>
            <a:endParaRPr lang="bg-BG" sz="2799" dirty="0"/>
          </a:p>
          <a:p>
            <a:endParaRPr lang="bg-BG" sz="27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5401" y="4848394"/>
            <a:ext cx="679487" cy="95385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482730" y="5242396"/>
            <a:ext cx="35866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074765" y="4476494"/>
            <a:ext cx="3351926" cy="156914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37084" y="4149081"/>
            <a:ext cx="5529625" cy="2307555"/>
            <a:chOff x="2850034" y="4300647"/>
            <a:chExt cx="5515680" cy="230815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95409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3081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3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95390B2-0ECA-4DE0-9584-5902A97C2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90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2831" y="1398429"/>
            <a:ext cx="7790063" cy="48919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в зависимост от</a:t>
            </a:r>
            <a:b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номера на етажа</a:t>
            </a:r>
            <a:endParaRPr lang="en-US" sz="23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3732" y="2829082"/>
            <a:ext cx="7296587" cy="22854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3516" y="2375887"/>
            <a:ext cx="3199567" cy="1199837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3B8D1E9-6714-4246-8B39-3AE584357A1C}"/>
              </a:ext>
            </a:extLst>
          </p:cNvPr>
          <p:cNvSpPr/>
          <p:nvPr/>
        </p:nvSpPr>
        <p:spPr>
          <a:xfrm>
            <a:off x="586217" y="6402077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https://judge.softuni.bg/Contests/Practice/Index/3157#25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8FF141A-9401-42B3-929D-921103B5A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940606" y="154322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bg-BG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r>
              <a:rPr lang="bg-BG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endParaRPr lang="bg-BG" sz="3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6428" indent="-456428" latinLnBrk="0">
              <a:lnSpc>
                <a:spcPct val="100000"/>
              </a:lnSpc>
            </a:pPr>
            <a:endParaRPr lang="bg-BG" sz="36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7101" y="1490021"/>
            <a:ext cx="8760718" cy="42277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3984" y="2770804"/>
            <a:ext cx="1388405" cy="4570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3765" y="3400353"/>
            <a:ext cx="2133044" cy="942811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Ползваме стъпка 2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EB3D24B-93FF-4053-8311-23A82731B5D6}"/>
              </a:ext>
            </a:extLst>
          </p:cNvPr>
          <p:cNvSpPr/>
          <p:nvPr/>
        </p:nvSpPr>
        <p:spPr>
          <a:xfrm>
            <a:off x="1055441" y="6306196"/>
            <a:ext cx="9624791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82F006-DF6C-4092-8836-213B62FAF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0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599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199" dirty="0"/>
              <a:t>Чете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199" dirty="0"/>
              <a:t> </a:t>
            </a:r>
            <a:r>
              <a:rPr lang="bg-BG" sz="3199" dirty="0"/>
              <a:t>на брой цели числа</a:t>
            </a:r>
            <a:endParaRPr lang="en-US" sz="3199" dirty="0"/>
          </a:p>
          <a:p>
            <a:pPr lvl="1" latinLnBrk="0"/>
            <a:r>
              <a:rPr lang="bg-BG" sz="3199" dirty="0"/>
              <a:t>Принтира най-голямото и най-малкото</a:t>
            </a:r>
            <a:r>
              <a:rPr lang="en-US" sz="3199" dirty="0"/>
              <a:t> </a:t>
            </a:r>
            <a:r>
              <a:rPr lang="bg-BG" sz="3199" dirty="0"/>
              <a:t>число</a:t>
            </a:r>
            <a:endParaRPr lang="en-US" sz="3199" dirty="0"/>
          </a:p>
          <a:p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5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bg-BG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168008" y="3925521"/>
            <a:ext cx="4673726" cy="2341890"/>
            <a:chOff x="1392116" y="4460400"/>
            <a:chExt cx="4674943" cy="22916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92116" y="4460400"/>
              <a:ext cx="1425695" cy="2291605"/>
              <a:chOff x="1392116" y="4460400"/>
              <a:chExt cx="1425695" cy="2291605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92116" y="4460400"/>
                <a:ext cx="914399" cy="229160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sz="1799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50724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6" y="5233860"/>
              <a:ext cx="3075973" cy="85156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sz="2599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22046" y="3925522"/>
            <a:ext cx="4688730" cy="2341889"/>
            <a:chOff x="1336588" y="4211855"/>
            <a:chExt cx="4689951" cy="23424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36588" y="4211855"/>
              <a:ext cx="1470172" cy="2342499"/>
              <a:chOff x="1336588" y="4211855"/>
              <a:chExt cx="1470172" cy="2342499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36588" y="4211855"/>
                <a:ext cx="914399" cy="23424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68739" y="5230704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3035452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599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BFB2BDE-52B6-426B-A755-FF9919CBF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21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575643" y="5129731"/>
            <a:ext cx="2285404" cy="513691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4371" y="1633212"/>
              <a:ext cx="1226253" cy="415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</a:rPr>
                <a:t>Read input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5" y="2149352"/>
            <a:ext cx="6419" cy="311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8158" y="2443854"/>
            <a:ext cx="2594471" cy="1523603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12150" y="3073762"/>
              <a:ext cx="2880360" cy="40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i &lt; n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2942" y="2939952"/>
            <a:ext cx="2684494" cy="542058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2000" dirty="0">
                <a:solidFill>
                  <a:srgbClr val="FFFFFF"/>
                </a:solidFill>
              </a:rPr>
              <a:t>Print</a:t>
            </a:r>
            <a:r>
              <a:rPr lang="bg-BG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220" y="3961123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dirty="0"/>
              <a:t>true</a:t>
            </a:r>
            <a:endParaRPr lang="en-US" sz="2399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981" y="5521346"/>
            <a:ext cx="1863802" cy="1003998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42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794" y="4307240"/>
            <a:ext cx="1954174" cy="1003998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33689" y="5519032"/>
              <a:ext cx="1943639" cy="490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746" y="5510537"/>
            <a:ext cx="636844" cy="38877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51" y="4809245"/>
            <a:ext cx="791332" cy="57733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4212" y="4809239"/>
            <a:ext cx="298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4193" y="6023345"/>
            <a:ext cx="283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4440" y="4585467"/>
            <a:ext cx="1769773" cy="447545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8443" y="-280597"/>
            <a:ext cx="6730546" cy="1477349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389020" cy="1528374"/>
              <a:chOff x="4192090" y="201817"/>
              <a:chExt cx="6754844" cy="176738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258727" y="1476841"/>
                <a:ext cx="2688207" cy="492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000" dirty="0">
                    <a:solidFill>
                      <a:srgbClr val="FFFFFF"/>
                    </a:solidFill>
                  </a:rPr>
                  <a:t>biggest = int.MinValue</a:t>
                </a:r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425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7921" y="5793669"/>
            <a:ext cx="1856275" cy="45935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065944" y="5674505"/>
              <a:ext cx="1646528" cy="400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4439" y="3205655"/>
            <a:ext cx="2833718" cy="1603584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90245" y="3205654"/>
            <a:ext cx="2827913" cy="280351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4733" y="2748004"/>
            <a:ext cx="896658" cy="539595"/>
            <a:chOff x="7353473" y="2274338"/>
            <a:chExt cx="896892" cy="97860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3" y="3104331"/>
              <a:ext cx="838982" cy="96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dirty="0"/>
                <a:t>false</a:t>
              </a:r>
              <a:endParaRPr lang="en-US" sz="2399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821" y="1377331"/>
            <a:ext cx="1483744" cy="944277"/>
            <a:chOff x="4615555" y="2052201"/>
            <a:chExt cx="1485906" cy="10994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994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199" dirty="0">
                  <a:solidFill>
                    <a:schemeClr val="bg2"/>
                  </a:solidFill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</a:rPr>
                <a:t>Read n</a:t>
              </a:r>
              <a:endParaRPr lang="bg-BG" sz="20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solidFill>
                    <a:schemeClr val="bg2"/>
                  </a:solidFill>
                </a:rPr>
                <a:t>i = 0</a:t>
              </a:r>
              <a:endParaRPr lang="bg-BG" sz="20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37" y="1187129"/>
            <a:ext cx="10276" cy="342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8532" y="3782707"/>
            <a:ext cx="1157387" cy="1502167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025AAA0C-3D2B-4E6F-BBD0-17CE81483D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834" y="1344940"/>
            <a:ext cx="7771927" cy="48923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294091" y="1787747"/>
            <a:ext cx="1249959" cy="124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852" y="2860129"/>
            <a:ext cx="1536813" cy="174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231995" y="4431456"/>
            <a:ext cx="1379845" cy="137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86B8D285-DDF2-496B-AB69-0C3D2D7AE702}"/>
              </a:ext>
            </a:extLst>
          </p:cNvPr>
          <p:cNvSpPr/>
          <p:nvPr/>
        </p:nvSpPr>
        <p:spPr>
          <a:xfrm>
            <a:off x="549833" y="6357245"/>
            <a:ext cx="1013039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5"/>
              </a:rPr>
              <a:t>https://judge.softuni.bg/Contests/Practice/Index/3157#7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6BD3F86-F1BE-40A1-8822-AE0AA7407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5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5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цяло число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en-US" sz="3599" dirty="0"/>
              <a:t> </a:t>
            </a:r>
            <a:r>
              <a:rPr lang="bg-BG" sz="3599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последователно </a:t>
            </a:r>
            <a:r>
              <a:rPr lang="en-US" sz="3599" b="1" dirty="0">
                <a:solidFill>
                  <a:schemeClr val="bg1"/>
                </a:solidFill>
              </a:rPr>
              <a:t>2*n</a:t>
            </a:r>
            <a:r>
              <a:rPr lang="en-US" sz="3599" dirty="0"/>
              <a:t> </a:t>
            </a:r>
            <a:r>
              <a:rPr lang="bg-BG" sz="3599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Проверява дали сумите на </a:t>
            </a:r>
            <a:r>
              <a:rPr lang="bg-BG" sz="3599" b="1" dirty="0">
                <a:solidFill>
                  <a:schemeClr val="bg1"/>
                </a:solidFill>
              </a:rPr>
              <a:t>левите</a:t>
            </a:r>
            <a:r>
              <a:rPr lang="bg-BG" sz="3599" b="1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и </a:t>
            </a:r>
            <a:r>
              <a:rPr lang="bg-BG" sz="3599" b="1" dirty="0">
                <a:solidFill>
                  <a:schemeClr val="bg1"/>
                </a:solidFill>
              </a:rPr>
              <a:t>десните</a:t>
            </a:r>
            <a:r>
              <a:rPr lang="bg-BG" sz="3599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При равенство извежда "</a:t>
            </a:r>
            <a:r>
              <a:rPr lang="en-US" sz="3599" b="1" dirty="0">
                <a:solidFill>
                  <a:schemeClr val="bg1"/>
                </a:solidFill>
              </a:rPr>
              <a:t>Yes</a:t>
            </a:r>
            <a:r>
              <a:rPr lang="bg-BG" sz="3599" dirty="0"/>
              <a:t>"</a:t>
            </a:r>
            <a:r>
              <a:rPr lang="en-US" sz="3599" dirty="0"/>
              <a:t> </a:t>
            </a:r>
            <a:r>
              <a:rPr lang="bg-BG" sz="3599" dirty="0"/>
              <a:t>и сумата, в противен случай - </a:t>
            </a:r>
            <a:r>
              <a:rPr lang="en-US" sz="3599" dirty="0"/>
              <a:t>"</a:t>
            </a:r>
            <a:r>
              <a:rPr lang="en-US" sz="3599" b="1" dirty="0">
                <a:solidFill>
                  <a:schemeClr val="bg1"/>
                </a:solidFill>
              </a:rPr>
              <a:t>No</a:t>
            </a:r>
            <a:r>
              <a:rPr lang="en-US" sz="3599" dirty="0"/>
              <a:t>" </a:t>
            </a:r>
            <a:r>
              <a:rPr lang="bg-BG" sz="3599" dirty="0"/>
              <a:t>и</a:t>
            </a:r>
            <a:r>
              <a:rPr lang="en-US" sz="3599" dirty="0"/>
              <a:t> </a:t>
            </a:r>
            <a:r>
              <a:rPr lang="bg-BG" sz="3599" dirty="0"/>
              <a:t>разликата</a:t>
            </a:r>
            <a:r>
              <a:rPr lang="en-US" sz="3599" dirty="0"/>
              <a:t> (</a:t>
            </a:r>
            <a:r>
              <a:rPr lang="bg-BG" sz="3599" dirty="0"/>
              <a:t>изчислена като положително число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r>
              <a:rPr lang="en-US" noProof="1"/>
              <a:t> (1)</a:t>
            </a:r>
            <a:endParaRPr lang="bg-BG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5FAFAE-0278-487F-9160-B262551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25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3338</TotalTime>
  <Words>3307</Words>
  <Application>Microsoft Macintosh PowerPoint</Application>
  <PresentationFormat>Widescreen</PresentationFormat>
  <Paragraphs>600</Paragraphs>
  <Slides>47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По-сложни цикли</vt:lpstr>
      <vt:lpstr>Съдържание</vt:lpstr>
      <vt:lpstr>По-сложни for-цикли</vt:lpstr>
      <vt:lpstr>Четни степени на 2 – условие </vt:lpstr>
      <vt:lpstr>Четни степени на 2 – решение 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 (1)</vt:lpstr>
      <vt:lpstr>Лява и дясна сума – условие (2)</vt:lpstr>
      <vt:lpstr>Лява и дясна сума – решение</vt:lpstr>
      <vt:lpstr>Четна / нечетна сума – условие (1)</vt:lpstr>
      <vt:lpstr>Четна / нечетна сума – условие (2) </vt:lpstr>
      <vt:lpstr>Четна / нечетна сума – решение</vt:lpstr>
      <vt:lpstr>Работа с текст</vt:lpstr>
      <vt:lpstr>Сумиране на гласни букви – условие</vt:lpstr>
      <vt:lpstr>Сумиране на гласни букви – решение</vt:lpstr>
      <vt:lpstr>По-сложни while-цикли</vt:lpstr>
      <vt:lpstr>Редица числа 2K+1 – условие</vt:lpstr>
      <vt:lpstr>PowerPoint Presentation</vt:lpstr>
      <vt:lpstr>Редица числа 2K+1 – решение</vt:lpstr>
      <vt:lpstr>Най-голямо число – условие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(1) </vt:lpstr>
      <vt:lpstr>Завършване – условие (2) </vt:lpstr>
      <vt:lpstr>Завършване – условие (2)</vt:lpstr>
      <vt:lpstr>Завършване – решение </vt:lpstr>
      <vt:lpstr>Преместване – условие (1)</vt:lpstr>
      <vt:lpstr>Преместване – условие (2)</vt:lpstr>
      <vt:lpstr>Преместване – условие (3)</vt:lpstr>
      <vt:lpstr>Преместване – решение (1)</vt:lpstr>
      <vt:lpstr>Преместване – решение (2)</vt:lpstr>
      <vt:lpstr>По-сложни вложени цикли</vt:lpstr>
      <vt:lpstr>Прекъсване на вложени цикли</vt:lpstr>
      <vt:lpstr>Сума от две числа – условие (1) </vt:lpstr>
      <vt:lpstr>Сума от две числа – условие (2) </vt:lpstr>
      <vt:lpstr>Сума от две числа – решение</vt:lpstr>
      <vt:lpstr>Сграда – условие (1)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60</cp:revision>
  <dcterms:created xsi:type="dcterms:W3CDTF">2018-05-23T13:08:44Z</dcterms:created>
  <dcterms:modified xsi:type="dcterms:W3CDTF">2023-01-01T09:06:11Z</dcterms:modified>
  <cp:category>computer programming;programming;C#;програмиране;кодиране</cp:category>
</cp:coreProperties>
</file>