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8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586499"/>
            <a:ext cx="11083636" cy="1466561"/>
          </a:xfrm>
        </p:spPr>
        <p:txBody>
          <a:bodyPr>
            <a:normAutofit/>
          </a:bodyPr>
          <a:lstStyle/>
          <a:p>
            <a:r>
              <a:rPr lang="bg-BG" dirty="0"/>
              <a:t>Потребителски интерфейс на ОС</a:t>
            </a:r>
          </a:p>
          <a:p>
            <a:r>
              <a:rPr lang="bg-BG" dirty="0"/>
              <a:t>Настройки и персонализиране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279000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/>
              <a:t>Операционна система </a:t>
            </a:r>
            <a:r>
              <a:rPr lang="en-US" dirty="0"/>
              <a:t>(</a:t>
            </a:r>
            <a:r>
              <a:rPr lang="bg-BG" dirty="0"/>
              <a:t>ОС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(</a:t>
            </a:r>
            <a:r>
              <a:rPr lang="en-US" b="1" dirty="0"/>
              <a:t>Settings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Позволява персонализиране и настройване на </a:t>
            </a:r>
            <a:r>
              <a:rPr lang="bg-BG" b="1" dirty="0"/>
              <a:t>ПИ</a:t>
            </a:r>
            <a:r>
              <a:rPr lang="bg-BG" dirty="0"/>
              <a:t> на </a:t>
            </a:r>
            <a:r>
              <a:rPr lang="bg-BG" b="1" dirty="0"/>
              <a:t>ОС</a:t>
            </a:r>
            <a:r>
              <a:rPr lang="bg-BG" dirty="0"/>
              <a:t>, </a:t>
            </a:r>
            <a:r>
              <a:rPr lang="bg-BG" b="1" dirty="0"/>
              <a:t>допълнителни устройства</a:t>
            </a:r>
            <a:r>
              <a:rPr lang="bg-BG" dirty="0"/>
              <a:t>, </a:t>
            </a:r>
            <a:r>
              <a:rPr lang="bg-BG" b="1" dirty="0"/>
              <a:t>помощни програми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Windows </a:t>
            </a:r>
            <a:r>
              <a:rPr lang="bg-BG" dirty="0"/>
              <a:t>настройките могат да се отворят от:</a:t>
            </a:r>
          </a:p>
          <a:p>
            <a:pPr lvl="1"/>
            <a:r>
              <a:rPr lang="en-US" b="1" dirty="0"/>
              <a:t>Start</a:t>
            </a:r>
            <a:r>
              <a:rPr lang="en-US" dirty="0"/>
              <a:t> </a:t>
            </a:r>
            <a:r>
              <a:rPr lang="bg-BG" dirty="0"/>
              <a:t>менюто</a:t>
            </a:r>
          </a:p>
          <a:p>
            <a:pPr lvl="1"/>
            <a:r>
              <a:rPr lang="en-US" b="1" dirty="0"/>
              <a:t>Control Panel</a:t>
            </a:r>
            <a:br>
              <a:rPr lang="bg-BG" dirty="0"/>
            </a:br>
            <a:r>
              <a:rPr lang="bg-BG" dirty="0"/>
              <a:t>(контролен панел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Персонализиране на ПИ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5509" r="30321"/>
          <a:stretch/>
        </p:blipFill>
        <p:spPr>
          <a:xfrm>
            <a:off x="50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00" y="4059000"/>
            <a:ext cx="3066595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B109491-C5ED-7C80-085E-8B76EB5F0D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420713"/>
            <a:ext cx="6065892" cy="768084"/>
          </a:xfrm>
        </p:spPr>
        <p:txBody>
          <a:bodyPr/>
          <a:lstStyle/>
          <a:p>
            <a:r>
              <a:rPr lang="en-US"/>
              <a:t>Taskbar = </a:t>
            </a:r>
            <a:r>
              <a:rPr lang="bg-BG" dirty="0"/>
              <a:t>лента за задачи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240338" y="1553939"/>
            <a:ext cx="6065837" cy="1754187"/>
          </a:xfrm>
        </p:spPr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BAD06-89D4-6224-DFA7-45F1542D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58" y="4638450"/>
            <a:ext cx="5591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A1712-ECAA-7998-8BB2-3A5B2889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311"/>
          <a:stretch/>
        </p:blipFill>
        <p:spPr>
          <a:xfrm>
            <a:off x="4670500" y="1314000"/>
            <a:ext cx="3540500" cy="517481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535156" y="3114000"/>
            <a:ext cx="4240594" cy="1305000"/>
          </a:xfrm>
          <a:prstGeom prst="wedgeRoundRectCallout">
            <a:avLst>
              <a:gd name="adj1" fmla="val 50291"/>
              <a:gd name="adj2" fmla="val 109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(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от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9D7DC-3142-E8EF-49B7-9A0FBDD11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78030" y="1649400"/>
            <a:ext cx="4377970" cy="180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Имаме различни опции за персонализиране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 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за задачи)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66000" y="4747826"/>
            <a:ext cx="3172500" cy="1485000"/>
          </a:xfrm>
          <a:prstGeom prst="wedgeRoundRectCallout">
            <a:avLst>
              <a:gd name="adj1" fmla="val -84283"/>
              <a:gd name="adj2" fmla="val 60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променим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локацията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456000" y="1284923"/>
            <a:ext cx="5545597" cy="4868081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Right</a:t>
            </a:r>
            <a:r>
              <a:rPr lang="bg-BG" sz="3400" dirty="0"/>
              <a:t> (вдясно)</a:t>
            </a:r>
            <a:r>
              <a:rPr lang="en-US" sz="3400" dirty="0"/>
              <a:t>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84923"/>
            <a:ext cx="5545598" cy="4868081"/>
          </a:xfrm>
        </p:spPr>
        <p:txBody>
          <a:bodyPr/>
          <a:lstStyle/>
          <a:p>
            <a:r>
              <a:rPr lang="en-US" dirty="0"/>
              <a:t>Bottom </a:t>
            </a:r>
            <a:r>
              <a:rPr lang="bg-BG" dirty="0"/>
              <a:t>(отдолу)</a:t>
            </a:r>
            <a:r>
              <a:rPr lang="en-US" dirty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61" t="41189" r="43145" b="139"/>
          <a:stretch/>
        </p:blipFill>
        <p:spPr>
          <a:xfrm>
            <a:off x="336000" y="2214000"/>
            <a:ext cx="4825728" cy="3134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2214000"/>
            <a:ext cx="3899870" cy="3359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06000" y="1415023"/>
            <a:ext cx="6695892" cy="3217953"/>
          </a:xfrm>
        </p:spPr>
        <p:txBody>
          <a:bodyPr/>
          <a:lstStyle/>
          <a:p>
            <a:r>
              <a:rPr lang="bg-BG" dirty="0"/>
              <a:t>Добавяне и 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023179"/>
            <a:ext cx="1934722" cy="1798687"/>
          </a:xfrm>
          <a:prstGeom prst="rect">
            <a:avLst/>
          </a:prstGeom>
        </p:spPr>
      </p:pic>
      <p:pic>
        <p:nvPicPr>
          <p:cNvPr id="1026" name="Picture 2" descr="Push pin Basic Miscellany Fla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1044000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програма в </a:t>
            </a:r>
            <a:r>
              <a:rPr lang="en-US" dirty="0"/>
              <a:t>Taskbar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1000" y="3384000"/>
            <a:ext cx="5130000" cy="1935000"/>
          </a:xfrm>
          <a:prstGeom prst="wedgeRoundRectCallout">
            <a:avLst>
              <a:gd name="adj1" fmla="val 19696"/>
              <a:gd name="adj2" fmla="val 88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лентата за търсене (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bar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пишем името на програмата, която искаме да добавим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941000" y="4351500"/>
            <a:ext cx="3608400" cy="1935000"/>
          </a:xfrm>
          <a:prstGeom prst="wedgeRoundRectCallout">
            <a:avLst>
              <a:gd name="adj1" fmla="val -76834"/>
              <a:gd name="adj2" fmla="val -399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to taskbar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закачим програма в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941000" y="2462135"/>
            <a:ext cx="3608400" cy="1530000"/>
          </a:xfrm>
          <a:prstGeom prst="wedgeRoundRectCallout">
            <a:avLst>
              <a:gd name="adj1" fmla="val -77968"/>
              <a:gd name="adj2" fmla="val 68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и да закачим програмата за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стартовото меню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Операционна система</a:t>
            </a:r>
            <a:r>
              <a:rPr lang="bg-BG" dirty="0"/>
              <a:t> (ОС)</a:t>
            </a:r>
          </a:p>
          <a:p>
            <a:r>
              <a:rPr lang="bg-BG" dirty="0"/>
              <a:t>Персонализиране на </a:t>
            </a:r>
            <a:r>
              <a:rPr lang="bg-BG" b="1" dirty="0"/>
              <a:t>потребителски интерфейс</a:t>
            </a:r>
            <a:r>
              <a:rPr lang="bg-BG" dirty="0"/>
              <a:t> на ОС</a:t>
            </a:r>
            <a:endParaRPr lang="bg-BG" b="1" dirty="0"/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3384000"/>
            <a:ext cx="4725000" cy="1800000"/>
          </a:xfrm>
          <a:prstGeom prst="wedgeRoundRectCallout">
            <a:avLst>
              <a:gd name="adj1" fmla="val 6445"/>
              <a:gd name="adj2" fmla="val 4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същия начин намираме програмата, която искаме да премахнем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23500" y="4869000"/>
            <a:ext cx="3442500" cy="1125000"/>
          </a:xfrm>
          <a:prstGeom prst="wedgeRoundRectCallout">
            <a:avLst>
              <a:gd name="adj1" fmla="val -57174"/>
              <a:gd name="adj2" fmla="val -91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Unpin from taskbar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7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система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набор от програми за, които управляват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Windows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Linux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macOS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iOS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>
                <a:solidFill>
                  <a:schemeClr val="bg2"/>
                </a:solidFill>
              </a:rPr>
              <a:t>– 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>
                <a:solidFill>
                  <a:schemeClr val="bg2"/>
                </a:solidFill>
              </a:rPr>
              <a:t>Буквено-цифров</a:t>
            </a:r>
            <a:r>
              <a:rPr lang="bg-BG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система (ОС)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dirty="0"/>
              <a:t>(</a:t>
            </a:r>
            <a:r>
              <a:rPr lang="bg-BG" b="1" dirty="0"/>
              <a:t>ОС</a:t>
            </a:r>
            <a:r>
              <a:rPr lang="bg-BG" dirty="0"/>
              <a:t>) – системни програми за управление на компютърната система</a:t>
            </a:r>
          </a:p>
          <a:p>
            <a:pPr lvl="1"/>
            <a:r>
              <a:rPr lang="bg-BG" dirty="0"/>
              <a:t>Примери:</a:t>
            </a:r>
          </a:p>
          <a:p>
            <a:pPr lvl="2"/>
            <a:r>
              <a:rPr lang="en-US" b="1" dirty="0"/>
              <a:t>Windows</a:t>
            </a:r>
            <a:r>
              <a:rPr lang="en-US" dirty="0"/>
              <a:t> </a:t>
            </a:r>
            <a:r>
              <a:rPr lang="bg-BG" dirty="0"/>
              <a:t>– ОС за лаптопи</a:t>
            </a:r>
          </a:p>
          <a:p>
            <a:pPr lvl="2"/>
            <a:r>
              <a:rPr lang="en-US" b="1" dirty="0"/>
              <a:t>Android</a:t>
            </a:r>
            <a:r>
              <a:rPr lang="en-US" dirty="0"/>
              <a:t> – </a:t>
            </a:r>
            <a:r>
              <a:rPr lang="bg-BG" dirty="0"/>
              <a:t>ОС за телефони</a:t>
            </a:r>
          </a:p>
          <a:p>
            <a:pPr lvl="1"/>
            <a:r>
              <a:rPr lang="bg-BG" dirty="0"/>
              <a:t>ОС действа като </a:t>
            </a:r>
            <a:r>
              <a:rPr lang="bg-BG" b="1" dirty="0"/>
              <a:t>посредник</a:t>
            </a:r>
            <a:br>
              <a:rPr lang="bg-BG" dirty="0"/>
            </a:br>
            <a:r>
              <a:rPr lang="bg-BG" dirty="0"/>
              <a:t>между </a:t>
            </a:r>
            <a:r>
              <a:rPr lang="bg-BG" b="1" dirty="0"/>
              <a:t>хардуера</a:t>
            </a:r>
            <a:r>
              <a:rPr lang="bg-BG" dirty="0"/>
              <a:t> на компютъра</a:t>
            </a:r>
            <a:br>
              <a:rPr lang="bg-BG" dirty="0"/>
            </a:br>
            <a:r>
              <a:rPr lang="bg-BG" dirty="0"/>
              <a:t>и </a:t>
            </a:r>
            <a:r>
              <a:rPr lang="bg-BG" b="1" dirty="0"/>
              <a:t>софтуерните</a:t>
            </a:r>
            <a:r>
              <a:rPr lang="bg-BG" dirty="0"/>
              <a:t> приложения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0" y="2676784"/>
            <a:ext cx="4377273" cy="2462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D1B56-471A-024E-28B0-9843BBBF6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Операционната система има няколко </a:t>
            </a:r>
            <a:r>
              <a:rPr lang="bg-BG" b="1" dirty="0"/>
              <a:t>основни функции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Изпълнява </a:t>
            </a:r>
            <a:r>
              <a:rPr lang="bg-BG" b="1" dirty="0"/>
              <a:t>софтуерни приложния</a:t>
            </a:r>
            <a:r>
              <a:rPr lang="bg-BG" dirty="0"/>
              <a:t> (програми) на компютъра</a:t>
            </a:r>
          </a:p>
          <a:p>
            <a:pPr lvl="2"/>
            <a:r>
              <a:rPr lang="bg-BG" dirty="0"/>
              <a:t>Стартира / спира приложения, превключва между тях</a:t>
            </a:r>
          </a:p>
          <a:p>
            <a:pPr lvl="1"/>
            <a:r>
              <a:rPr lang="bg-BG" dirty="0"/>
              <a:t>Контролира </a:t>
            </a:r>
            <a:r>
              <a:rPr lang="bg-BG" b="1" dirty="0"/>
              <a:t>използването </a:t>
            </a:r>
            <a:r>
              <a:rPr lang="bg-BG" dirty="0"/>
              <a:t>на</a:t>
            </a:r>
            <a:r>
              <a:rPr lang="bg-BG" b="1" dirty="0"/>
              <a:t> процесора </a:t>
            </a:r>
            <a:r>
              <a:rPr lang="bg-BG" dirty="0"/>
              <a:t>и </a:t>
            </a:r>
            <a:r>
              <a:rPr lang="bg-BG" b="1" dirty="0"/>
              <a:t>паметта</a:t>
            </a:r>
            <a:r>
              <a:rPr lang="bg-BG" dirty="0"/>
              <a:t> от различните приложения</a:t>
            </a:r>
          </a:p>
          <a:p>
            <a:pPr lvl="1"/>
            <a:r>
              <a:rPr lang="bg-BG" dirty="0"/>
              <a:t>Позволява на </a:t>
            </a:r>
            <a:r>
              <a:rPr lang="bg-BG" b="1" dirty="0"/>
              <a:t>човек</a:t>
            </a:r>
            <a:r>
              <a:rPr lang="bg-BG" dirty="0"/>
              <a:t> да </a:t>
            </a:r>
            <a:r>
              <a:rPr lang="bg-BG" b="1" dirty="0"/>
              <a:t>взаимодейства с компютъра </a:t>
            </a:r>
            <a:r>
              <a:rPr lang="bg-BG" dirty="0"/>
              <a:t>чрез потребителския интерфейс</a:t>
            </a:r>
          </a:p>
          <a:p>
            <a:pPr lvl="1"/>
            <a:r>
              <a:rPr lang="bg-BG" dirty="0"/>
              <a:t>Управлява работата на </a:t>
            </a:r>
            <a:r>
              <a:rPr lang="bg-BG" b="1" dirty="0"/>
              <a:t>периферните устройства </a:t>
            </a:r>
          </a:p>
          <a:p>
            <a:pPr lvl="2"/>
            <a:r>
              <a:rPr lang="bg-BG" dirty="0"/>
              <a:t>Клавиатура, мишка, монитор, скенер, принтер и др.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Едни от </a:t>
            </a:r>
            <a:r>
              <a:rPr lang="bg-BG" b="1" dirty="0"/>
              <a:t>най-известните ОС</a:t>
            </a:r>
            <a:r>
              <a:rPr lang="bg-BG" dirty="0"/>
              <a:t> са: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Windows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macOS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Android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/>
              <a:t>(</a:t>
            </a:r>
            <a:r>
              <a:rPr lang="bg-BG" b="1" dirty="0"/>
              <a:t>ПИ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Програмни средства, с които </a:t>
            </a:r>
            <a:r>
              <a:rPr lang="bg-BG" b="1" dirty="0"/>
              <a:t>потребителят общува </a:t>
            </a:r>
            <a:r>
              <a:rPr lang="bg-BG" dirty="0"/>
              <a:t>с </a:t>
            </a:r>
            <a:r>
              <a:rPr lang="bg-BG" b="1" dirty="0"/>
              <a:t>компютъра</a:t>
            </a:r>
          </a:p>
          <a:p>
            <a:pPr lvl="1"/>
            <a:r>
              <a:rPr lang="bg-BG" dirty="0"/>
              <a:t>Примери:</a:t>
            </a:r>
          </a:p>
          <a:p>
            <a:pPr lvl="2"/>
            <a:r>
              <a:rPr lang="bg-BG" dirty="0"/>
              <a:t>Бутон за натискане</a:t>
            </a:r>
          </a:p>
          <a:p>
            <a:pPr lvl="2"/>
            <a:r>
              <a:rPr lang="bg-BG" dirty="0"/>
              <a:t>Гласова команда</a:t>
            </a:r>
          </a:p>
          <a:p>
            <a:pPr lvl="2"/>
            <a:r>
              <a:rPr lang="bg-BG" dirty="0"/>
              <a:t>Текстова команда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64" y="2647004"/>
            <a:ext cx="7156236" cy="29229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D0F38-FE91-0734-BE58-4BCAEC6C6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Интерфейсът може да бъде: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Буквено-цифров</a:t>
            </a:r>
            <a:r>
              <a:rPr lang="bg-BG" dirty="0"/>
              <a:t> – писане на </a:t>
            </a:r>
            <a:r>
              <a:rPr lang="bg-BG" b="1" dirty="0"/>
              <a:t>команди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Графичен</a:t>
            </a:r>
            <a:r>
              <a:rPr lang="bg-BG" dirty="0"/>
              <a:t> – използване на </a:t>
            </a:r>
            <a:r>
              <a:rPr lang="bg-BG" b="1" dirty="0"/>
              <a:t>видими обекти </a:t>
            </a:r>
            <a:r>
              <a:rPr lang="bg-BG" dirty="0"/>
              <a:t>на екрана с помощта на </a:t>
            </a:r>
            <a:r>
              <a:rPr lang="bg-BG" b="1" dirty="0"/>
              <a:t>клавиатура</a:t>
            </a:r>
            <a:r>
              <a:rPr lang="bg-BG" dirty="0"/>
              <a:t>, </a:t>
            </a:r>
            <a:r>
              <a:rPr lang="bg-BG" b="1" dirty="0"/>
              <a:t>мишка</a:t>
            </a:r>
            <a:r>
              <a:rPr lang="bg-BG" dirty="0"/>
              <a:t> и </a:t>
            </a:r>
            <a:r>
              <a:rPr lang="bg-BG" b="1" dirty="0"/>
              <a:t>др</a:t>
            </a:r>
            <a:r>
              <a:rPr lang="bg-BG" dirty="0"/>
              <a:t>.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Гласов</a:t>
            </a:r>
            <a:r>
              <a:rPr lang="bg-BG" dirty="0"/>
              <a:t> – чрез</a:t>
            </a:r>
            <a:br>
              <a:rPr lang="bg-BG" dirty="0"/>
            </a:br>
            <a:r>
              <a:rPr lang="bg-BG" dirty="0"/>
              <a:t>гласови команди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4452742" y="4149000"/>
            <a:ext cx="2870124" cy="2257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16" y="4149000"/>
            <a:ext cx="4015884" cy="2257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749</Words>
  <Application>Microsoft Macintosh PowerPoint</Application>
  <PresentationFormat>Widescreen</PresentationFormat>
  <Paragraphs>124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Операционна система (ОС)</vt:lpstr>
      <vt:lpstr>Съдържание</vt:lpstr>
      <vt:lpstr>͏Операционна система (ОС)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Добавяне и премахване на програма от Taskbar</vt:lpstr>
      <vt:lpstr>Добавяне на програма в Taskbar</vt:lpstr>
      <vt:lpstr>Премахване на програма от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278</cp:revision>
  <dcterms:created xsi:type="dcterms:W3CDTF">2018-05-23T13:08:44Z</dcterms:created>
  <dcterms:modified xsi:type="dcterms:W3CDTF">2024-05-13T12:30:19Z</dcterms:modified>
  <cp:category/>
</cp:coreProperties>
</file>