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6" r:id="rId13"/>
    <p:sldId id="597" r:id="rId14"/>
    <p:sldId id="586" r:id="rId15"/>
    <p:sldId id="504" r:id="rId16"/>
    <p:sldId id="5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Носители на информация" id="{B9DDFA81-4932-45BF-8004-E8AB050108E5}">
          <p14:sldIdLst>
            <p14:sldId id="587"/>
            <p14:sldId id="588"/>
            <p14:sldId id="589"/>
            <p14:sldId id="590"/>
          </p14:sldIdLst>
        </p14:section>
        <p14:section name="Формат на файл" id="{B84FF8CB-5638-40CB-833E-728BB6702081}">
          <p14:sldIdLst>
            <p14:sldId id="591"/>
            <p14:sldId id="592"/>
            <p14:sldId id="593"/>
            <p14:sldId id="594"/>
            <p14:sldId id="595"/>
          </p14:sldIdLst>
        </p14:section>
        <p14:section name="Представяне на файлове и папки" id="{81AE144A-1C32-4BD8-B0A4-26AC71EC2F07}">
          <p14:sldIdLst>
            <p14:sldId id="596"/>
            <p14:sldId id="597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4" autoAdjust="0"/>
    <p:restoredTop sz="95238" autoAdjust="0"/>
  </p:normalViewPr>
  <p:slideViewPr>
    <p:cSldViewPr showGuides="1">
      <p:cViewPr varScale="1">
        <p:scale>
          <a:sx n="117" d="100"/>
          <a:sy n="117" d="100"/>
        </p:scale>
        <p:origin x="768" y="1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13.05.24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45646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80178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1892499"/>
          </a:xfrm>
        </p:spPr>
        <p:txBody>
          <a:bodyPr>
            <a:normAutofit/>
          </a:bodyPr>
          <a:lstStyle/>
          <a:p>
            <a:r>
              <a:rPr lang="bg-BG" dirty="0"/>
              <a:t>Носители на информация и файлови формати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1026" name="Picture 2" descr="Information carriers icons Royalty Free Vector Image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" t="33835" r="-460" b="10127"/>
          <a:stretch/>
        </p:blipFill>
        <p:spPr bwMode="auto">
          <a:xfrm>
            <a:off x="6390123" y="3204001"/>
            <a:ext cx="5248260" cy="238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Програмата</a:t>
            </a:r>
            <a:r>
              <a:rPr lang="bg-BG" dirty="0"/>
              <a:t>, с която се създава определен файл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bg-BG" b="1" dirty="0"/>
              <a:t>определя</a:t>
            </a:r>
            <a:r>
              <a:rPr lang="bg-BG" dirty="0"/>
              <a:t> неговия </a:t>
            </a:r>
            <a:r>
              <a:rPr lang="bg-BG" b="1" dirty="0"/>
              <a:t>формат</a:t>
            </a:r>
            <a:r>
              <a:rPr lang="bg-BG" dirty="0"/>
              <a:t>:</a:t>
            </a:r>
          </a:p>
          <a:p>
            <a:pPr lvl="1"/>
            <a:r>
              <a:rPr lang="en-US" b="1" dirty="0"/>
              <a:t>MS Word </a:t>
            </a:r>
            <a:r>
              <a:rPr lang="en-US" dirty="0"/>
              <a:t>– docx, doc, txt, …</a:t>
            </a:r>
          </a:p>
          <a:p>
            <a:pPr lvl="1"/>
            <a:r>
              <a:rPr lang="en-US" b="1" dirty="0"/>
              <a:t>MS PowerPoint </a:t>
            </a:r>
            <a:r>
              <a:rPr lang="en-US" dirty="0"/>
              <a:t>– pptx, ppt, ppsx, …</a:t>
            </a:r>
            <a:endParaRPr lang="bg-BG" dirty="0"/>
          </a:p>
          <a:p>
            <a:pPr lvl="1"/>
            <a:r>
              <a:rPr lang="en-US" b="1" dirty="0"/>
              <a:t>MS Excel </a:t>
            </a:r>
            <a:r>
              <a:rPr lang="en-US" dirty="0"/>
              <a:t>– xlsx, xls, …</a:t>
            </a:r>
            <a:endParaRPr lang="en-US" b="1" dirty="0"/>
          </a:p>
          <a:p>
            <a:pPr lvl="1"/>
            <a:r>
              <a:rPr lang="en-US" b="1" dirty="0"/>
              <a:t>Paint</a:t>
            </a:r>
            <a:r>
              <a:rPr lang="en-US" dirty="0"/>
              <a:t> – jpeg, png, …</a:t>
            </a:r>
          </a:p>
          <a:p>
            <a:r>
              <a:rPr lang="bg-BG" dirty="0"/>
              <a:t>С какви файлови формати може да работи </a:t>
            </a:r>
            <a:r>
              <a:rPr lang="en-US" b="1" dirty="0"/>
              <a:t>Photoshop</a:t>
            </a:r>
            <a:r>
              <a:rPr lang="bg-BG" b="1" dirty="0"/>
              <a:t> </a:t>
            </a:r>
            <a:r>
              <a:rPr lang="bg-BG" dirty="0"/>
              <a:t>(програма за обработка на изображения)</a:t>
            </a:r>
            <a:r>
              <a:rPr lang="en-US" dirty="0"/>
              <a:t>?</a:t>
            </a:r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Файлови формати и програми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000" y="1899000"/>
            <a:ext cx="1403226" cy="130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000" y="3611466"/>
            <a:ext cx="1455305" cy="13529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000" y="1931617"/>
            <a:ext cx="1514747" cy="1408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687" y="3415829"/>
            <a:ext cx="1744251" cy="174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4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да видите всички видове</a:t>
            </a:r>
            <a:r>
              <a:rPr lang="en-US" dirty="0"/>
              <a:t> </a:t>
            </a:r>
            <a:r>
              <a:rPr lang="bg-BG" dirty="0"/>
              <a:t>файлове, с които дадена програма работи, изберете</a:t>
            </a:r>
            <a:r>
              <a:rPr lang="en-US" dirty="0"/>
              <a:t> –</a:t>
            </a:r>
            <a:r>
              <a:rPr lang="bg-BG" dirty="0"/>
              <a:t> </a:t>
            </a:r>
            <a:r>
              <a:rPr lang="en-US" b="1" dirty="0"/>
              <a:t>File/Save As</a:t>
            </a:r>
          </a:p>
          <a:p>
            <a:r>
              <a:rPr lang="bg-BG" dirty="0"/>
              <a:t>От </a:t>
            </a:r>
            <a:r>
              <a:rPr lang="bg-BG" b="1" dirty="0"/>
              <a:t>падащия списък </a:t>
            </a:r>
            <a:r>
              <a:rPr lang="bg-BG" dirty="0"/>
              <a:t>може да видите всички разширения, с които програмата може да </a:t>
            </a:r>
            <a:r>
              <a:rPr lang="bg-BG" b="1" dirty="0"/>
              <a:t>записва</a:t>
            </a:r>
            <a:r>
              <a:rPr lang="bg-BG" dirty="0"/>
              <a:t>, </a:t>
            </a:r>
            <a:r>
              <a:rPr lang="bg-BG" b="1" dirty="0"/>
              <a:t>чете</a:t>
            </a:r>
            <a:r>
              <a:rPr lang="bg-BG" dirty="0"/>
              <a:t> и </a:t>
            </a:r>
            <a:r>
              <a:rPr lang="bg-BG" b="1" dirty="0"/>
              <a:t>обработва</a:t>
            </a:r>
            <a:r>
              <a:rPr lang="bg-BG" dirty="0"/>
              <a:t> файлове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Записване на файлове с различни типове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F6BC0E-7D49-A7CA-CCFD-A047EE791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291" y="3717023"/>
            <a:ext cx="5507417" cy="29487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9144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Визуализиране на разширенията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Представяне на файлове и папки</a:t>
            </a:r>
            <a:endParaRPr lang="en-US" dirty="0"/>
          </a:p>
        </p:txBody>
      </p:sp>
      <p:pic>
        <p:nvPicPr>
          <p:cNvPr id="5122" name="Picture 2" descr="File - Fre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000" y="1449000"/>
            <a:ext cx="2340000" cy="234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74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icrosoft Notepad | Logopedia | Fand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694" y="5136216"/>
            <a:ext cx="1081806" cy="108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разглеждане на </a:t>
            </a:r>
            <a:r>
              <a:rPr lang="bg-BG" b="1" dirty="0"/>
              <a:t>файловата система </a:t>
            </a:r>
            <a:r>
              <a:rPr lang="bg-BG" dirty="0"/>
              <a:t>на </a:t>
            </a:r>
            <a:r>
              <a:rPr lang="en-US" b="1" dirty="0"/>
              <a:t>Windows</a:t>
            </a:r>
            <a:r>
              <a:rPr lang="bg-BG" dirty="0"/>
              <a:t> най-често се ползва </a:t>
            </a:r>
            <a:r>
              <a:rPr lang="en-US" b="1" dirty="0">
                <a:solidFill>
                  <a:schemeClr val="bg1"/>
                </a:solidFill>
              </a:rPr>
              <a:t>File Explorer</a:t>
            </a:r>
          </a:p>
          <a:p>
            <a:r>
              <a:rPr lang="bg-BG" dirty="0"/>
              <a:t>Когато разглеждате файловете в определена папка: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Представяне на файлове и папки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03500" y="5184000"/>
            <a:ext cx="4185000" cy="103064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4800" dirty="0"/>
              <a:t>На прощаване</a:t>
            </a:r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7626000" y="5180618"/>
            <a:ext cx="1562602" cy="9899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4800" dirty="0"/>
              <a:t>.</a:t>
            </a:r>
            <a:r>
              <a:rPr lang="en-US" sz="4800" dirty="0"/>
              <a:t>txt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516000" y="3204000"/>
            <a:ext cx="4635000" cy="1567996"/>
          </a:xfrm>
          <a:prstGeom prst="wedgeRoundRectCallout">
            <a:avLst>
              <a:gd name="adj1" fmla="val 15335"/>
              <a:gd name="adj2" fmla="val 717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 името на файла има икона на програмата, която може да го отвори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6591000" y="3339000"/>
            <a:ext cx="4333376" cy="1477259"/>
          </a:xfrm>
          <a:prstGeom prst="wedgeRoundRectCallout">
            <a:avLst>
              <a:gd name="adj1" fmla="val -7335"/>
              <a:gd name="adj2" fmla="val 918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името на файла се изписва неговото разширението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A1C993-987B-C249-36B7-772D255D89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163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ru-RU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Носители на информация</a:t>
            </a:r>
            <a:r>
              <a:rPr lang="ru-RU" sz="3200" dirty="0">
                <a:solidFill>
                  <a:schemeClr val="bg2"/>
                </a:solidFill>
              </a:rPr>
              <a:t>– устройства, използвани за </a:t>
            </a:r>
            <a:r>
              <a:rPr lang="ru-RU" sz="3200" b="1" dirty="0">
                <a:solidFill>
                  <a:schemeClr val="bg2"/>
                </a:solidFill>
              </a:rPr>
              <a:t>запис</a:t>
            </a:r>
            <a:r>
              <a:rPr lang="ru-RU" sz="3200" dirty="0">
                <a:solidFill>
                  <a:schemeClr val="bg2"/>
                </a:solidFill>
              </a:rPr>
              <a:t>, </a:t>
            </a:r>
            <a:r>
              <a:rPr lang="ru-RU" sz="3200" b="1" dirty="0">
                <a:solidFill>
                  <a:schemeClr val="bg2"/>
                </a:solidFill>
              </a:rPr>
              <a:t>съхранение</a:t>
            </a:r>
            <a:r>
              <a:rPr lang="ru-RU" sz="3200" dirty="0">
                <a:solidFill>
                  <a:schemeClr val="bg2"/>
                </a:solidFill>
              </a:rPr>
              <a:t> и </a:t>
            </a:r>
            <a:r>
              <a:rPr lang="ru-RU" sz="3200" b="1" dirty="0">
                <a:solidFill>
                  <a:schemeClr val="bg2"/>
                </a:solidFill>
              </a:rPr>
              <a:t>възпроизвеждане</a:t>
            </a:r>
            <a:r>
              <a:rPr lang="ru-RU" sz="3200" dirty="0">
                <a:solidFill>
                  <a:schemeClr val="bg2"/>
                </a:solidFill>
              </a:rPr>
              <a:t> на данни</a:t>
            </a:r>
            <a:endParaRPr lang="en-US" sz="3200" dirty="0">
              <a:solidFill>
                <a:schemeClr val="bg2"/>
              </a:solidFill>
            </a:endParaRP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Магнитни носители</a:t>
            </a: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Оптични носители</a:t>
            </a: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Електронни носители</a:t>
            </a:r>
            <a:endParaRPr lang="en-US" sz="28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r>
              <a:rPr lang="ru-RU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͏Формат на файл </a:t>
            </a:r>
            <a:r>
              <a:rPr lang="ru-RU" sz="3200" dirty="0">
                <a:solidFill>
                  <a:schemeClr val="bg2"/>
                </a:solidFill>
              </a:rPr>
              <a:t>– стандартизиран начин за </a:t>
            </a:r>
            <a:r>
              <a:rPr lang="ru-RU" sz="3200" b="1" dirty="0">
                <a:solidFill>
                  <a:schemeClr val="bg2"/>
                </a:solidFill>
              </a:rPr>
              <a:t>организация</a:t>
            </a:r>
            <a:r>
              <a:rPr lang="ru-RU" sz="3200" dirty="0">
                <a:solidFill>
                  <a:schemeClr val="bg2"/>
                </a:solidFill>
              </a:rPr>
              <a:t> и </a:t>
            </a:r>
            <a:r>
              <a:rPr lang="ru-RU" sz="3200" b="1" dirty="0">
                <a:solidFill>
                  <a:schemeClr val="bg2"/>
                </a:solidFill>
              </a:rPr>
              <a:t>съхранение</a:t>
            </a:r>
            <a:r>
              <a:rPr lang="ru-RU" sz="3200" dirty="0">
                <a:solidFill>
                  <a:schemeClr val="bg2"/>
                </a:solidFill>
              </a:rPr>
              <a:t> на данни във </a:t>
            </a:r>
            <a:r>
              <a:rPr lang="ru-RU" sz="3200" b="1" dirty="0">
                <a:solidFill>
                  <a:schemeClr val="bg2"/>
                </a:solidFill>
              </a:rPr>
              <a:t>файл</a:t>
            </a:r>
          </a:p>
          <a:p>
            <a:endParaRPr lang="en-US" sz="3200" dirty="0">
              <a:solidFill>
                <a:schemeClr val="bg2"/>
              </a:solidFill>
            </a:endParaRP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endParaRPr lang="bg-BG" sz="2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/>
              <a:t>͏Носители на информация</a:t>
            </a:r>
          </a:p>
          <a:p>
            <a:r>
              <a:rPr lang="bg-BG" dirty="0"/>
              <a:t>͏</a:t>
            </a:r>
            <a:r>
              <a:rPr lang="bg-BG" b="1" dirty="0"/>
              <a:t>Формат</a:t>
            </a:r>
            <a:r>
              <a:rPr lang="bg-BG" dirty="0"/>
              <a:t> на файл</a:t>
            </a:r>
          </a:p>
          <a:p>
            <a:r>
              <a:rPr lang="bg-BG" dirty="0"/>
              <a:t>Представяне на </a:t>
            </a:r>
            <a:r>
              <a:rPr lang="bg-BG" b="1" dirty="0"/>
              <a:t>файлове</a:t>
            </a:r>
            <a:r>
              <a:rPr lang="bg-BG" dirty="0"/>
              <a:t> и </a:t>
            </a:r>
            <a:r>
              <a:rPr lang="bg-BG" b="1" dirty="0"/>
              <a:t>папки</a:t>
            </a:r>
          </a:p>
          <a:p>
            <a:r>
              <a:rPr lang="bg-BG" dirty="0"/>
              <a:t>Визуализиране на </a:t>
            </a:r>
            <a:r>
              <a:rPr lang="bg-BG" b="1" dirty="0"/>
              <a:t>разширенията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Съхраняване на информация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Носители на информация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1224000"/>
            <a:ext cx="2923125" cy="292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4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͏</a:t>
            </a:r>
            <a:r>
              <a:rPr lang="ru-RU" b="1" dirty="0">
                <a:solidFill>
                  <a:schemeClr val="bg1"/>
                </a:solidFill>
              </a:rPr>
              <a:t>Носители на информация </a:t>
            </a:r>
            <a:r>
              <a:rPr lang="ru-RU" dirty="0"/>
              <a:t>(</a:t>
            </a:r>
            <a:r>
              <a:rPr lang="ru-RU" b="1" dirty="0"/>
              <a:t>НИ</a:t>
            </a:r>
            <a:r>
              <a:rPr lang="ru-RU" dirty="0"/>
              <a:t>)</a:t>
            </a:r>
            <a:r>
              <a:rPr lang="ru-RU" b="1" dirty="0"/>
              <a:t> </a:t>
            </a:r>
            <a:r>
              <a:rPr lang="ru-RU" dirty="0"/>
              <a:t>– устройства, използвани за </a:t>
            </a:r>
            <a:r>
              <a:rPr lang="ru-RU" b="1" dirty="0"/>
              <a:t>запис</a:t>
            </a:r>
            <a:r>
              <a:rPr lang="ru-RU" dirty="0"/>
              <a:t>, </a:t>
            </a:r>
            <a:r>
              <a:rPr lang="ru-RU" b="1" dirty="0"/>
              <a:t>съхранение</a:t>
            </a:r>
            <a:r>
              <a:rPr lang="ru-RU" dirty="0"/>
              <a:t> и </a:t>
            </a:r>
            <a:r>
              <a:rPr lang="ru-RU" b="1" dirty="0"/>
              <a:t>възпроизвеждане</a:t>
            </a:r>
            <a:r>
              <a:rPr lang="ru-RU" dirty="0"/>
              <a:t> на данни</a:t>
            </a:r>
            <a:endParaRPr lang="en-US" dirty="0"/>
          </a:p>
          <a:p>
            <a:r>
              <a:rPr lang="bg-BG" dirty="0"/>
              <a:t>Избройте имената на следните </a:t>
            </a:r>
            <a:r>
              <a:rPr lang="bg-BG" b="1" dirty="0"/>
              <a:t>НИ</a:t>
            </a:r>
            <a:r>
              <a:rPr lang="bg-BG" dirty="0"/>
              <a:t>:</a:t>
            </a:r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са носители на информация?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00" y="3627360"/>
            <a:ext cx="2639279" cy="26392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40" y="3477797"/>
            <a:ext cx="3644001" cy="27888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002" y="3477797"/>
            <a:ext cx="2693724" cy="260358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3FE38C-F5FE-DB9B-8C0F-36FB188A6A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850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Според </a:t>
            </a:r>
            <a:r>
              <a:rPr lang="bg-BG" b="1" dirty="0"/>
              <a:t>технологията на съхраняване </a:t>
            </a:r>
            <a:r>
              <a:rPr lang="bg-BG" dirty="0"/>
              <a:t>на информация НИ се делят на:</a:t>
            </a:r>
          </a:p>
          <a:p>
            <a:pPr lvl="1"/>
            <a:r>
              <a:rPr lang="bg-BG" dirty="0"/>
              <a:t>Магнитни носители</a:t>
            </a:r>
          </a:p>
          <a:p>
            <a:pPr lvl="1"/>
            <a:r>
              <a:rPr lang="bg-BG" dirty="0"/>
              <a:t>Оптични носители</a:t>
            </a:r>
          </a:p>
          <a:p>
            <a:pPr lvl="1"/>
            <a:r>
              <a:rPr lang="bg-BG" dirty="0"/>
              <a:t>Електронни носители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носители на информация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555" y="2169000"/>
            <a:ext cx="2230582" cy="21580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48" y="4554781"/>
            <a:ext cx="2233117" cy="21583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92" b="32048"/>
          <a:stretch/>
        </p:blipFill>
        <p:spPr>
          <a:xfrm>
            <a:off x="3781141" y="5072839"/>
            <a:ext cx="3729718" cy="13039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0" t="22598" r="10316" b="22598"/>
          <a:stretch/>
        </p:blipFill>
        <p:spPr>
          <a:xfrm>
            <a:off x="8121000" y="4532863"/>
            <a:ext cx="3250076" cy="2271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657" y="2034000"/>
            <a:ext cx="2606250" cy="260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2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/>
              <a:t>Капацитетът</a:t>
            </a:r>
            <a:r>
              <a:rPr lang="ru-RU" dirty="0"/>
              <a:t> за съхранение </a:t>
            </a:r>
            <a:r>
              <a:rPr lang="ru-RU" b="1" dirty="0"/>
              <a:t>варира</a:t>
            </a:r>
            <a:r>
              <a:rPr lang="ru-RU" dirty="0"/>
              <a:t> значително между различните типове </a:t>
            </a:r>
            <a:r>
              <a:rPr lang="bg-BG" dirty="0"/>
              <a:t>НИ</a:t>
            </a:r>
            <a:r>
              <a:rPr lang="ru-RU" dirty="0"/>
              <a:t>:</a:t>
            </a:r>
          </a:p>
          <a:p>
            <a:pPr lvl="1"/>
            <a:r>
              <a:rPr lang="ru-RU" b="1" dirty="0"/>
              <a:t>Твърд диск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bg-BG" dirty="0"/>
              <a:t>до няколко </a:t>
            </a:r>
            <a:r>
              <a:rPr lang="bg-BG" b="1" dirty="0"/>
              <a:t>терабайта</a:t>
            </a:r>
          </a:p>
          <a:p>
            <a:pPr lvl="1"/>
            <a:r>
              <a:rPr lang="bg-BG" b="1" dirty="0"/>
              <a:t>Компактдиск</a:t>
            </a:r>
            <a:r>
              <a:rPr lang="bg-BG" dirty="0"/>
              <a:t> </a:t>
            </a:r>
            <a:r>
              <a:rPr lang="en-US" dirty="0"/>
              <a:t>(CD) – </a:t>
            </a:r>
            <a:r>
              <a:rPr lang="bg-BG" dirty="0"/>
              <a:t>около </a:t>
            </a:r>
            <a:r>
              <a:rPr lang="bg-BG" b="1" dirty="0"/>
              <a:t>700</a:t>
            </a:r>
            <a:r>
              <a:rPr lang="en-US" b="1" dirty="0"/>
              <a:t> MB</a:t>
            </a:r>
          </a:p>
          <a:p>
            <a:pPr lvl="1"/>
            <a:r>
              <a:rPr lang="bg-BG" b="1" dirty="0"/>
              <a:t>Видеодиск</a:t>
            </a:r>
            <a:r>
              <a:rPr lang="bg-BG" dirty="0"/>
              <a:t> </a:t>
            </a:r>
            <a:r>
              <a:rPr lang="en-US" dirty="0"/>
              <a:t>(DVD) – </a:t>
            </a:r>
            <a:r>
              <a:rPr lang="bg-BG" dirty="0"/>
              <a:t>около </a:t>
            </a:r>
            <a:r>
              <a:rPr lang="bg-BG" b="1" dirty="0"/>
              <a:t>4.7 </a:t>
            </a:r>
            <a:r>
              <a:rPr lang="en-US" b="1" dirty="0"/>
              <a:t>GB</a:t>
            </a:r>
          </a:p>
          <a:p>
            <a:pPr lvl="1"/>
            <a:r>
              <a:rPr lang="en-US" b="1" dirty="0"/>
              <a:t>Blu-ray</a:t>
            </a:r>
            <a:r>
              <a:rPr lang="en-US" dirty="0"/>
              <a:t> </a:t>
            </a:r>
            <a:r>
              <a:rPr lang="bg-BG" b="1" dirty="0"/>
              <a:t>диск</a:t>
            </a:r>
            <a:r>
              <a:rPr lang="bg-BG" dirty="0"/>
              <a:t> (</a:t>
            </a:r>
            <a:r>
              <a:rPr lang="en-US" dirty="0"/>
              <a:t>BD</a:t>
            </a:r>
            <a:r>
              <a:rPr lang="bg-BG" dirty="0"/>
              <a:t>)</a:t>
            </a:r>
            <a:r>
              <a:rPr lang="en-US" dirty="0"/>
              <a:t> – </a:t>
            </a:r>
            <a:r>
              <a:rPr lang="en-US" b="1" dirty="0"/>
              <a:t>25 GB</a:t>
            </a:r>
            <a:r>
              <a:rPr lang="en-US" dirty="0"/>
              <a:t> </a:t>
            </a:r>
            <a:r>
              <a:rPr lang="bg-BG" dirty="0"/>
              <a:t>до </a:t>
            </a:r>
            <a:r>
              <a:rPr lang="bg-BG" b="1" dirty="0"/>
              <a:t>50 </a:t>
            </a:r>
            <a:r>
              <a:rPr lang="en-US" b="1" dirty="0"/>
              <a:t>GB</a:t>
            </a:r>
            <a:endParaRPr lang="bg-BG" b="1" dirty="0"/>
          </a:p>
          <a:p>
            <a:pPr lvl="1"/>
            <a:r>
              <a:rPr lang="bg-BG" b="1" dirty="0"/>
              <a:t>...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Обем на отделните 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5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Видове формати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Формат на файл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000" y="909000"/>
            <a:ext cx="3400475" cy="34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9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79000"/>
            <a:ext cx="11818096" cy="5528766"/>
          </a:xfrm>
        </p:spPr>
        <p:txBody>
          <a:bodyPr/>
          <a:lstStyle/>
          <a:p>
            <a:r>
              <a:rPr lang="ru-RU" dirty="0"/>
              <a:t>͏</a:t>
            </a:r>
            <a:r>
              <a:rPr lang="ru-RU" b="1" dirty="0">
                <a:solidFill>
                  <a:schemeClr val="bg1"/>
                </a:solidFill>
              </a:rPr>
              <a:t>Формат на файл </a:t>
            </a:r>
            <a:r>
              <a:rPr lang="ru-RU" dirty="0"/>
              <a:t>– стандартизиран начин за </a:t>
            </a:r>
            <a:r>
              <a:rPr lang="ru-RU" b="1" dirty="0"/>
              <a:t>организация</a:t>
            </a:r>
            <a:r>
              <a:rPr lang="ru-RU" dirty="0"/>
              <a:t> и </a:t>
            </a:r>
            <a:r>
              <a:rPr lang="ru-RU" b="1" dirty="0"/>
              <a:t>съхранение</a:t>
            </a:r>
            <a:r>
              <a:rPr lang="ru-RU" dirty="0"/>
              <a:t> на данни във </a:t>
            </a:r>
            <a:r>
              <a:rPr lang="ru-RU" b="1" dirty="0"/>
              <a:t>файл</a:t>
            </a:r>
          </a:p>
          <a:p>
            <a:pPr lvl="1"/>
            <a:r>
              <a:rPr lang="ru-RU" dirty="0"/>
              <a:t>Определя как информацията е </a:t>
            </a:r>
            <a:r>
              <a:rPr lang="ru-RU" b="1" dirty="0"/>
              <a:t>кодирана</a:t>
            </a:r>
            <a:r>
              <a:rPr lang="ru-RU" dirty="0"/>
              <a:t> и може да бъде </a:t>
            </a:r>
            <a:r>
              <a:rPr lang="ru-RU" b="1" dirty="0"/>
              <a:t>прочетена</a:t>
            </a:r>
            <a:r>
              <a:rPr lang="ru-RU" dirty="0"/>
              <a:t> или </a:t>
            </a:r>
            <a:r>
              <a:rPr lang="ru-RU" b="1" dirty="0"/>
              <a:t>обработена</a:t>
            </a:r>
            <a:r>
              <a:rPr lang="ru-RU" dirty="0"/>
              <a:t> от софтуер</a:t>
            </a:r>
          </a:p>
          <a:p>
            <a:r>
              <a:rPr lang="ru-RU" dirty="0"/>
              <a:t>͏</a:t>
            </a:r>
            <a:r>
              <a:rPr lang="ru-RU" b="1" dirty="0">
                <a:solidFill>
                  <a:schemeClr val="bg1"/>
                </a:solidFill>
              </a:rPr>
              <a:t>Разширение</a:t>
            </a:r>
            <a:r>
              <a:rPr lang="ru-RU" dirty="0"/>
              <a:t> – кратко </a:t>
            </a:r>
            <a:r>
              <a:rPr lang="ru-RU" b="1" dirty="0"/>
              <a:t>обозначение</a:t>
            </a:r>
            <a:r>
              <a:rPr lang="ru-RU" dirty="0"/>
              <a:t>, което се добавя след името на файла и </a:t>
            </a:r>
            <a:r>
              <a:rPr lang="bg-BG" dirty="0"/>
              <a:t>указва </a:t>
            </a:r>
            <a:r>
              <a:rPr lang="bg-BG" b="1" dirty="0"/>
              <a:t>формата</a:t>
            </a:r>
            <a:r>
              <a:rPr lang="bg-BG" dirty="0"/>
              <a:t> му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 на файл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84450" y="5319000"/>
            <a:ext cx="4230000" cy="895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4000" dirty="0"/>
              <a:t>Куче с очила.</a:t>
            </a:r>
            <a:r>
              <a:rPr lang="en-US" sz="4000" b="1" dirty="0">
                <a:solidFill>
                  <a:schemeClr val="bg1"/>
                </a:solidFill>
              </a:rPr>
              <a:t>jpg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AE0644-D51A-6FEE-4C3C-754F014837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74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файлови формати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920848"/>
              </p:ext>
            </p:extLst>
          </p:nvPr>
        </p:nvGraphicFramePr>
        <p:xfrm>
          <a:off x="1746500" y="1899000"/>
          <a:ext cx="8699000" cy="418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9500">
                  <a:extLst>
                    <a:ext uri="{9D8B030D-6E8A-4147-A177-3AD203B41FA5}">
                      <a16:colId xmlns:a16="http://schemas.microsoft.com/office/drawing/2014/main" val="2424385984"/>
                    </a:ext>
                  </a:extLst>
                </a:gridCol>
                <a:gridCol w="4349500">
                  <a:extLst>
                    <a:ext uri="{9D8B030D-6E8A-4147-A177-3AD203B41FA5}">
                      <a16:colId xmlns:a16="http://schemas.microsoft.com/office/drawing/2014/main" val="2294939210"/>
                    </a:ext>
                  </a:extLst>
                </a:gridCol>
              </a:tblGrid>
              <a:tr h="523125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2"/>
                          </a:solidFill>
                        </a:rPr>
                        <a:t>Файлов</a:t>
                      </a:r>
                      <a:r>
                        <a:rPr lang="bg-BG" baseline="0" dirty="0">
                          <a:solidFill>
                            <a:schemeClr val="bg2"/>
                          </a:solidFill>
                        </a:rPr>
                        <a:t> формат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2"/>
                          </a:solidFill>
                        </a:rPr>
                        <a:t>Разширение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458"/>
                  </a:ext>
                </a:extLst>
              </a:tr>
              <a:tr h="523125">
                <a:tc>
                  <a:txBody>
                    <a:bodyPr/>
                    <a:lstStyle/>
                    <a:p>
                      <a:r>
                        <a:rPr lang="bg-BG" dirty="0"/>
                        <a:t>Текстов</a:t>
                      </a:r>
                      <a:r>
                        <a:rPr lang="bg-BG" baseline="0" dirty="0"/>
                        <a:t> документ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.</a:t>
                      </a:r>
                      <a:r>
                        <a:rPr lang="en-US" dirty="0"/>
                        <a:t>txt, .docx, .rtf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4236537"/>
                  </a:ext>
                </a:extLst>
              </a:tr>
              <a:tr h="523125">
                <a:tc>
                  <a:txBody>
                    <a:bodyPr/>
                    <a:lstStyle/>
                    <a:p>
                      <a:r>
                        <a:rPr lang="bg-BG" dirty="0"/>
                        <a:t>Електронна</a:t>
                      </a:r>
                      <a:r>
                        <a:rPr lang="bg-BG" baseline="0" dirty="0"/>
                        <a:t> таблица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.xlsx, .xls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5002413"/>
                  </a:ext>
                </a:extLst>
              </a:tr>
              <a:tr h="523125">
                <a:tc>
                  <a:txBody>
                    <a:bodyPr/>
                    <a:lstStyle/>
                    <a:p>
                      <a:r>
                        <a:rPr lang="bg-BG" dirty="0"/>
                        <a:t>Графичен</a:t>
                      </a:r>
                      <a:r>
                        <a:rPr lang="bg-BG" baseline="0" dirty="0"/>
                        <a:t> формат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.</a:t>
                      </a:r>
                      <a:r>
                        <a:rPr lang="en-US" dirty="0"/>
                        <a:t>jpg,</a:t>
                      </a:r>
                      <a:r>
                        <a:rPr lang="en-US" baseline="0" dirty="0"/>
                        <a:t> .bmp, .gif, .png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376500"/>
                  </a:ext>
                </a:extLst>
              </a:tr>
              <a:tr h="523125">
                <a:tc>
                  <a:txBody>
                    <a:bodyPr/>
                    <a:lstStyle/>
                    <a:p>
                      <a:r>
                        <a:rPr lang="bg-BG" dirty="0"/>
                        <a:t>Презентация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.pptx,</a:t>
                      </a:r>
                      <a:r>
                        <a:rPr lang="en-US" baseline="0" dirty="0"/>
                        <a:t> .ppts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2298546"/>
                  </a:ext>
                </a:extLst>
              </a:tr>
              <a:tr h="523125">
                <a:tc>
                  <a:txBody>
                    <a:bodyPr/>
                    <a:lstStyle/>
                    <a:p>
                      <a:r>
                        <a:rPr lang="bg-BG" dirty="0"/>
                        <a:t>Видео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.mp4,</a:t>
                      </a:r>
                      <a:r>
                        <a:rPr lang="en-US" baseline="0" dirty="0"/>
                        <a:t> .avi, .wmv, .mpeg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162804"/>
                  </a:ext>
                </a:extLst>
              </a:tr>
              <a:tr h="523125">
                <a:tc>
                  <a:txBody>
                    <a:bodyPr/>
                    <a:lstStyle/>
                    <a:p>
                      <a:r>
                        <a:rPr lang="bg-BG" dirty="0"/>
                        <a:t>Звук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.mp3,</a:t>
                      </a:r>
                      <a:r>
                        <a:rPr lang="en-US" baseline="0" dirty="0"/>
                        <a:t> .wav, .wma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338924"/>
                  </a:ext>
                </a:extLst>
              </a:tr>
              <a:tr h="523125">
                <a:tc>
                  <a:txBody>
                    <a:bodyPr/>
                    <a:lstStyle/>
                    <a:p>
                      <a:r>
                        <a:rPr lang="bg-BG" dirty="0"/>
                        <a:t>Архив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.zip,</a:t>
                      </a:r>
                      <a:r>
                        <a:rPr lang="en-US" baseline="0" dirty="0"/>
                        <a:t> .rar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3844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17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4205</TotalTime>
  <Words>713</Words>
  <Application>Microsoft Macintosh PowerPoint</Application>
  <PresentationFormat>Widescreen</PresentationFormat>
  <Paragraphs>110</Paragraphs>
  <Slides>16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SoftUni</vt:lpstr>
      <vt:lpstr>Носители на информация и файлови формати</vt:lpstr>
      <vt:lpstr>Съдържание</vt:lpstr>
      <vt:lpstr>Носители на информация</vt:lpstr>
      <vt:lpstr>Какво са носители на информация?</vt:lpstr>
      <vt:lpstr>Видове носители на информация</vt:lpstr>
      <vt:lpstr>Обем на отделните НИ</vt:lpstr>
      <vt:lpstr>Формат на файл</vt:lpstr>
      <vt:lpstr>Формат на файл</vt:lpstr>
      <vt:lpstr>Видове файлови формати</vt:lpstr>
      <vt:lpstr>Файлови формати и програми</vt:lpstr>
      <vt:lpstr>Записване на файлове с различни типове</vt:lpstr>
      <vt:lpstr>Представяне на файлове и папки</vt:lpstr>
      <vt:lpstr>Представяне на файлове и папки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Носители на информация и файлови формати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Александрина Механджийска</cp:lastModifiedBy>
  <cp:revision>347</cp:revision>
  <dcterms:created xsi:type="dcterms:W3CDTF">2018-05-23T13:08:44Z</dcterms:created>
  <dcterms:modified xsi:type="dcterms:W3CDTF">2024-05-13T12:43:55Z</dcterms:modified>
  <cp:category/>
</cp:coreProperties>
</file>