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496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7" r:id="rId19"/>
    <p:sldId id="498" r:id="rId20"/>
    <p:sldId id="499" r:id="rId21"/>
    <p:sldId id="310" r:id="rId22"/>
    <p:sldId id="311" r:id="rId23"/>
    <p:sldId id="312" r:id="rId24"/>
    <p:sldId id="313" r:id="rId25"/>
    <p:sldId id="314" r:id="rId26"/>
    <p:sldId id="494" r:id="rId27"/>
    <p:sldId id="315" r:id="rId28"/>
    <p:sldId id="316" r:id="rId29"/>
    <p:sldId id="317" r:id="rId30"/>
    <p:sldId id="318" r:id="rId31"/>
    <p:sldId id="401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1D32E6-D9DC-4BE7-BF38-8ED76E177331}">
          <p14:sldIdLst>
            <p14:sldId id="291"/>
            <p14:sldId id="292"/>
          </p14:sldIdLst>
        </p14:section>
        <p14:section name="Абстракция" id="{CEBF3383-E310-4356-80B5-6D5F48700F10}">
          <p14:sldIdLst>
            <p14:sldId id="294"/>
            <p14:sldId id="296"/>
            <p14:sldId id="297"/>
            <p14:sldId id="298"/>
          </p14:sldIdLst>
        </p14:section>
        <p14:section name="Интерфейси" id="{42597944-70B1-4364-8C82-71BC9A3BFBA7}">
          <p14:sldIdLst>
            <p14:sldId id="299"/>
            <p14:sldId id="300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Абстрактни класове" id="{BA040EAF-498A-4A9C-84BB-45C5C3E0B399}">
          <p14:sldIdLst>
            <p14:sldId id="308"/>
            <p14:sldId id="497"/>
            <p14:sldId id="498"/>
            <p14:sldId id="499"/>
            <p14:sldId id="310"/>
          </p14:sldIdLst>
        </p14:section>
        <p14:section name="Разлика между интерфейси и абстрактни класове" id="{6B125352-FDCA-40BA-870C-105D3A5E7EF5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Обобщение" id="{4FB96423-363F-4A51-8984-B9FBEE5B717D}">
          <p14:sldIdLst>
            <p14:sldId id="318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88" autoAdjust="0"/>
    <p:restoredTop sz="95241" autoAdjust="0"/>
  </p:normalViewPr>
  <p:slideViewPr>
    <p:cSldViewPr showGuides="1">
      <p:cViewPr varScale="1">
        <p:scale>
          <a:sx n="23" d="100"/>
          <a:sy n="23" d="100"/>
        </p:scale>
        <p:origin x="208" y="30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EA1C01-F000-4EE3-9271-88495E4AA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56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D126E-DDAC-4CE7-9098-2BFC6CFDF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580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73D02-95AF-4DCC-BC36-6B5230C3E3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1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AAFB8-EEDA-4818-A713-39100C089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4145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A1F3C4-C2FB-49E8-8E73-398F509E5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62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045D2E-DC25-4EE1-AD22-ED0812756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2053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FB8D50-5DCA-4E70-AF02-E4DD64D6B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127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711369-FEC3-4032-8651-96B295338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357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F78F58-A949-4C17-812C-5B8CEC39AD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882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E969C-B0D0-4665-AB25-7B76A18DB5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012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EF9BE-E7EC-4134-B760-587CD2D35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25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C95B6F-6F20-434C-9E83-23322D9216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894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DFE7C-7967-4160-A8C8-BB09C0D26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96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EE2182-2816-4C6C-A323-02B5CB31F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7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94C9F-FB35-4A3B-A7A7-6A32D04D0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97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896265-E839-4396-8DCC-544583EF82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58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15D412-3428-4B07-B3A3-1005582E4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52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46E9F3-C405-42AC-B335-073FC0832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515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E5645-74BE-4A80-9C85-76F3052E2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63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2F8686-CC9B-42D7-965B-7A0197D47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383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6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6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Разлика между абстракция</a:t>
            </a:r>
            <a:r>
              <a:rPr lang="fr-FR" dirty="0"/>
              <a:t> </a:t>
            </a:r>
            <a:r>
              <a:rPr lang="bg-BG" dirty="0"/>
              <a:t>и</a:t>
            </a:r>
            <a:r>
              <a:rPr lang="fr-FR" dirty="0"/>
              <a:t> </a:t>
            </a:r>
            <a:r>
              <a:rPr lang="bg-BG" dirty="0"/>
              <a:t>енкапсулация</a:t>
            </a:r>
            <a:br>
              <a:rPr lang="fr-FR" dirty="0"/>
            </a:br>
            <a:r>
              <a:rPr lang="bg-BG" dirty="0"/>
              <a:t>Разлика между интерфейси и абстрактни класове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класове и интерфейси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Клас, който </a:t>
            </a:r>
            <a:r>
              <a:rPr lang="bg-BG" b="1" dirty="0">
                <a:solidFill>
                  <a:schemeClr val="bg1"/>
                </a:solidFill>
              </a:rPr>
              <a:t>имплементира</a:t>
            </a:r>
            <a:r>
              <a:rPr lang="en-US" dirty="0"/>
              <a:t> </a:t>
            </a:r>
            <a:r>
              <a:rPr lang="bg-BG" dirty="0"/>
              <a:t>интерфейс, може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експлицитно </a:t>
            </a:r>
            <a:r>
              <a:rPr lang="en-US" dirty="0"/>
              <a:t> </a:t>
            </a:r>
            <a:r>
              <a:rPr lang="bg-BG" dirty="0"/>
              <a:t>да имплементира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членове</a:t>
            </a:r>
            <a:r>
              <a:rPr lang="en-US" dirty="0"/>
              <a:t> </a:t>
            </a:r>
            <a:r>
              <a:rPr lang="bg-BG" dirty="0"/>
              <a:t>от този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 </a:t>
            </a:r>
            <a:r>
              <a:rPr lang="en-US" dirty="0"/>
              <a:t>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420" y="2333231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6000" y="4014000"/>
            <a:ext cx="7829999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IFile.ReadFile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Console.WriteLine("Reading File");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9450" y="2333230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291000" y="5180810"/>
            <a:ext cx="2481485" cy="1123143"/>
          </a:xfrm>
          <a:prstGeom prst="wedgeRoundRectCallout">
            <a:avLst>
              <a:gd name="adj1" fmla="val 97055"/>
              <a:gd name="adj2" fmla="val -5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Експлицитно имплементиран член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5696EA-ED33-4E07-85FA-B6FB4A603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7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000" dirty="0"/>
              <a:t>Експлицитно имплементиран член </a:t>
            </a:r>
            <a:r>
              <a:rPr lang="bg-BG" sz="3000" b="1" dirty="0">
                <a:solidFill>
                  <a:schemeClr val="bg1"/>
                </a:solidFill>
              </a:rPr>
              <a:t>не може</a:t>
            </a:r>
            <a:r>
              <a:rPr lang="en-US" sz="3000" dirty="0"/>
              <a:t> </a:t>
            </a:r>
            <a:r>
              <a:rPr lang="bg-BG" sz="3000" dirty="0"/>
              <a:t>да бъде достъпен през инстанцията на класа, а само през </a:t>
            </a:r>
            <a:r>
              <a:rPr lang="bg-BG" sz="3000" b="1" dirty="0">
                <a:solidFill>
                  <a:schemeClr val="bg1"/>
                </a:solidFill>
              </a:rPr>
              <a:t>инстанцията на интерфейса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5184" y="4551821"/>
            <a:ext cx="6856527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file = new FileInfo();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6000" y="2346244"/>
            <a:ext cx="5371527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183502" y="5004001"/>
            <a:ext cx="2172199" cy="1501954"/>
          </a:xfrm>
          <a:prstGeom prst="wedgeRoundRectCallout">
            <a:avLst>
              <a:gd name="adj1" fmla="val 111965"/>
              <a:gd name="adj2" fmla="val -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Достъп през инстанцията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7527" y="2346244"/>
            <a:ext cx="6362498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IFile.ReadFile()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OpenBinaryFile()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57312F2-F7AE-4358-98C8-7AD0A4D3B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Връзка между </a:t>
            </a:r>
            <a:r>
              <a:rPr lang="bg-BG" b="1" dirty="0">
                <a:solidFill>
                  <a:schemeClr val="bg1"/>
                </a:solidFill>
              </a:rPr>
              <a:t>класовете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интерфейсите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bg-BG" dirty="0"/>
              <a:t>Множествено наследяване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Множествено наследяване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63814F34-A17E-4B9A-8D1D-DB471C2CC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30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проект, който съдържа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рисуваеми 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Имплементирайте два вида фигури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Circle</a:t>
            </a:r>
            <a:r>
              <a:rPr lang="bg-BG" sz="3000" b="1" dirty="0">
                <a:solidFill>
                  <a:schemeClr val="bg1"/>
                </a:solidFill>
              </a:rPr>
              <a:t> (кръг)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Rectangle</a:t>
            </a:r>
            <a:r>
              <a:rPr lang="bg-BG" sz="3000" b="1" dirty="0">
                <a:solidFill>
                  <a:schemeClr val="bg1"/>
                </a:solidFill>
              </a:rPr>
              <a:t> (правоъгълник)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r>
              <a:rPr lang="bg-BG" sz="3000" dirty="0"/>
              <a:t>И двата класа трябва да отпечатват фигурата с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Фигури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6000" y="4599000"/>
            <a:ext cx="3597336" cy="1795775"/>
            <a:chOff x="-306494" y="1655598"/>
            <a:chExt cx="1971028" cy="179577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655598"/>
              <a:ext cx="197092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1391" y="4081269"/>
            <a:ext cx="3429001" cy="2344733"/>
            <a:chOff x="-306388" y="1519054"/>
            <a:chExt cx="1878795" cy="234473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19054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8447" y="4599000"/>
            <a:ext cx="3124200" cy="1795775"/>
            <a:chOff x="5561362" y="1396868"/>
            <a:chExt cx="3124200" cy="1795775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396868"/>
              <a:ext cx="3124200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71F3E78B-D6BD-4F67-B9EC-512A46030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3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30708" y="1179000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87545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02206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EA437-464C-4604-A77E-BE5DB9399D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274567"/>
            <a:ext cx="10006799" cy="525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Draw()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Console.WriteLine(end);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16BB65-8F59-4F07-B542-FC025480B6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кръг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7387" y="1124585"/>
            <a:ext cx="9457226" cy="5382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E7801F-EB0E-49DD-8D3D-739B89537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B2667-EC5C-4E24-9FF7-57A9EFDB170E}"/>
              </a:ext>
            </a:extLst>
          </p:cNvPr>
          <p:cNvSpPr txBox="1"/>
          <p:nvPr/>
        </p:nvSpPr>
        <p:spPr>
          <a:xfrm>
            <a:off x="699128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Абстрактни класове и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Можем да използваме </a:t>
            </a:r>
            <a:r>
              <a:rPr lang="bg-BG" sz="2800" b="1" dirty="0">
                <a:solidFill>
                  <a:schemeClr val="bg1"/>
                </a:solidFill>
              </a:rPr>
              <a:t>абстрактен клас </a:t>
            </a:r>
            <a:r>
              <a:rPr lang="bg-BG" sz="2800" dirty="0"/>
              <a:t>като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базов клас </a:t>
            </a:r>
            <a:r>
              <a:rPr lang="bg-BG" sz="2800" dirty="0"/>
              <a:t>и всички производни класове трябва да имплементират абстрактните членове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9896" y="2355553"/>
            <a:ext cx="9028323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9896" y="4110356"/>
            <a:ext cx="90283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Square :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side;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Square(int n)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side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n;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 side * side;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9200438" y="4040073"/>
            <a:ext cx="2801160" cy="1540891"/>
          </a:xfrm>
          <a:prstGeom prst="wedgeRoundRectCallout">
            <a:avLst>
              <a:gd name="adj1" fmla="val -82911"/>
              <a:gd name="adj2" fmla="val 4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Дъщерните класове допълват имплементацията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894027" y="2609380"/>
            <a:ext cx="2891973" cy="575396"/>
          </a:xfrm>
          <a:prstGeom prst="wedgeRoundRectCallout">
            <a:avLst>
              <a:gd name="adj1" fmla="val -48110"/>
              <a:gd name="adj2" fmla="val 86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Наименуван метод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B7A3614-4048-46E4-9731-3A45A6A62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2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26734"/>
            <a:ext cx="1181809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Абстрактните класове </a:t>
            </a:r>
            <a:r>
              <a:rPr lang="bg-BG" sz="2800" b="1" dirty="0">
                <a:solidFill>
                  <a:schemeClr val="bg1"/>
                </a:solidFill>
              </a:rPr>
              <a:t>може</a:t>
            </a:r>
            <a:r>
              <a:rPr lang="en-US" sz="2800" dirty="0"/>
              <a:t> </a:t>
            </a:r>
            <a:r>
              <a:rPr lang="bg-BG" sz="2800" dirty="0"/>
              <a:t>да съдържат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абстрактни методи </a:t>
            </a:r>
            <a:r>
              <a:rPr lang="bg-BG" sz="2800" dirty="0"/>
              <a:t>и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access-</a:t>
            </a:r>
            <a:r>
              <a:rPr lang="bg-BG" sz="2800" b="1" dirty="0">
                <a:solidFill>
                  <a:schemeClr val="bg1"/>
                </a:solidFill>
              </a:rPr>
              <a:t>ори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203" y="2138645"/>
            <a:ext cx="97686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protected int x = 100;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{ get;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826" y="4517289"/>
            <a:ext cx="97650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DerivedClass :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 { x++; }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overriding property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get { return x + 10; }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E45632-DC68-46D9-A830-E00C772C5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Абстракция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Интерфейси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Абстрактни класове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Разлика между интерфейси и абстрактни класове</a:t>
            </a:r>
            <a:endParaRPr lang="fr-FR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A53787-F727-4A19-8D9D-A41FC4628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270" y="937179"/>
            <a:ext cx="11818096" cy="552876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bg-BG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Трябва да задава </a:t>
            </a:r>
            <a:r>
              <a:rPr lang="bg-BG" b="1" dirty="0">
                <a:solidFill>
                  <a:schemeClr val="bg1"/>
                </a:solidFill>
              </a:rPr>
              <a:t>имплементация</a:t>
            </a:r>
            <a:r>
              <a:rPr lang="en-US" dirty="0"/>
              <a:t> </a:t>
            </a:r>
            <a:r>
              <a:rPr lang="bg-BG" dirty="0"/>
              <a:t>за всички </a:t>
            </a:r>
            <a:r>
              <a:rPr lang="bg-BG" b="1" dirty="0">
                <a:solidFill>
                  <a:schemeClr val="bg1"/>
                </a:solidFill>
              </a:rPr>
              <a:t>наследени</a:t>
            </a:r>
            <a:r>
              <a:rPr lang="en-US" dirty="0"/>
              <a:t> </a:t>
            </a:r>
            <a:r>
              <a:rPr lang="bg-BG" dirty="0"/>
              <a:t>членове на интерфейса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1958" y="2682249"/>
            <a:ext cx="3674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fr-FR" sz="2600" b="1" noProof="1">
                <a:latin typeface="Consolas" pitchFamily="49" charset="0"/>
                <a:cs typeface="Consolas" pitchFamily="49" charset="0"/>
              </a:rPr>
              <a:t>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31000" y="2682248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591" y="4624122"/>
            <a:ext cx="7904042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ServiceBase service = new ServiceBase();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8899333" y="4624123"/>
            <a:ext cx="2902300" cy="1531708"/>
          </a:xfrm>
          <a:prstGeom prst="wedgeRoundRectCallout">
            <a:avLst>
              <a:gd name="adj1" fmla="val -74439"/>
              <a:gd name="adj2" fmla="val -5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Абстрактният клас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може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да бъде инстанцииран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342033" y="4505942"/>
            <a:ext cx="1170000" cy="1035001"/>
          </a:xfrm>
          <a:prstGeom prst="mathMultiply">
            <a:avLst/>
          </a:prstGeom>
          <a:solidFill>
            <a:srgbClr val="FF0000">
              <a:alpha val="80000"/>
            </a:srgbClr>
          </a:solidFill>
          <a:ln w="1905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9F8160A-54E1-43CD-BC5C-9418E65BC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7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Абстрактният метод </a:t>
            </a:r>
            <a:r>
              <a:rPr lang="bg-BG" sz="3400" dirty="0"/>
              <a:t>имплицитно е </a:t>
            </a:r>
            <a:r>
              <a:rPr lang="bg-BG" sz="3400" b="1" dirty="0">
                <a:solidFill>
                  <a:schemeClr val="bg1"/>
                </a:solidFill>
              </a:rPr>
              <a:t>виртуален метод</a:t>
            </a:r>
            <a:endParaRPr lang="en-US" sz="3400" dirty="0"/>
          </a:p>
          <a:p>
            <a:r>
              <a:rPr lang="bg-BG" sz="3400" dirty="0"/>
              <a:t>Декларации на абстрактни методи са позволени </a:t>
            </a:r>
            <a:r>
              <a:rPr lang="bg-BG" sz="3400" b="1" dirty="0">
                <a:solidFill>
                  <a:schemeClr val="bg1"/>
                </a:solidFill>
              </a:rPr>
              <a:t>само в абстрактни класове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При декларацията на абстрактен метод не се задава имплементация: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методи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464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083648-7F50-47A2-AE5C-4F1143A7D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0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84100E-3122-4D32-9F87-521452B42F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4000"/>
            <a:ext cx="10961783" cy="768084"/>
          </a:xfrm>
        </p:spPr>
        <p:txBody>
          <a:bodyPr/>
          <a:lstStyle/>
          <a:p>
            <a:r>
              <a:rPr lang="bg-BG" dirty="0"/>
              <a:t>Разлика между интерфейси и абстрактни класове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531106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2800" dirty="0"/>
              <a:t>Абстрактен клас </a:t>
            </a:r>
            <a:r>
              <a:rPr lang="en-GB" sz="2800" dirty="0"/>
              <a:t>(AC)</a:t>
            </a:r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наследи само един абстрактен</a:t>
            </a:r>
            <a:r>
              <a:rPr lang="en-US" sz="2800" dirty="0"/>
              <a:t> </a:t>
            </a:r>
            <a:r>
              <a:rPr lang="bg-BG" sz="2800" dirty="0"/>
              <a:t>клас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има модификатори за достъп </a:t>
            </a:r>
            <a:r>
              <a:rPr lang="bg-BG" sz="2800" dirty="0"/>
              <a:t>за полетата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bg-BG" sz="2800" dirty="0"/>
              <a:t>функциите и</a:t>
            </a:r>
            <a:r>
              <a:rPr lang="en-US" sz="2800" dirty="0"/>
              <a:t> </a:t>
            </a:r>
            <a:r>
              <a:rPr lang="bg-BG" sz="2800" dirty="0"/>
              <a:t>свойствата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зададе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имплементация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/</a:t>
            </a:r>
            <a:r>
              <a:rPr lang="bg-BG" sz="2800" dirty="0"/>
              <a:t>или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само </a:t>
            </a:r>
            <a:r>
              <a:rPr lang="bg-BG" sz="2800" b="1" dirty="0">
                <a:solidFill>
                  <a:schemeClr val="bg1"/>
                </a:solidFill>
              </a:rPr>
              <a:t>сигнатура</a:t>
            </a:r>
            <a:r>
              <a:rPr lang="en-US" sz="2800" dirty="0"/>
              <a:t> </a:t>
            </a:r>
            <a:r>
              <a:rPr lang="bg-BG" sz="2800" dirty="0"/>
              <a:t>, която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трябва да бъде презаписана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Интерфейс</a:t>
            </a:r>
            <a:endParaRPr lang="en-GB" sz="2800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Един клас може да </a:t>
            </a:r>
            <a:r>
              <a:rPr lang="bg-BG" sz="2800" b="1" dirty="0">
                <a:solidFill>
                  <a:schemeClr val="bg1"/>
                </a:solidFill>
              </a:rPr>
              <a:t>имплементира множество интерфейси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може да има модификатори за достъп</a:t>
            </a:r>
            <a:r>
              <a:rPr lang="en-US" sz="2800" dirty="0"/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всичко е публично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задава код</a:t>
            </a:r>
            <a:r>
              <a:rPr lang="en-US" sz="2800" dirty="0"/>
              <a:t>, </a:t>
            </a:r>
            <a:r>
              <a:rPr lang="bg-BG" sz="2800" dirty="0"/>
              <a:t>само сигнатури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Разлика между интерфейси и абстрактни класове (1)</a:t>
            </a:r>
            <a:endParaRPr lang="en-GB" sz="3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733D-7467-4FAC-A21A-4C64071266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Абстрактен клас</a:t>
            </a:r>
            <a:endParaRPr lang="en-GB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 </a:t>
            </a:r>
            <a:r>
              <a:rPr lang="bg-BG" sz="3000" dirty="0"/>
              <a:t>да се дефинират полета и константи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dirty="0"/>
              <a:t>Ако добавим </a:t>
            </a:r>
            <a:r>
              <a:rPr lang="bg-BG" sz="3000" b="1" dirty="0">
                <a:solidFill>
                  <a:schemeClr val="bg1"/>
                </a:solidFill>
              </a:rPr>
              <a:t>нов метод</a:t>
            </a:r>
            <a:r>
              <a:rPr lang="bg-BG" sz="3000" dirty="0"/>
              <a:t>, имаме опцията да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осигурим имплементация по подразбиране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400" dirty="0"/>
              <a:t>Интерфейс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да се дефинират полета и константи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Ако добавим </a:t>
            </a:r>
            <a:r>
              <a:rPr lang="bg-BG" sz="3200" b="1" dirty="0">
                <a:solidFill>
                  <a:schemeClr val="bg1"/>
                </a:solidFill>
              </a:rPr>
              <a:t>нов метод, трябва да проследим всички имплементации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bg-BG" sz="3200" dirty="0"/>
              <a:t>на интерфейса и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bg-BG" sz="3200" b="1" dirty="0">
                <a:solidFill>
                  <a:schemeClr val="bg1"/>
                </a:solidFill>
              </a:rPr>
              <a:t>да дефинираме имплементацията</a:t>
            </a:r>
            <a:br>
              <a:rPr lang="en-US" sz="3200" dirty="0"/>
            </a:br>
            <a:r>
              <a:rPr lang="bg-BG" sz="3200" dirty="0"/>
              <a:t>за новия метод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75594" cy="882654"/>
          </a:xfrm>
        </p:spPr>
        <p:txBody>
          <a:bodyPr>
            <a:normAutofit/>
          </a:bodyPr>
          <a:lstStyle/>
          <a:p>
            <a:r>
              <a:rPr lang="bg-BG" sz="3200" dirty="0"/>
              <a:t>Разлика между интерфейси и абстрактни класове (2)</a:t>
            </a:r>
            <a:endParaRPr lang="en-GB" sz="3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89751EE-DDF6-4810-ABBF-970190D5A1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068095"/>
            <a:ext cx="3658600" cy="1280019"/>
            <a:chOff x="4683210" y="1272274"/>
            <a:chExt cx="3658600" cy="128001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272274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03353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079000"/>
            <a:ext cx="4608598" cy="3056669"/>
            <a:chOff x="5180012" y="1592588"/>
            <a:chExt cx="4608598" cy="305666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592588"/>
              <a:ext cx="460859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78872" y="5794897"/>
            <a:ext cx="172757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Renault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37345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Tesla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flipV="1">
            <a:off x="2595792" y="3517406"/>
            <a:ext cx="301574" cy="19815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 flipV="1">
            <a:off x="4687459" y="4189804"/>
            <a:ext cx="347474" cy="22871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 flipV="1">
            <a:off x="8599319" y="5192212"/>
            <a:ext cx="286682" cy="5235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D25BF01-AA64-4C13-9E54-74C9F5161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6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  <a:p>
            <a:pPr lvl="1"/>
            <a:r>
              <a:rPr lang="bg-BG" dirty="0"/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bg-BG" noProof="1">
                <a:latin typeface="+mj-lt"/>
              </a:rPr>
              <a:t>Трябва да има свойство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bg-BG" noProof="1">
                <a:latin typeface="+mj-lt"/>
              </a:rPr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bg-BG" dirty="0">
                <a:latin typeface="+mj-lt"/>
              </a:rPr>
              <a:t>Трябва да има следните свойства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bg-BG" dirty="0">
                <a:latin typeface="+mj-lt"/>
              </a:rPr>
              <a:t>Трябва да има и следните методи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Renault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1F4199-3406-42B3-94C6-4BC81136A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1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9750" y="1376133"/>
            <a:ext cx="7672500" cy="51578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36248-F917-4E1E-9072-9209ACAFE2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7278" y="1280301"/>
            <a:ext cx="10977444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2C306B-6A62-489C-923C-E61BA6F933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76900" y="1076818"/>
            <a:ext cx="8714100" cy="54502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70A45F-5C81-4141-9D9B-357E229322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E77A-B934-4004-8765-94886AE70F20}"/>
              </a:ext>
            </a:extLst>
          </p:cNvPr>
          <p:cNvSpPr txBox="1"/>
          <p:nvPr/>
        </p:nvSpPr>
        <p:spPr>
          <a:xfrm>
            <a:off x="651000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https://judge.softuni.org/Contests/Practice/Index/4066#1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Постигане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22055" y="4464000"/>
            <a:ext cx="1785558" cy="193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7"/>
            <a:ext cx="8891859" cy="478323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–</a:t>
            </a:r>
            <a:r>
              <a:rPr lang="en-US" sz="3200" dirty="0">
                <a:solidFill>
                  <a:schemeClr val="bg2"/>
                </a:solidFill>
              </a:rPr>
              <a:t> “</a:t>
            </a:r>
            <a:r>
              <a:rPr lang="bg-BG" sz="3200" dirty="0">
                <a:solidFill>
                  <a:schemeClr val="bg2"/>
                </a:solidFill>
              </a:rPr>
              <a:t>показва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само най-важните атрибути и</a:t>
            </a:r>
            <a:r>
              <a:rPr lang="en-US" sz="3200" dirty="0">
                <a:solidFill>
                  <a:schemeClr val="bg2"/>
                </a:solidFill>
              </a:rPr>
              <a:t> “</a:t>
            </a:r>
            <a:r>
              <a:rPr lang="bg-BG" sz="3200" dirty="0">
                <a:solidFill>
                  <a:schemeClr val="bg2"/>
                </a:solidFill>
              </a:rPr>
              <a:t>крие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ненужната информация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 постигаме абстракция </a:t>
            </a:r>
            <a:r>
              <a:rPr lang="en-US" sz="3200" dirty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чрез интерфейси или чрез абстрактни класове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bg-BG" sz="3200" dirty="0">
                <a:solidFill>
                  <a:schemeClr val="bg2"/>
                </a:solidFill>
              </a:rPr>
              <a:t>Съдържат само сигнатурата на методите и свойствата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Абстрактни класове </a:t>
            </a:r>
            <a:r>
              <a:rPr lang="en-US" sz="3200" b="1" dirty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базовия клас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всички производни класове трябва да имплементират абстрактни членове</a:t>
            </a:r>
            <a:endParaRPr lang="en-US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94F848D-0B2B-45C7-A98F-2F05946E1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24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BFF8ECA-7B84-4AA1-965B-BF3743956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8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Абстракция в ООП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63" y="3837514"/>
            <a:ext cx="2626312" cy="2898000"/>
          </a:xfrm>
          <a:prstGeom prst="rect">
            <a:avLst/>
          </a:prstGeom>
        </p:spPr>
      </p:pic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6300965" y="4375715"/>
            <a:ext cx="2873598" cy="2004822"/>
          </a:xfrm>
          <a:prstGeom prst="wedgeRoundRectCallout">
            <a:avLst>
              <a:gd name="adj1" fmla="val -64261"/>
              <a:gd name="adj2" fmla="val 36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Не се нуждаем от тази информация в приложение на банка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3D8BE7E-E83C-48C3-A760-DC818D51FB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BC3699-046F-4143-85EF-A38E8D9B7B9E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Абстракцията</a:t>
            </a:r>
            <a:r>
              <a:rPr lang="en-US" sz="3200" dirty="0"/>
              <a:t> “</a:t>
            </a:r>
            <a:r>
              <a:rPr lang="bg-BG" sz="3200" dirty="0"/>
              <a:t>показва</a:t>
            </a:r>
            <a:r>
              <a:rPr lang="en-US" sz="3200" dirty="0"/>
              <a:t>" </a:t>
            </a: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най-важните атрибути </a:t>
            </a:r>
            <a:r>
              <a:rPr lang="bg-BG" sz="3200" dirty="0"/>
              <a:t>и</a:t>
            </a:r>
            <a:r>
              <a:rPr lang="en-US" sz="3200" dirty="0"/>
              <a:t> “</a:t>
            </a:r>
            <a:r>
              <a:rPr lang="bg-BG" sz="3200" dirty="0"/>
              <a:t>крие</a:t>
            </a:r>
            <a:r>
              <a:rPr lang="en-US" sz="3200" dirty="0"/>
              <a:t>“ </a:t>
            </a:r>
            <a:r>
              <a:rPr lang="bg-BG" sz="3200" dirty="0"/>
              <a:t>ненужната информация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dirty="0"/>
              <a:t>Помага да се </a:t>
            </a:r>
            <a:r>
              <a:rPr lang="bg-BG" sz="3200" b="1" dirty="0">
                <a:solidFill>
                  <a:schemeClr val="bg1"/>
                </a:solidFill>
              </a:rPr>
              <a:t>управлява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комплексността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dirty="0"/>
              <a:t>Абстракцията позволява да се фокусираме върху това </a:t>
            </a:r>
            <a:r>
              <a:rPr lang="bg-BG" sz="3200" b="1" dirty="0">
                <a:solidFill>
                  <a:schemeClr val="bg1"/>
                </a:solidFill>
              </a:rPr>
              <a:t>какво прави даден обект</a:t>
            </a:r>
            <a:r>
              <a:rPr lang="bg-BG" sz="3200" dirty="0"/>
              <a:t>, вместо </a:t>
            </a:r>
            <a:r>
              <a:rPr lang="bg-BG" sz="3200" b="1" dirty="0">
                <a:solidFill>
                  <a:schemeClr val="bg1"/>
                </a:solidFill>
              </a:rPr>
              <a:t>как го прави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два начина </a:t>
            </a:r>
            <a:r>
              <a:rPr lang="bg-BG" sz="3600" dirty="0"/>
              <a:t>да постигнем абстракция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2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интерфейси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абстрактни класове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постигаме абстракция?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6000" y="3519000"/>
            <a:ext cx="9630000" cy="20031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978C50-D423-41EC-B68D-11641708D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5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000" dirty="0"/>
              <a:t>Енкапсулация</a:t>
            </a:r>
            <a:endParaRPr lang="en-GB" sz="3000" dirty="0"/>
          </a:p>
          <a:p>
            <a:pPr lvl="1"/>
            <a:r>
              <a:rPr lang="bg-BG" sz="3000" dirty="0"/>
              <a:t>Използва се, за да се </a:t>
            </a:r>
            <a:r>
              <a:rPr lang="bg-BG" sz="3000" b="1" dirty="0">
                <a:solidFill>
                  <a:schemeClr val="bg1"/>
                </a:solidFill>
              </a:rPr>
              <a:t>скрие кода</a:t>
            </a:r>
            <a:r>
              <a:rPr lang="en-GB" sz="3000" dirty="0"/>
              <a:t> </a:t>
            </a:r>
            <a:r>
              <a:rPr lang="bg-BG" sz="3000" dirty="0"/>
              <a:t>и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данните</a:t>
            </a:r>
            <a:r>
              <a:rPr lang="en-GB" sz="3000" dirty="0"/>
              <a:t>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даден клас</a:t>
            </a:r>
            <a:r>
              <a:rPr lang="bg-BG" sz="3000" dirty="0"/>
              <a:t>, за да се </a:t>
            </a:r>
            <a:r>
              <a:rPr lang="bg-BG" sz="3000" b="1" dirty="0">
                <a:solidFill>
                  <a:schemeClr val="bg1"/>
                </a:solidFill>
              </a:rPr>
              <a:t>защитят</a:t>
            </a:r>
            <a:r>
              <a:rPr lang="bg-BG" sz="3000" dirty="0"/>
              <a:t> от </a:t>
            </a:r>
            <a:r>
              <a:rPr lang="bg-BG" sz="3000" b="1" dirty="0">
                <a:solidFill>
                  <a:schemeClr val="bg1"/>
                </a:solidFill>
              </a:rPr>
              <a:t>външния свят</a:t>
            </a:r>
            <a:endParaRPr lang="en-GB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Постига се чрез </a:t>
            </a:r>
            <a:r>
              <a:rPr lang="bg-BG" sz="3000" b="1" dirty="0">
                <a:solidFill>
                  <a:schemeClr val="bg1"/>
                </a:solidFill>
              </a:rPr>
              <a:t>модификатори за достъп </a:t>
            </a:r>
            <a:r>
              <a:rPr lang="en-GB" sz="3000" dirty="0"/>
              <a:t>(private, protected, public… )</a:t>
            </a:r>
          </a:p>
          <a:p>
            <a:pPr lvl="1"/>
            <a:endParaRPr lang="en-GB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600" dirty="0"/>
              <a:t>Абстракция</a:t>
            </a:r>
            <a:endParaRPr lang="en-GB" sz="3600" dirty="0"/>
          </a:p>
          <a:p>
            <a:pPr lvl="1"/>
            <a:r>
              <a:rPr lang="bg-BG" sz="3200" dirty="0"/>
              <a:t>Процес на </a:t>
            </a:r>
            <a:r>
              <a:rPr lang="bg-BG" sz="3200" b="1" dirty="0">
                <a:solidFill>
                  <a:schemeClr val="bg1"/>
                </a:solidFill>
              </a:rPr>
              <a:t>скриване на детайлите по имплементацията</a:t>
            </a:r>
            <a:br>
              <a:rPr lang="en-US" sz="3200" dirty="0"/>
            </a:br>
            <a:r>
              <a:rPr lang="bg-BG" sz="3200" dirty="0"/>
              <a:t>и показване само на функционалността на потребителя</a:t>
            </a:r>
            <a:endParaRPr lang="en-US" sz="3200" dirty="0"/>
          </a:p>
          <a:p>
            <a:pPr lvl="1"/>
            <a:r>
              <a:rPr lang="bg-BG" sz="3200" dirty="0"/>
              <a:t>Постига се чрез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абстрактни класове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Разлика между абстракция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енкапсулация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D8A642-DE43-4E6E-B1B7-1184291DD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интерфейси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Вътрешно допълнение от компилатора</a:t>
            </a:r>
            <a:endParaRPr lang="en-US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Интерфейси в реалността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99000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772398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2766000" y="3849835"/>
            <a:ext cx="6299148" cy="912533"/>
          </a:xfrm>
          <a:prstGeom prst="downArrow">
            <a:avLst>
              <a:gd name="adj1" fmla="val 29459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23095" y="2594882"/>
            <a:ext cx="1880405" cy="699117"/>
          </a:xfrm>
          <a:prstGeom prst="wedgeRoundRectCallout">
            <a:avLst>
              <a:gd name="adj1" fmla="val -61772"/>
              <a:gd name="adj2" fmla="val -845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Ключова дума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8564261" y="2593688"/>
            <a:ext cx="2683477" cy="890256"/>
          </a:xfrm>
          <a:prstGeom prst="wedgeRoundRectCallout">
            <a:avLst>
              <a:gd name="adj1" fmla="val -78197"/>
              <a:gd name="adj2" fmla="val -691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Име</a:t>
            </a:r>
            <a:r>
              <a:rPr lang="en-US" sz="2400" b="1" dirty="0">
                <a:solidFill>
                  <a:srgbClr val="FFFFFF"/>
                </a:solidFill>
              </a:rPr>
              <a:t> (</a:t>
            </a:r>
            <a:r>
              <a:rPr lang="bg-BG" sz="2400" b="1" dirty="0">
                <a:solidFill>
                  <a:srgbClr val="FFFFFF"/>
                </a:solidFill>
              </a:rPr>
              <a:t>започва с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по конвенция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963795-8247-43E3-842D-F2C1299C4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5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Имплементацията на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400" dirty="0"/>
              <a:t>се задава в клас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интерфейс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6000" y="1944000"/>
            <a:ext cx="10537732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IPrintable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6051" y="4536753"/>
            <a:ext cx="10537733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Document : TextDocument,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IPrintable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Console.WriteLine("Hello");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10833997" y="3795546"/>
            <a:ext cx="1428192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116000" y="2716074"/>
            <a:ext cx="2835000" cy="487453"/>
          </a:xfrm>
          <a:prstGeom prst="wedgeRoundRectCallout">
            <a:avLst>
              <a:gd name="adj1" fmla="val -65162"/>
              <a:gd name="adj2" fmla="val 37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Само сигнатурите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7671000" y="3744000"/>
            <a:ext cx="3150000" cy="777753"/>
          </a:xfrm>
          <a:prstGeom prst="wedgeRoundRectCallout">
            <a:avLst>
              <a:gd name="adj1" fmla="val -7564"/>
              <a:gd name="adj2" fmla="val 91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Един или повече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интерфейси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463254" y="3743999"/>
            <a:ext cx="3487746" cy="777753"/>
          </a:xfrm>
          <a:prstGeom prst="wedgeRoundRectCallout">
            <a:avLst>
              <a:gd name="adj1" fmla="val 5077"/>
              <a:gd name="adj2" fmla="val 82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Класовете се изписват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574FB0F-13FC-4896-8F32-391700E53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0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2105</Words>
  <Application>Microsoft Macintosh PowerPoint</Application>
  <PresentationFormat>Widescreen</PresentationFormat>
  <Paragraphs>378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Абстрактни класове и интерфейси</vt:lpstr>
      <vt:lpstr>Съдържание</vt:lpstr>
      <vt:lpstr>Постигане на абстракция</vt:lpstr>
      <vt:lpstr>Абстракция в ООП</vt:lpstr>
      <vt:lpstr>Как постигаме абстракция?</vt:lpstr>
      <vt:lpstr>Разлика между абстракция и енкапсулация</vt:lpstr>
      <vt:lpstr>Работа с интерфейси</vt:lpstr>
      <vt:lpstr>Интерфейси в реалността</vt:lpstr>
      <vt:lpstr>Пример за интерфейс</vt:lpstr>
      <vt:lpstr>Експлицитен интерфейс (1)</vt:lpstr>
      <vt:lpstr>Експлицитен интерфейс (2)</vt:lpstr>
      <vt:lpstr>Множествено наследяване</vt:lpstr>
      <vt:lpstr>Задача: Фигури</vt:lpstr>
      <vt:lpstr>Решение: Фигури </vt:lpstr>
      <vt:lpstr>Решение: Фигури – правоъгълник</vt:lpstr>
      <vt:lpstr>Решение: Фигури – кръг</vt:lpstr>
      <vt:lpstr>Абстрактни класове и методи</vt:lpstr>
      <vt:lpstr>Абстрактен клас</vt:lpstr>
      <vt:lpstr>Абстрактен клас</vt:lpstr>
      <vt:lpstr>Абстрактен клас</vt:lpstr>
      <vt:lpstr>Абстрактни методи</vt:lpstr>
      <vt:lpstr>Разлика между интерфейси и абстрактни класове</vt:lpstr>
      <vt:lpstr>Разлика между интерфейси и абстрактни класове (1)</vt:lpstr>
      <vt:lpstr>Разлика между интерфейси и абстрактни класове (2)</vt:lpstr>
      <vt:lpstr>Задача: Коли (1)</vt:lpstr>
      <vt:lpstr>Задача: Коли (2)</vt:lpstr>
      <vt:lpstr>Решение: Коли (1)</vt:lpstr>
      <vt:lpstr>Решение: Коли (2)</vt:lpstr>
      <vt:lpstr>Решение: Коли (3)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Абстрактни класове и интерфейси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102</cp:revision>
  <dcterms:created xsi:type="dcterms:W3CDTF">2018-05-23T13:08:44Z</dcterms:created>
  <dcterms:modified xsi:type="dcterms:W3CDTF">2023-05-17T12:57:19Z</dcterms:modified>
  <cp:category>programming;education;software engineering;software development</cp:category>
</cp:coreProperties>
</file>