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1176" r:id="rId2"/>
    <p:sldId id="1177" r:id="rId3"/>
    <p:sldId id="1178" r:id="rId4"/>
    <p:sldId id="1214" r:id="rId5"/>
    <p:sldId id="1181" r:id="rId6"/>
    <p:sldId id="1180" r:id="rId7"/>
    <p:sldId id="1217" r:id="rId8"/>
    <p:sldId id="1218" r:id="rId9"/>
    <p:sldId id="1219" r:id="rId10"/>
    <p:sldId id="1221" r:id="rId11"/>
    <p:sldId id="1222" r:id="rId12"/>
    <p:sldId id="1215" r:id="rId13"/>
    <p:sldId id="1213" r:id="rId14"/>
    <p:sldId id="1188" r:id="rId15"/>
    <p:sldId id="1216" r:id="rId16"/>
    <p:sldId id="1211" r:id="rId17"/>
    <p:sldId id="1212" r:id="rId18"/>
    <p:sldId id="1189" r:id="rId19"/>
    <p:sldId id="1191" r:id="rId20"/>
    <p:sldId id="1192" r:id="rId21"/>
    <p:sldId id="1193" r:id="rId22"/>
    <p:sldId id="1199" r:id="rId23"/>
    <p:sldId id="1200" r:id="rId24"/>
    <p:sldId id="1201" r:id="rId25"/>
    <p:sldId id="1223" r:id="rId26"/>
    <p:sldId id="1205" r:id="rId27"/>
    <p:sldId id="1208" r:id="rId28"/>
    <p:sldId id="1206" r:id="rId29"/>
    <p:sldId id="1207" r:id="rId30"/>
    <p:sldId id="1209" r:id="rId31"/>
    <p:sldId id="1127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180"/>
            <p14:sldId id="1217"/>
            <p14:sldId id="1218"/>
            <p14:sldId id="1219"/>
            <p14:sldId id="1221"/>
            <p14:sldId id="1222"/>
            <p14:sldId id="1215"/>
            <p14:sldId id="1213"/>
            <p14:sldId id="1188"/>
            <p14:sldId id="1216"/>
          </p14:sldIdLst>
        </p14:section>
        <p14:section name="Свързване със SQL Server" id="{71D8E2F6-5C2D-47E7-95B1-979EEA4BAAA1}">
          <p14:sldIdLst>
            <p14:sldId id="1211"/>
            <p14:sldId id="1212"/>
          </p14:sldIdLst>
        </p14:section>
        <p14:section name="Създаване на БД чрез SQL" id="{FF93C2D9-EC10-4FC3-9CDC-3F506484FAA5}">
          <p14:sldIdLst>
            <p14:sldId id="1189"/>
            <p14:sldId id="1191"/>
            <p14:sldId id="119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199"/>
            <p14:sldId id="1200"/>
            <p14:sldId id="1201"/>
            <p14:sldId id="1223"/>
          </p14:sldIdLst>
        </p14:section>
        <p14:section name="Изпълнение на SQL заявки" id="{494F2331-F217-4B29-9E1F-E939E8D45303}">
          <p14:sldIdLst>
            <p14:sldId id="1205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145" d="100"/>
          <a:sy n="145" d="100"/>
        </p:scale>
        <p:origin x="216" y="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5E3CE-FBF8-4A8F-7F58-3BFF30C87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52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ресурси</a:t>
            </a:r>
            <a:r>
              <a:rPr lang="bg-BG" sz="3200" dirty="0"/>
              <a:t>, защото е богат на функции</a:t>
            </a:r>
          </a:p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внедряване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администриране </a:t>
            </a:r>
            <a:r>
              <a:rPr lang="bg-BG" sz="3200" dirty="0"/>
              <a:t>на специален сървър.</a:t>
            </a:r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Разходи за лицензиране </a:t>
            </a:r>
            <a:r>
              <a:rPr lang="ru-RU" sz="3200" dirty="0"/>
              <a:t>за определени издания.</a:t>
            </a:r>
          </a:p>
          <a:p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Добър и мащабируем за приложения на </a:t>
            </a:r>
            <a:r>
              <a:rPr lang="bg-BG" sz="3200" b="1" dirty="0">
                <a:solidFill>
                  <a:schemeClr val="bg1"/>
                </a:solidFill>
              </a:rPr>
              <a:t>корпоративно </a:t>
            </a:r>
            <a:r>
              <a:rPr lang="ru-RU" sz="3200" b="1" dirty="0">
                <a:solidFill>
                  <a:schemeClr val="bg1"/>
                </a:solidFill>
              </a:rPr>
              <a:t>ниво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Инструменти </a:t>
            </a:r>
            <a:r>
              <a:rPr lang="ru-RU" sz="3200" dirty="0"/>
              <a:t>за бизнес разузнаване, анализ на данни и докладване</a:t>
            </a:r>
          </a:p>
          <a:p>
            <a:r>
              <a:rPr lang="ru-RU" sz="3200" dirty="0"/>
              <a:t>Подходящ за </a:t>
            </a:r>
            <a:r>
              <a:rPr lang="bg-BG" sz="3200" b="1" dirty="0">
                <a:solidFill>
                  <a:schemeClr val="bg1"/>
                </a:solidFill>
              </a:rPr>
              <a:t>сложни </a:t>
            </a:r>
            <a:r>
              <a:rPr lang="ru-RU" sz="3200" b="1" dirty="0">
                <a:solidFill>
                  <a:schemeClr val="bg1"/>
                </a:solidFill>
              </a:rPr>
              <a:t>сценарии</a:t>
            </a:r>
            <a:r>
              <a:rPr lang="ru-RU" sz="3200" dirty="0"/>
              <a:t> при съхранение на данни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1921FC-C9C8-4E33-9434-0E6260A4C2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При стартиране на приложението</a:t>
            </a:r>
            <a:r>
              <a:rPr lang="en-US" dirty="0"/>
              <a:t> </a:t>
            </a:r>
            <a:r>
              <a:rPr lang="bg-BG" dirty="0"/>
              <a:t>се свържете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59395EE-28D2-E5B1-4A54-DF398F3AEB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Създаване на база данни чрез SQL</a:t>
            </a:r>
            <a:endParaRPr lang="bg-BG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3A33487-C27D-2D9F-40BA-FEAC7740CA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Дефиниране на данни използвайки SQL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6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520000" cy="768084"/>
          </a:xfrm>
        </p:spPr>
        <p:txBody>
          <a:bodyPr/>
          <a:lstStyle/>
          <a:p>
            <a:r>
              <a:rPr lang="bg-BG" sz="4800" dirty="0"/>
              <a:t>Разглеждане и редактиране на данни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таблици и </a:t>
            </a:r>
            <a:r>
              <a:rPr lang="ru-RU" dirty="0" err="1"/>
              <a:t>данни</a:t>
            </a:r>
            <a:r>
              <a:rPr lang="ru-RU" dirty="0"/>
              <a:t> в MS SQL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</a:t>
            </a:r>
            <a:r>
              <a:rPr lang="en-US" dirty="0"/>
              <a:t> </a:t>
            </a:r>
            <a:r>
              <a:rPr lang="bg-BG" dirty="0"/>
              <a:t>(кортежи)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1101000" y="2441901"/>
            <a:ext cx="3194761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865431" y="3747114"/>
            <a:ext cx="571361" cy="4614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652916" y="2441901"/>
            <a:ext cx="5394168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8D96921-8577-4EA1-2F1C-9111D3A4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682949"/>
            <a:ext cx="3032298" cy="546231"/>
          </a:xfrm>
          <a:prstGeom prst="wedgeRoundRectCallout">
            <a:avLst>
              <a:gd name="adj1" fmla="val 36301"/>
              <a:gd name="adj2" fmla="val 911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 на атрибут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9A96FD2-6885-9B4E-4DC3-D42B5766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192949"/>
            <a:ext cx="4320000" cy="441051"/>
          </a:xfrm>
          <a:prstGeom prst="wedgeRoundRectCallout">
            <a:avLst>
              <a:gd name="adj1" fmla="val 7270"/>
              <a:gd name="adj2" fmla="val -805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Мощност (броя на кортежите)</a:t>
            </a:r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814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C95C-6E33-3A5F-9974-C2292926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449-0363-9E19-6C87-E4BEE71D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Броя</a:t>
            </a:r>
            <a:r>
              <a:rPr lang="ru-RU" dirty="0"/>
              <a:t> на атрибутите (или </a:t>
            </a:r>
            <a:r>
              <a:rPr lang="ru-RU" b="1" dirty="0">
                <a:solidFill>
                  <a:schemeClr val="bg1"/>
                </a:solidFill>
              </a:rPr>
              <a:t>колоните</a:t>
            </a:r>
            <a:r>
              <a:rPr lang="ru-RU" dirty="0"/>
              <a:t>) в таблицата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3A186-E82E-E742-C8BB-43AD4CA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 на отношение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22D6-68B6-3C95-10C0-B1059B9F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6628"/>
          <a:stretch/>
        </p:blipFill>
        <p:spPr>
          <a:xfrm>
            <a:off x="2764982" y="2664000"/>
            <a:ext cx="6662035" cy="32754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6641D2A8-C0C8-D355-2D59-327FA54B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157" y="2027682"/>
            <a:ext cx="5013321" cy="441051"/>
          </a:xfrm>
          <a:prstGeom prst="wedgeRoundRectCallout">
            <a:avLst>
              <a:gd name="adj1" fmla="val 3075"/>
              <a:gd name="adj2" fmla="val 1267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Степента на отношение в случая 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4D015DF9-A8D5-8D53-0CF5-057CDEB6D980}"/>
              </a:ext>
            </a:extLst>
          </p:cNvPr>
          <p:cNvSpPr/>
          <p:nvPr/>
        </p:nvSpPr>
        <p:spPr>
          <a:xfrm>
            <a:off x="3306000" y="2681454"/>
            <a:ext cx="668472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E77A8F07-50B9-2229-2EDC-87CB0958531D}"/>
              </a:ext>
            </a:extLst>
          </p:cNvPr>
          <p:cNvSpPr/>
          <p:nvPr/>
        </p:nvSpPr>
        <p:spPr>
          <a:xfrm>
            <a:off x="4071000" y="2681454"/>
            <a:ext cx="81000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F50803-F2A8-099B-678E-6A27CBE3AC57}"/>
              </a:ext>
            </a:extLst>
          </p:cNvPr>
          <p:cNvSpPr/>
          <p:nvPr/>
        </p:nvSpPr>
        <p:spPr>
          <a:xfrm>
            <a:off x="4977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E6A9D699-200E-C471-8BFB-6057F8C8D8C4}"/>
              </a:ext>
            </a:extLst>
          </p:cNvPr>
          <p:cNvSpPr/>
          <p:nvPr/>
        </p:nvSpPr>
        <p:spPr>
          <a:xfrm>
            <a:off x="6732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29704F4-BB54-4FDD-4D67-3EB2FD3A5C15}"/>
              </a:ext>
            </a:extLst>
          </p:cNvPr>
          <p:cNvSpPr/>
          <p:nvPr/>
        </p:nvSpPr>
        <p:spPr>
          <a:xfrm>
            <a:off x="8499960" y="2681454"/>
            <a:ext cx="83604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Запознаване с </a:t>
            </a:r>
            <a:r>
              <a:rPr lang="en-US"/>
              <a:t>SQL Server 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логове)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"</a:t>
            </a:r>
            <a:r>
              <a:rPr lang="en-US" b="1"/>
              <a:t>Download Media</a:t>
            </a:r>
            <a:r>
              <a:rPr lang="bg-BG" sz="3200"/>
              <a:t>"</a:t>
            </a:r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(2)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3887</TotalTime>
  <Words>1295</Words>
  <Application>Microsoft Macintosh PowerPoint</Application>
  <PresentationFormat>Widescreen</PresentationFormat>
  <Paragraphs>233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Същност и архитектура</vt:lpstr>
      <vt:lpstr>MS SQL Server</vt:lpstr>
      <vt:lpstr>SQL Server архитектура</vt:lpstr>
      <vt:lpstr>Изтегляне на SQL Server Express LocalDB (1)</vt:lpstr>
      <vt:lpstr>Изтегляне на SQL Server Express LocalDB (2)</vt:lpstr>
      <vt:lpstr>Изтегляне на SQL Server Express LocalDB (3)</vt:lpstr>
      <vt:lpstr>Изтегляне на SQL Server Express LocalDB (4)</vt:lpstr>
      <vt:lpstr>Изтегляне на SQL Server Express LocalDB (5)</vt:lpstr>
      <vt:lpstr>Изтегляне на SQL Server Express LocalDB (6)</vt:lpstr>
      <vt:lpstr>Предимства и недостатъци</vt:lpstr>
      <vt:lpstr>SQL Server Express LocalDB</vt:lpstr>
      <vt:lpstr>Изтегляне на SQL Server LocalDB</vt:lpstr>
      <vt:lpstr>Предимства и недостатъци</vt:lpstr>
      <vt:lpstr>Свързване със SQL Server</vt:lpstr>
      <vt:lpstr>Свързване</vt:lpstr>
      <vt:lpstr>Създаване на база данни чрез SQL</vt:lpstr>
      <vt:lpstr>SQL заявки</vt:lpstr>
      <vt:lpstr>Създаване на БД и таблица в SQL</vt:lpstr>
      <vt:lpstr>Разглеждане и редактиране на данни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Степен на отношение</vt:lpstr>
      <vt:lpstr>Изпълнение на SQL заявки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96</cp:revision>
  <dcterms:created xsi:type="dcterms:W3CDTF">2018-05-23T13:08:44Z</dcterms:created>
  <dcterms:modified xsi:type="dcterms:W3CDTF">2024-07-12T13:10:22Z</dcterms:modified>
  <cp:category>db;databases;sql;programming;computer programming;software development</cp:category>
</cp:coreProperties>
</file>