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65" r:id="rId16"/>
    <p:sldId id="270" r:id="rId17"/>
    <p:sldId id="271" r:id="rId18"/>
    <p:sldId id="272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2" r:id="rId30"/>
    <p:sldId id="283" r:id="rId31"/>
    <p:sldId id="284" r:id="rId32"/>
    <p:sldId id="280" r:id="rId33"/>
    <p:sldId id="281" r:id="rId34"/>
    <p:sldId id="285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602951C-73DD-4C53-B140-35D443D3D4E0}">
          <p14:sldIdLst>
            <p14:sldId id="256"/>
            <p14:sldId id="257"/>
          </p14:sldIdLst>
        </p14:section>
        <p14:section name="Структури от данни" id="{50FB6B64-BB3E-40A7-9088-6C50F9E38BF7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" id="{F8C23831-3AAC-4526-BAE7-4154FEA01FCA}">
          <p14:sldIdLst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70"/>
            <p14:sldId id="271"/>
            <p14:sldId id="272"/>
            <p14:sldId id="267"/>
            <p14:sldId id="268"/>
            <p14:sldId id="269"/>
            <p14:sldId id="273"/>
            <p14:sldId id="274"/>
          </p14:sldIdLst>
        </p14:section>
        <p14:section name="Опашка" id="{38CDCFA1-40FB-4C1D-A606-262E7D92DA40}">
          <p14:sldIdLst>
            <p14:sldId id="275"/>
            <p14:sldId id="276"/>
            <p14:sldId id="277"/>
            <p14:sldId id="278"/>
            <p14:sldId id="279"/>
            <p14:sldId id="282"/>
            <p14:sldId id="283"/>
            <p14:sldId id="284"/>
            <p14:sldId id="280"/>
            <p14:sldId id="281"/>
          </p14:sldIdLst>
        </p14:section>
        <p14:section name="Обобщение" id="{FA9AD39C-A1D5-4DF5-A228-AF86A2F9F552}">
          <p14:sldIdLst>
            <p14:sldId id="28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 autoAdjust="0"/>
    <p:restoredTop sz="95215" autoAdjust="0"/>
  </p:normalViewPr>
  <p:slideViewPr>
    <p:cSldViewPr showGuides="1">
      <p:cViewPr varScale="1">
        <p:scale>
          <a:sx n="116" d="100"/>
          <a:sy n="116" d="100"/>
        </p:scale>
        <p:origin x="208" y="8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956E7C9-79EE-5C7D-508E-08D48655BA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744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F952F24-C60A-D5D8-68F8-68D9A84A3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247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9A1AC6-61B7-6FA0-341A-95EB6B6C65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425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E8DECB-66E2-2E3C-989A-7FCE15568D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061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E46B9F-A802-2E4E-8B83-5BB820B45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855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6F599B-13DF-C76B-3BF4-62D6409FD4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44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D8BD6B-A765-8D3B-CE5E-D00FC8FB16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950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969710-A345-4C11-F14B-4E5B48FA8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9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73BAB-61A5-BFE4-EB85-E83AA13E5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30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92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524429-6884-5EC9-65BF-FED6A6906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41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3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4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949000"/>
            <a:ext cx="5248260" cy="341313"/>
          </a:xfrm>
        </p:spPr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77444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6056954" cy="724904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Последователност от елементи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Стек и опашка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6906000" y="2406501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bg-BG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на елемент в края</a:t>
            </a:r>
            <a:endParaRPr lang="en-US" sz="3750" b="1" kern="12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6EEBCB3-C16E-EB5E-A1FE-A58D3ECF2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Премахане и връщане на последния елемент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ADCCF4D-4F76-C646-D065-A0F37807C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5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Връщане на последния елемент</a:t>
            </a:r>
            <a:endParaRPr lang="en-US" sz="3799" b="1" dirty="0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43D925-9CF8-E63A-DF55-5B3B3F0AF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Стек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6000" y="1359001"/>
            <a:ext cx="9962150" cy="4944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  <a:endParaRPr lang="bg-BG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57" y="3834000"/>
            <a:ext cx="3632030" cy="539742"/>
          </a:xfrm>
          <a:prstGeom prst="wedgeRoundRectCallout">
            <a:avLst>
              <a:gd name="adj1" fmla="val -63849"/>
              <a:gd name="adj2" fmla="val 1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Превръща стека в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828" y="4716699"/>
            <a:ext cx="4001532" cy="595185"/>
          </a:xfrm>
          <a:prstGeom prst="wedgeRoundRectCallout">
            <a:avLst>
              <a:gd name="adj1" fmla="val -74723"/>
              <a:gd name="adj2" fmla="val -15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</a:t>
            </a:r>
            <a:r>
              <a:rPr lang="en-US" sz="2400" b="1" dirty="0">
                <a:solidFill>
                  <a:srgbClr val="FFFFFF"/>
                </a:solidFill>
              </a:rPr>
              <a:t> всички елементи 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538" y="5558639"/>
            <a:ext cx="4772635" cy="595184"/>
          </a:xfrm>
          <a:prstGeom prst="wedgeRoundRectCallout">
            <a:avLst>
              <a:gd name="adj1" fmla="val -65097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Преоразмерява</a:t>
            </a:r>
            <a:r>
              <a:rPr lang="en-US" sz="2400" b="1" dirty="0">
                <a:solidFill>
                  <a:srgbClr val="FFFFFF"/>
                </a:solidFill>
                <a:cs typeface="Calibri"/>
              </a:rPr>
              <a:t> вътрешния масив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C07DE55F-537E-FD10-6BB9-BD8192CB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570" y="2034258"/>
            <a:ext cx="4001531" cy="539742"/>
          </a:xfrm>
          <a:prstGeom prst="wedgeRoundRectCallout">
            <a:avLst>
              <a:gd name="adj1" fmla="val -77827"/>
              <a:gd name="adj2" fmla="val 7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Връща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 на елементите</a:t>
            </a:r>
            <a:endParaRPr lang="bg-BG" sz="240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4AB8CAC-A7F3-2664-627B-0469ED79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119" y="2790353"/>
            <a:ext cx="3632031" cy="818647"/>
          </a:xfrm>
          <a:prstGeom prst="wedgeRoundRectCallout">
            <a:avLst>
              <a:gd name="adj1" fmla="val -57540"/>
              <a:gd name="adj2" fmla="val 25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Проверява дали стекът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съдържа елемента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2EBEC3-515D-ED25-DA0E-EF483763E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програма, която:</a:t>
            </a:r>
            <a:endParaRPr lang="bg-BG" dirty="0"/>
          </a:p>
          <a:p>
            <a:pPr lvl="1" indent="-360045"/>
            <a:r>
              <a:rPr lang="en-US" sz="3400" dirty="0"/>
              <a:t>Чете </a:t>
            </a:r>
            <a:r>
              <a:rPr lang="en-US" sz="3400" b="1" dirty="0">
                <a:solidFill>
                  <a:schemeClr val="bg1"/>
                </a:solidFill>
              </a:rPr>
              <a:t>вход от низ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го чрез </a:t>
            </a:r>
            <a:r>
              <a:rPr lang="en-US" sz="3400" b="1" dirty="0">
                <a:solidFill>
                  <a:schemeClr val="bg1"/>
                </a:solidFill>
              </a:rPr>
              <a:t>стек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Обърнат</a:t>
            </a:r>
            <a:r>
              <a:rPr lang="en-US" sz="3950" dirty="0"/>
              <a:t> низ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D6E87C7-DF4B-E286-C886-492C172C0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bg-BG" sz="3950" dirty="0"/>
              <a:t>Обърнат</a:t>
            </a:r>
            <a:r>
              <a:rPr lang="en-US" sz="3950" dirty="0">
                <a:ea typeface="+mj-lt"/>
                <a:cs typeface="+mj-lt"/>
              </a:rPr>
              <a:t> низ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 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 в Judge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2B94E6-4AC0-E1D0-5142-9AEA90A4E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3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Пресметнете </a:t>
            </a:r>
            <a:r>
              <a:rPr lang="en-US" sz="3600" b="1" dirty="0">
                <a:solidFill>
                  <a:schemeClr val="bg1"/>
                </a:solidFill>
              </a:rPr>
              <a:t>сумата на числата от стека</a:t>
            </a:r>
            <a:endParaRPr lang="bg-BG" dirty="0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>
                <a:cs typeface="Calibri"/>
              </a:rPr>
              <a:t>Преди това ще получавате команди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добавя две числа</a:t>
            </a:r>
            <a:endParaRPr lang="en-US" dirty="0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премахва n на брой числа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Сума на 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7B2597-28D2-45B9-A900-881192071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стек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string[]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string[] tokens = commandInfo.Split().ToArray();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string action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(action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TODO:</a:t>
            </a:r>
            <a:r>
              <a:rPr lang="bg-BG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Добавете числата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2FCC83-5545-D6BC-24D5-72998B84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9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if(action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https://judge.softuni.org/Contests/Practice/Index/4153#1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183E85-F0EF-050B-EA14-A02E161B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6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ea typeface="+mn-lt"/>
                <a:cs typeface="+mn-lt"/>
              </a:rPr>
              <a:t>Създайте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прост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който може да пресмята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прости 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(само събиране и изваждане)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Прост </a:t>
            </a:r>
            <a:r>
              <a:rPr lang="bg-BG" sz="3950" dirty="0"/>
              <a:t>калкулатор</a:t>
            </a:r>
            <a:endParaRPr lang="en-US" sz="395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85D1B7-C690-A26C-573E-811A7D0C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0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58218-8E6A-89B5-7DED-E61EC3B8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͏͏</a:t>
            </a:r>
            <a:r>
              <a:rPr lang="bg-BG" sz="3550" b="1" dirty="0">
                <a:solidFill>
                  <a:schemeClr val="bg1"/>
                </a:solidFill>
              </a:rPr>
              <a:t>Структури</a:t>
            </a:r>
            <a:r>
              <a:rPr lang="en-US" sz="3550" b="1" dirty="0">
                <a:solidFill>
                  <a:schemeClr val="bg1"/>
                </a:solidFill>
              </a:rPr>
              <a:t> от данни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bg-BG" sz="3350" dirty="0"/>
              <a:t>структури </a:t>
            </a:r>
            <a:r>
              <a:rPr lang="en-US" sz="3350" dirty="0"/>
              <a:t>от 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Стек – </a:t>
            </a: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Опашка – </a:t>
            </a: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GB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4F55B1-97CC-79FE-1527-9122A3E5A5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6BB3CB-077B-99BA-4016-57D1F2C65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bg-BG" sz="1750" dirty="0">
                <a:ea typeface="+mn-lt"/>
                <a:cs typeface="+mn-lt"/>
              </a:rPr>
              <a:t> </a:t>
            </a:r>
            <a:r>
              <a:rPr lang="en-US" sz="1750" u="sng" dirty="0">
                <a:hlinkClick r:id="rId2"/>
              </a:rPr>
              <a:t>https://judge.softuni.org/Contests/Practice/Index/4153#2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269A0B4-531F-39E7-B654-1A9CFD50C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6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Даден</a:t>
            </a:r>
            <a:r>
              <a:rPr lang="en-US" sz="3600" dirty="0">
                <a:solidFill>
                  <a:srgbClr val="234465"/>
                </a:solidFill>
              </a:rPr>
              <a:t> е </a:t>
            </a:r>
            <a:r>
              <a:rPr lang="bg-BG" sz="3600" b="1" dirty="0">
                <a:solidFill>
                  <a:schemeClr val="bg1"/>
                </a:solidFill>
              </a:rPr>
              <a:t>аритметичен</a:t>
            </a:r>
            <a:r>
              <a:rPr lang="en-US" sz="3600" b="1" dirty="0">
                <a:solidFill>
                  <a:schemeClr val="bg1"/>
                </a:solidFill>
              </a:rPr>
              <a:t> изра</a:t>
            </a:r>
            <a:r>
              <a:rPr lang="bg-BG" sz="3600" b="1" dirty="0">
                <a:solidFill>
                  <a:schemeClr val="bg1"/>
                </a:solidFill>
              </a:rPr>
              <a:t>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със скоби (с</a:t>
            </a:r>
            <a:r>
              <a:rPr lang="en-US" sz="3600" b="1" dirty="0">
                <a:solidFill>
                  <a:schemeClr val="bg1"/>
                </a:solidFill>
              </a:rPr>
              <a:t> влагане</a:t>
            </a:r>
            <a:r>
              <a:rPr lang="en-US" sz="3600" dirty="0"/>
              <a:t>)</a:t>
            </a:r>
            <a:endParaRPr lang="bg-BG" sz="360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Извлечете всички подизрази</a:t>
            </a:r>
            <a:r>
              <a:rPr lang="en-US" sz="3600" dirty="0">
                <a:ea typeface="+mn-lt"/>
                <a:cs typeface="+mn-lt"/>
              </a:rPr>
              <a:t> в скоби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</a:t>
            </a:r>
            <a:r>
              <a:rPr lang="en-US" sz="3950" dirty="0">
                <a:ea typeface="+mj-lt"/>
                <a:cs typeface="+mj-lt"/>
              </a:rPr>
              <a:t> Математически скоби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4854104-A918-A967-F119-210BFA903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7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Математически скоби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</a:t>
            </a:r>
            <a:r>
              <a:rPr lang="bg-BG" sz="1750" dirty="0">
                <a:ea typeface="+mn-lt"/>
                <a:cs typeface="+mn-lt"/>
              </a:rPr>
              <a:t>си </a:t>
            </a:r>
            <a:r>
              <a:rPr lang="en-US" sz="1750" dirty="0">
                <a:ea typeface="+mn-lt"/>
                <a:cs typeface="+mn-lt"/>
              </a:rPr>
              <a:t>в Judge: </a:t>
            </a:r>
            <a:r>
              <a:rPr lang="en-US" sz="1750" u="sng" dirty="0">
                <a:hlinkClick r:id="rId2"/>
              </a:rPr>
              <a:t>https://judge.softuni.org/Contests/Practice/Index/4153#3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192F19-01E2-70BA-65C8-D0D9D3D6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3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3D2DD-95FC-1A3F-C316-E29D54B1BE9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Enqueue(), Dequeue(), Peek()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466F4278-5871-B7D9-4C42-7ADB95974B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Опашка (</a:t>
            </a:r>
            <a:r>
              <a:rPr lang="en-US" dirty="0"/>
              <a:t>Queue)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4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осигурява </a:t>
            </a:r>
            <a:r>
              <a:rPr lang="en-US" sz="3350" dirty="0">
                <a:ea typeface="+mn-lt"/>
                <a:cs typeface="+mn-lt"/>
              </a:rPr>
              <a:t>следните 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Добавяне </a:t>
            </a:r>
            <a:r>
              <a:rPr lang="en-US" sz="3050" dirty="0"/>
              <a:t>на елемент в края на опашката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/>
              <a:t>на</a:t>
            </a:r>
            <a:r>
              <a:rPr lang="bg-BG" sz="3050" dirty="0"/>
              <a:t> </a:t>
            </a:r>
            <a:r>
              <a:rPr lang="en-US" sz="3050" dirty="0"/>
              <a:t>първия 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/>
              <a:t>ървия елемент без да го 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45F67E9-BCD5-2925-AFD6-07A13C0ED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>
                <a:ea typeface="+mn-ea"/>
                <a:cs typeface="Calibri"/>
              </a:rPr>
              <a:t>Вкарване на елемент в края</a:t>
            </a:r>
            <a:endParaRPr lang="en-US" sz="37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2F71B8-0E95-AF03-3C54-6FC6E9BBC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4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10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Dequeue() – </a:t>
            </a:r>
            <a:r>
              <a:rPr lang="en-US" sz="3200" dirty="0">
                <a:ea typeface="+mn-ea"/>
                <a:cs typeface="Calibri"/>
              </a:rPr>
              <a:t>Премахане и връщане на първия елемент</a:t>
            </a:r>
            <a:endParaRPr lang="en-US" sz="320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518D40-28FA-55A8-0EA3-BE79690A4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3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715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Връщане</a:t>
            </a:r>
            <a:r>
              <a:rPr lang="ru-RU" sz="3200" dirty="0">
                <a:ea typeface="+mn-ea"/>
                <a:cs typeface="Consolas" panose="020B0609020204030204" pitchFamily="49" charset="0"/>
              </a:rPr>
              <a:t> на първия елемент без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премахване</a:t>
            </a:r>
            <a:endParaRPr lang="en-US" sz="32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B997BB0-53B4-3203-BF02-9D17D9FCB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4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Опашка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01000" y="1539000"/>
            <a:ext cx="8475188" cy="4498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000" y="4323245"/>
            <a:ext cx="2609320" cy="880317"/>
          </a:xfrm>
          <a:prstGeom prst="wedgeRoundRectCallout">
            <a:avLst>
              <a:gd name="adj1" fmla="val -65537"/>
              <a:gd name="adj2" fmla="val -3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Превръща опашката в масив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1" y="5769000"/>
            <a:ext cx="2556869" cy="1018235"/>
          </a:xfrm>
          <a:prstGeom prst="wedgeRoundRectCallout">
            <a:avLst>
              <a:gd name="adj1" fmla="val 33585"/>
              <a:gd name="adj2" fmla="val -111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Премахва всички елементи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62" y="5421348"/>
            <a:ext cx="4928838" cy="617652"/>
          </a:xfrm>
          <a:prstGeom prst="wedgeRoundRectCallout">
            <a:avLst>
              <a:gd name="adj1" fmla="val -57768"/>
              <a:gd name="adj2" fmla="val -25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FD36E761-AC84-1139-FA51-987B1E6C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707425"/>
            <a:ext cx="4044443" cy="531011"/>
          </a:xfrm>
          <a:prstGeom prst="wedgeRoundRectCallout">
            <a:avLst>
              <a:gd name="adj1" fmla="val -60495"/>
              <a:gd name="adj2" fmla="val 19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Връща броя на елементите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D90340-38DB-A542-4BC6-E30BC875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2456222"/>
            <a:ext cx="3711000" cy="1022814"/>
          </a:xfrm>
          <a:prstGeom prst="wedgeRoundRectCallout">
            <a:avLst>
              <a:gd name="adj1" fmla="val -39436"/>
              <a:gd name="adj2" fmla="val 66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Проверява дали опашката съдържа елемента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6259CF7-66CA-2568-D9FA-1AD9729C8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CC7BA0-E540-7B16-EEA8-0F6145FFCCF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88F163F-47A9-1541-76F6-FE022BCF10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9086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Колите чакат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опашка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На всяка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зелена светлина</a:t>
            </a:r>
            <a:r>
              <a:rPr lang="en-US" sz="3400" dirty="0">
                <a:ea typeface="+mn-lt"/>
                <a:cs typeface="+mn-lt"/>
              </a:rPr>
              <a:t> n коли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минават </a:t>
            </a:r>
            <a:r>
              <a:rPr lang="en-US" sz="3400" dirty="0">
                <a:ea typeface="+mn-lt"/>
                <a:cs typeface="+mn-lt"/>
              </a:rPr>
              <a:t>през 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След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командата "end"</a:t>
            </a:r>
            <a:r>
              <a:rPr lang="en-US" sz="3400" dirty="0">
                <a:ea typeface="+mn-lt"/>
                <a:cs typeface="+mn-lt"/>
              </a:rPr>
              <a:t> 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колко коли</a:t>
            </a:r>
            <a:r>
              <a:rPr lang="en-US" sz="3400" dirty="0">
                <a:ea typeface="+mn-lt"/>
                <a:cs typeface="+mn-lt"/>
              </a:rPr>
              <a:t> са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GB" sz="39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B6F551-3D74-EFDF-6794-28D608E0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8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US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3"/>
              </a:rPr>
              <a:t>https://judge.softuni.org/Contests/Practice/Index/4153#5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2CA08E-B30F-94AC-85A8-7CBD97228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40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Деца са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наредили в кръг</a:t>
            </a:r>
            <a:r>
              <a:rPr lang="en-US" sz="3600" dirty="0">
                <a:cs typeface="Calibri"/>
              </a:rPr>
              <a:t> и си подават горещ картоф по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часовниковата 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При всяко n-то хвърляне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дете се отстранява</a:t>
            </a:r>
            <a:r>
              <a:rPr lang="en-US" sz="3600" dirty="0">
                <a:ea typeface="+mn-lt"/>
                <a:cs typeface="+mn-lt"/>
              </a:rPr>
              <a:t>, докато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остане само 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След отстраняване на дете </a:t>
            </a:r>
            <a:r>
              <a:rPr lang="en-US" sz="3600" dirty="0"/>
              <a:t>картоф</a:t>
            </a:r>
            <a:r>
              <a:rPr lang="bg-BG" sz="3600" dirty="0"/>
              <a:t>ът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дете: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/>
              <a:t>Горещ 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000" y="5255986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5184000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6374090" y="563439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F9B49F8-7E86-E291-7519-2A09A2FC3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7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 Горещ </a:t>
            </a:r>
            <a:r>
              <a:rPr lang="en-GB" sz="3950" dirty="0">
                <a:ea typeface="+mj-lt"/>
                <a:cs typeface="+mj-lt"/>
              </a:rPr>
              <a:t>картоф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71741" y="2979000"/>
            <a:ext cx="4748703" cy="855000"/>
          </a:xfrm>
          <a:prstGeom prst="wedgeRoundRectCallout">
            <a:avLst>
              <a:gd name="adj1" fmla="val -27380"/>
              <a:gd name="adj2" fmla="val -89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Копираме елементи от 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колекцията 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и запазваме реда им 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 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https://judge.softuni.org/Contests/Practice/Index/4153#4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F97E7A-35D9-A571-9CB1-F2A7AD1F7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4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</a:t>
            </a:r>
            <a:r>
              <a:rPr lang="en-US" sz="3800" dirty="0">
                <a:solidFill>
                  <a:schemeClr val="bg2"/>
                </a:solidFill>
              </a:rPr>
              <a:t>== </a:t>
            </a:r>
            <a:r>
              <a:rPr lang="bg-BG" sz="3800" dirty="0">
                <a:solidFill>
                  <a:schemeClr val="bg2"/>
                </a:solidFill>
              </a:rPr>
              <a:t>поредица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>
                <a:solidFill>
                  <a:schemeClr val="bg2"/>
                </a:solidFill>
                <a:cs typeface="Calibri"/>
              </a:rPr>
              <a:t>Работа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вградени методи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A69C8D-CDB4-0FE3-6B4F-0438EFE4C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9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C5B4196-92E0-ECEC-3415-E9B04E1DB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Структура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от 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==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начин на организация на данните, който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позволява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ефективен достъп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и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sz="3400" b="1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за структ</a:t>
            </a:r>
            <a:r>
              <a:rPr lang="bg-BG" sz="3350" dirty="0"/>
              <a:t>у</a:t>
            </a:r>
            <a:r>
              <a:rPr lang="en-US" sz="3350" dirty="0"/>
              <a:t>ра от данни: </a:t>
            </a:r>
            <a:endParaRPr lang="bg-BG" dirty="0"/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от данни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8E669EB-708F-4272-8CB7-F2ACE24E0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 descr="A colorful network with a check mark&#10;&#10;Description automatically generated">
            <a:extLst>
              <a:ext uri="{FF2B5EF4-FFF2-40B4-BE49-F238E27FC236}">
                <a16:creationId xmlns:a16="http://schemas.microsoft.com/office/drawing/2014/main" id="{C8A73FAA-E228-5E6E-C98D-C25D7C9F2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2981265"/>
            <a:ext cx="2663400" cy="26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Структурите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алгоритмите стоят в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Алгоритмичното</a:t>
            </a:r>
            <a:r>
              <a:rPr lang="en-US" sz="3150" b="1" dirty="0">
                <a:ea typeface="+mn-lt"/>
                <a:cs typeface="+mn-lt"/>
              </a:rPr>
              <a:t> мислене</a:t>
            </a:r>
            <a:r>
              <a:rPr lang="en-US" sz="3150" dirty="0">
                <a:ea typeface="+mn-lt"/>
                <a:cs typeface="+mn-lt"/>
              </a:rPr>
              <a:t>, </a:t>
            </a:r>
            <a:r>
              <a:rPr lang="en-US" sz="3150" b="1" dirty="0">
                <a:ea typeface="+mn-lt"/>
                <a:cs typeface="+mn-lt"/>
              </a:rPr>
              <a:t>решаването на задачи </a:t>
            </a:r>
            <a:r>
              <a:rPr lang="en-US" sz="3150" dirty="0">
                <a:ea typeface="+mn-lt"/>
                <a:cs typeface="+mn-lt"/>
              </a:rPr>
              <a:t>и </a:t>
            </a:r>
            <a:r>
              <a:rPr lang="en-US" sz="3150" b="1" dirty="0">
                <a:ea typeface="+mn-lt"/>
                <a:cs typeface="+mn-lt"/>
              </a:rPr>
              <a:t>стуктур</a:t>
            </a:r>
            <a:r>
              <a:rPr lang="bg-BG" sz="3150" b="1" dirty="0">
                <a:ea typeface="+mn-lt"/>
                <a:cs typeface="+mn-lt"/>
              </a:rPr>
              <a:t>ите</a:t>
            </a:r>
            <a:r>
              <a:rPr lang="en-US" sz="3150" b="1" dirty="0">
                <a:ea typeface="+mn-lt"/>
                <a:cs typeface="+mn-lt"/>
              </a:rPr>
              <a:t> от данни </a:t>
            </a:r>
            <a:r>
              <a:rPr lang="en-US" sz="3150" dirty="0">
                <a:ea typeface="+mn-lt"/>
                <a:cs typeface="+mn-lt"/>
              </a:rPr>
              <a:t>са важни за софтуерните 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програмистите трябва да зная</a:t>
            </a:r>
            <a:r>
              <a:rPr lang="bg-BG" sz="3150" dirty="0"/>
              <a:t>т</a:t>
            </a:r>
            <a:r>
              <a:rPr lang="en-US" sz="3150" dirty="0"/>
              <a:t> кога 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използват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/>
              <a:t>Програмиране </a:t>
            </a:r>
            <a:r>
              <a:rPr lang="en-US" sz="3350" dirty="0"/>
              <a:t>== </a:t>
            </a:r>
            <a:r>
              <a:rPr lang="en-US" sz="3350" b="1" dirty="0"/>
              <a:t>алгоритми </a:t>
            </a:r>
            <a:r>
              <a:rPr lang="en-US" sz="3350" dirty="0"/>
              <a:t>+ </a:t>
            </a:r>
            <a:r>
              <a:rPr lang="bg-BG" sz="3350" b="1" dirty="0"/>
              <a:t>структури</a:t>
            </a:r>
            <a:r>
              <a:rPr lang="en-US" sz="3350" b="1" dirty="0"/>
              <a:t> от 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Защо стуктурите от данни са важни?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D4D7C1-14CC-12FA-3E6D-4EEB91C3A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8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структури от </a:t>
            </a:r>
            <a:r>
              <a:rPr lang="en-US" sz="3400" b="1" dirty="0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масив, </a:t>
            </a:r>
            <a:r>
              <a:rPr lang="bg-BG" sz="3400" dirty="0"/>
              <a:t>списък</a:t>
            </a:r>
            <a:r>
              <a:rPr lang="en-US" sz="3400" dirty="0"/>
              <a:t>, </a:t>
            </a:r>
            <a:r>
              <a:rPr lang="bg-BG" sz="3400" dirty="0"/>
              <a:t>стек</a:t>
            </a:r>
            <a:r>
              <a:rPr lang="en-US" sz="3400" dirty="0"/>
              <a:t>, </a:t>
            </a:r>
            <a:r>
              <a:rPr lang="bg-BG" sz="3400" dirty="0"/>
              <a:t>опашка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1288459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/>
                <a:t>Масив/Списък</a:t>
              </a:r>
              <a:br>
                <a:rPr lang="en-US" sz="2750" dirty="0"/>
              </a:br>
              <a:r>
                <a:rPr lang="en-US" sz="2350" dirty="0"/>
                <a:t>(индексирана група от елементи)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1896506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Опашка</a:t>
              </a:r>
              <a:endParaRPr lang="en-US" sz="2750" b="1" dirty="0">
                <a:cs typeface="Calibri"/>
              </a:endParaRPr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3833A6DF-B73E-6B04-2330-282CA3186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C8EB4D-97E6-29CA-FB4E-9B4104291145}"/>
              </a:ext>
            </a:extLst>
          </p:cNvPr>
          <p:cNvGrpSpPr/>
          <p:nvPr/>
        </p:nvGrpSpPr>
        <p:grpSpPr>
          <a:xfrm>
            <a:off x="7467937" y="2099861"/>
            <a:ext cx="3263063" cy="4366197"/>
            <a:chOff x="7206067" y="2099861"/>
            <a:chExt cx="3263063" cy="43661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C443B1B-5801-C757-376F-018F6742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6067" y="2099861"/>
              <a:ext cx="3263063" cy="370590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E1561E-9475-5A32-57C9-CD9CC344D038}"/>
                </a:ext>
              </a:extLst>
            </p:cNvPr>
            <p:cNvSpPr txBox="1"/>
            <p:nvPr/>
          </p:nvSpPr>
          <p:spPr>
            <a:xfrm>
              <a:off x="8011039" y="5805768"/>
              <a:ext cx="964961" cy="660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bg-BG" sz="2750" b="1" dirty="0"/>
                <a:t>Стек</a:t>
              </a:r>
              <a:endParaRPr lang="en-US" sz="275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90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Списък </a:t>
            </a:r>
            <a:r>
              <a:rPr lang="bg-BG" sz="3400" b="1" dirty="0">
                <a:solidFill>
                  <a:schemeClr val="bg1"/>
                </a:solidFill>
              </a:rPr>
              <a:t>с</a:t>
            </a:r>
            <a:r>
              <a:rPr lang="en-US" sz="3400" b="1" dirty="0">
                <a:solidFill>
                  <a:schemeClr val="bg1"/>
                </a:solidFill>
              </a:rPr>
              <a:t> числа</a:t>
            </a:r>
            <a:r>
              <a:rPr lang="en-US" sz="3400" dirty="0"/>
              <a:t>, </a:t>
            </a:r>
            <a:r>
              <a:rPr lang="en-US" sz="3400" dirty="0">
                <a:ea typeface="+mn-lt"/>
                <a:cs typeface="+mn-lt"/>
              </a:rPr>
              <a:t>представляващ последователност от суми на 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>
                <a:solidFill>
                  <a:srgbClr val="234465"/>
                </a:solidFill>
              </a:rPr>
              <a:t>Добавяне на </a:t>
            </a:r>
            <a:r>
              <a:rPr lang="en-US" sz="3400" b="1" dirty="0">
                <a:solidFill>
                  <a:schemeClr val="bg1"/>
                </a:solidFill>
              </a:rPr>
              <a:t>нов 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Модифициране </a:t>
            </a:r>
            <a:r>
              <a:rPr lang="en-US" sz="3400" dirty="0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/>
              <a:t>съществуващ доход: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Списък 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с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числа</a:t>
            </a:r>
            <a:r>
              <a:rPr lang="en-US" sz="3950" dirty="0"/>
              <a:t> – </a:t>
            </a:r>
            <a:r>
              <a:rPr lang="bg-BG" sz="3950" dirty="0"/>
              <a:t>Пример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List&lt;double&gt;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</a:t>
            </a:r>
            <a:r>
              <a:rPr lang="en-US" sz="2398" noProof="1">
                <a:solidFill>
                  <a:schemeClr val="bg1"/>
                </a:solidFill>
              </a:rPr>
              <a:t>List&lt;double&gt;</a:t>
            </a:r>
            <a:r>
              <a:rPr lang="en-US" sz="2398" noProof="1"/>
              <a:t>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C5D601-E81D-1591-783A-669F2B66E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9464E36-48C2-616A-1039-2DCA8F42B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Push(), Peek(), Pop()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56F8EE37-5B95-E14F-0924-E6B93B1221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(</a:t>
            </a:r>
            <a:r>
              <a:rPr lang="en-US" dirty="0"/>
              <a:t>Stack)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190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Стекът </a:t>
            </a:r>
            <a:r>
              <a:rPr lang="bg-BG" sz="3400" dirty="0"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en-US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en-US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Стек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C21D25E7-FCB0-6826-AE68-C76165DF2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2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2130</Words>
  <Application>Microsoft Macintosh PowerPoint</Application>
  <PresentationFormat>Widescreen</PresentationFormat>
  <Paragraphs>448</Paragraphs>
  <Slides>36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Структури от данни</vt:lpstr>
      <vt:lpstr>Структури от данни</vt:lpstr>
      <vt:lpstr>Защо стуктурите от данни са важни?</vt:lpstr>
      <vt:lpstr>Линейни структури от данни</vt:lpstr>
      <vt:lpstr>Списък с числа – Пример</vt:lpstr>
      <vt:lpstr>Стек (Stack)</vt:lpstr>
      <vt:lpstr>Стек – Абстрактен тип данни</vt:lpstr>
      <vt:lpstr>Push() – Вкарване на елемент в края</vt:lpstr>
      <vt:lpstr>Pop() – Премахане и връщане на последния елемент</vt:lpstr>
      <vt:lpstr>PowerPoint Presentation</vt:lpstr>
      <vt:lpstr>Стек – Методи</vt:lpstr>
      <vt:lpstr>Задача: Обърнат низ</vt:lpstr>
      <vt:lpstr>Решение: Обърнат низ</vt:lpstr>
      <vt:lpstr>Задача: Сума на стек</vt:lpstr>
      <vt:lpstr>Решение: Сума на стек (1)</vt:lpstr>
      <vt:lpstr>Решение: Сума на стек (2)</vt:lpstr>
      <vt:lpstr>Задача: Прост калкулатор</vt:lpstr>
      <vt:lpstr>Решение: Прост калкулатор (1)</vt:lpstr>
      <vt:lpstr>Решение: Прост калкулатор (2)</vt:lpstr>
      <vt:lpstr>Задача: Математически скоби</vt:lpstr>
      <vt:lpstr>Решение: Математически скоби</vt:lpstr>
      <vt:lpstr>Опашка (Queue)</vt:lpstr>
      <vt:lpstr>Опашка – Абстрактен тип данни</vt:lpstr>
      <vt:lpstr>Enqueue() – Вкарване на елемент в края</vt:lpstr>
      <vt:lpstr>Dequeue() – Премахане и връщане на първия елемент</vt:lpstr>
      <vt:lpstr>Peek() – Връщане на първия елемент без премахване</vt:lpstr>
      <vt:lpstr>Опашка – Методи</vt:lpstr>
      <vt:lpstr>Задача: Задръстване</vt:lpstr>
      <vt:lpstr>Решение: Задръстване</vt:lpstr>
      <vt:lpstr>Задача: Горещ картоф</vt:lpstr>
      <vt:lpstr>Решение: Горещ картоф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и опашка</dc:title>
  <dc:subject>Модул 2 - Структури от данни и алгоритми</dc:subject>
  <dc:creator>BG-IT-Edu</dc:creator>
  <cp:keywords>C#;programming;education;software engineering;software development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117</cp:revision>
  <dcterms:created xsi:type="dcterms:W3CDTF">2018-05-23T13:08:44Z</dcterms:created>
  <dcterms:modified xsi:type="dcterms:W3CDTF">2024-06-29T15:57:57Z</dcterms:modified>
  <cp:category>programming;computer programming;software development;web development</cp:category>
</cp:coreProperties>
</file>