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718" r:id="rId16"/>
    <p:sldId id="723" r:id="rId17"/>
    <p:sldId id="728" r:id="rId18"/>
    <p:sldId id="730" r:id="rId19"/>
    <p:sldId id="726" r:id="rId20"/>
    <p:sldId id="725" r:id="rId21"/>
    <p:sldId id="727" r:id="rId22"/>
    <p:sldId id="729" r:id="rId23"/>
    <p:sldId id="664" r:id="rId24"/>
    <p:sldId id="682" r:id="rId25"/>
    <p:sldId id="700" r:id="rId26"/>
    <p:sldId id="701" r:id="rId27"/>
    <p:sldId id="698" r:id="rId28"/>
    <p:sldId id="703" r:id="rId29"/>
    <p:sldId id="706" r:id="rId30"/>
    <p:sldId id="705" r:id="rId31"/>
    <p:sldId id="704" r:id="rId32"/>
    <p:sldId id="649" r:id="rId33"/>
    <p:sldId id="707" r:id="rId34"/>
    <p:sldId id="708" r:id="rId35"/>
    <p:sldId id="709" r:id="rId36"/>
    <p:sldId id="710" r:id="rId37"/>
    <p:sldId id="711" r:id="rId38"/>
    <p:sldId id="713" r:id="rId39"/>
    <p:sldId id="712" r:id="rId40"/>
    <p:sldId id="714" r:id="rId41"/>
    <p:sldId id="715" r:id="rId42"/>
    <p:sldId id="720" r:id="rId43"/>
    <p:sldId id="721" r:id="rId44"/>
    <p:sldId id="722" r:id="rId45"/>
    <p:sldId id="633" r:id="rId46"/>
    <p:sldId id="504" r:id="rId47"/>
    <p:sldId id="5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3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0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54314"/>
            <a:ext cx="1901238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  <a:r>
              <a:rPr lang="bg-BG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Azure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SQL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SQLite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Пример: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644672" y="4548236"/>
            <a:ext cx="1110835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"Server=&lt;и</a:t>
            </a:r>
            <a:r>
              <a:rPr lang="bg-BG" sz="2200" b="1" noProof="1">
                <a:latin typeface="Consolas" panose="020B0609020204030204" pitchFamily="49" charset="0"/>
              </a:rPr>
              <a:t>ме на сървър</a:t>
            </a:r>
            <a:r>
              <a:rPr lang="en-US" sz="22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200" b="1" noProof="1">
                <a:latin typeface="Consolas" panose="020B0609020204030204" pitchFamily="49" charset="0"/>
              </a:rPr>
              <a:t>ме на баз</a:t>
            </a:r>
            <a:r>
              <a:rPr lang="en-US" sz="2200" b="1" noProof="1">
                <a:latin typeface="Consolas" panose="020B0609020204030204" pitchFamily="49" charset="0"/>
              </a:rPr>
              <a:t>а </a:t>
            </a:r>
            <a:r>
              <a:rPr lang="bg-BG" sz="2200" b="1" noProof="1">
                <a:latin typeface="Consolas" panose="020B0609020204030204" pitchFamily="49" charset="0"/>
              </a:rPr>
              <a:t>данни</a:t>
            </a:r>
            <a:r>
              <a:rPr lang="en-US" sz="2200" b="1" noProof="1">
                <a:latin typeface="Consolas" panose="020B0609020204030204" pitchFamily="49" charset="0"/>
              </a:rPr>
              <a:t>&gt;;User=&lt;</a:t>
            </a:r>
            <a:r>
              <a:rPr lang="bg-BG" sz="22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Password=</a:t>
            </a:r>
            <a:r>
              <a:rPr lang="bg-BG" sz="2200" b="1" noProof="1">
                <a:latin typeface="Consolas" panose="020B0609020204030204" pitchFamily="49" charset="0"/>
              </a:rPr>
              <a:t>&lt;парола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dirty="0"/>
              <a:t>Свързваме се със </a:t>
            </a:r>
            <a:r>
              <a:rPr lang="bg-BG" sz="3000" b="1" dirty="0">
                <a:solidFill>
                  <a:schemeClr val="bg1"/>
                </a:solidFill>
              </a:rPr>
              <a:t>съществуваща</a:t>
            </a:r>
            <a:r>
              <a:rPr lang="bg-BG" sz="3000" dirty="0"/>
              <a:t> база данни</a:t>
            </a:r>
            <a:endParaRPr lang="en-US" sz="3000" dirty="0"/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Tools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Connect to Database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Microsoft SQL Server</a:t>
            </a:r>
            <a:r>
              <a:rPr lang="en-US" sz="3000" dirty="0"/>
              <a:t>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Continue</a:t>
            </a:r>
            <a:endParaRPr lang="en-BG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644" y="3826402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365" y="3016402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464102" y="41703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800" dirty="0"/>
              <a:t>-&gt; </a:t>
            </a:r>
            <a:r>
              <a:rPr lang="en-US" sz="2800" b="1" dirty="0">
                <a:solidFill>
                  <a:schemeClr val="bg1"/>
                </a:solidFill>
              </a:rPr>
              <a:t>Add New Item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Add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en-GB" sz="3200" b="1" dirty="0"/>
          </a:p>
          <a:p>
            <a:r>
              <a:rPr lang="bg-BG" sz="3200" dirty="0"/>
              <a:t>Примерно приложение:</a:t>
            </a:r>
            <a:r>
              <a:rPr lang="en-US" sz="3200" dirty="0"/>
              <a:t> </a:t>
            </a:r>
            <a:r>
              <a:rPr lang="bg-BG" sz="3200" dirty="0"/>
              <a:t>Магазин с продукти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 пази ли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429477" y="4583477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Finish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19327"/>
            <a:ext cx="2520000" cy="2062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-&gt;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900" dirty="0"/>
              <a:t>-&gt; </a:t>
            </a:r>
            <a:r>
              <a:rPr lang="en-US" sz="2900" b="1" dirty="0">
                <a:solidFill>
                  <a:schemeClr val="bg1"/>
                </a:solidFill>
              </a:rPr>
              <a:t>Package Manager Console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</a:t>
            </a:r>
            <a:r>
              <a:rPr lang="bg-BG" sz="3000" b="1" dirty="0"/>
              <a:t>командите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00" y="4589414"/>
            <a:ext cx="6210000" cy="18076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/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/>
              <a:t>Управление</a:t>
            </a:r>
            <a:r>
              <a:rPr lang="bg-BG" sz="3200" dirty="0"/>
              <a:t>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</a:t>
            </a:r>
            <a:r>
              <a:rPr lang="bg-BG" sz="3000" dirty="0"/>
              <a:t>-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73" y="774000"/>
            <a:ext cx="6317254" cy="381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89" y="3156190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0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2926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47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66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11737" y="38179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Новата база данни може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Натискаме върху нея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98" y="3816125"/>
            <a:ext cx="4043843" cy="1863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3816153"/>
            <a:ext cx="4268485" cy="1863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510796" y="443863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дадения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>
                <a:solidFill>
                  <a:schemeClr val="bg1"/>
                </a:solidFill>
              </a:rPr>
              <a:t>скрипт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595027" y="2561876"/>
            <a:ext cx="11001946" cy="3776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Натискаме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" y="3204000"/>
            <a:ext cx="6153353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34" y="3994033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7373718" y="407535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Show Table Data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42" y="2877631"/>
            <a:ext cx="6551248" cy="3165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3" y="2574294"/>
            <a:ext cx="3240000" cy="34685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4033161" y="3956012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/>
              <a:t>От менюто </a:t>
            </a:r>
            <a:r>
              <a:rPr lang="en-US" sz="3200" b="1">
                <a:solidFill>
                  <a:schemeClr val="bg1"/>
                </a:solidFill>
              </a:rPr>
              <a:t>Tools</a:t>
            </a:r>
            <a:r>
              <a:rPr lang="en-US" sz="3200"/>
              <a:t>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</a:rPr>
              <a:t>DbContext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ни,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ORM</a:t>
            </a:r>
            <a:r>
              <a:rPr lang="bg-BG" sz="3200" dirty="0">
                <a:solidFill>
                  <a:schemeClr val="bg2"/>
                </a:solidFill>
              </a:rPr>
              <a:t> (</a:t>
            </a:r>
            <a:r>
              <a:rPr lang="en-US" sz="3200" dirty="0"/>
              <a:t>Object-Relational Mapping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Технология, позволяваща работа с данни от бази данни като </a:t>
            </a:r>
            <a:r>
              <a:rPr lang="bg-BG" sz="3000" b="1" dirty="0">
                <a:solidFill>
                  <a:schemeClr val="accent1"/>
                </a:solidFill>
              </a:rPr>
              <a:t>обекти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/>
              <a:t>Подходи</a:t>
            </a:r>
            <a:r>
              <a:rPr lang="bg-BG" sz="3200" dirty="0"/>
              <a:t> за работа с </a:t>
            </a:r>
            <a:r>
              <a:rPr lang="en-US" sz="3200" dirty="0"/>
              <a:t>ORM</a:t>
            </a:r>
            <a:endParaRPr lang="bg-BG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Code First </a:t>
            </a:r>
            <a:r>
              <a:rPr lang="en-US" sz="3000" dirty="0">
                <a:solidFill>
                  <a:schemeClr val="bg2"/>
                </a:solidFill>
              </a:rPr>
              <a:t>- </a:t>
            </a:r>
            <a:r>
              <a:rPr lang="bg-BG" sz="3000" dirty="0">
                <a:solidFill>
                  <a:schemeClr val="bg2"/>
                </a:solidFill>
              </a:rPr>
              <a:t>първо се създават </a:t>
            </a:r>
            <a:r>
              <a:rPr lang="bg-BG" sz="3000" b="1" dirty="0">
                <a:solidFill>
                  <a:schemeClr val="bg2"/>
                </a:solidFill>
              </a:rPr>
              <a:t>класове</a:t>
            </a:r>
            <a:r>
              <a:rPr lang="bg-BG" sz="3000" dirty="0">
                <a:solidFill>
                  <a:schemeClr val="bg2"/>
                </a:solidFill>
              </a:rPr>
              <a:t> и след това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Database First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- първо се създава </a:t>
            </a:r>
            <a:r>
              <a:rPr lang="bg-BG" sz="3000" b="1" dirty="0">
                <a:solidFill>
                  <a:schemeClr val="bg2"/>
                </a:solidFill>
              </a:rPr>
              <a:t>база данни </a:t>
            </a:r>
            <a:r>
              <a:rPr lang="bg-BG" sz="3000" dirty="0">
                <a:solidFill>
                  <a:schemeClr val="bg2"/>
                </a:solidFill>
              </a:rPr>
              <a:t>и след </a:t>
            </a:r>
            <a:r>
              <a:rPr lang="bg-BG" sz="3000" b="1" dirty="0">
                <a:solidFill>
                  <a:schemeClr val="bg2"/>
                </a:solidFill>
              </a:rPr>
              <a:t>това класове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Entity Framework </a:t>
            </a:r>
            <a:endParaRPr lang="en-US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ORM н</a:t>
            </a:r>
            <a:r>
              <a:rPr lang="bg-BG" sz="3000" dirty="0">
                <a:solidFill>
                  <a:schemeClr val="bg2"/>
                </a:solidFill>
              </a:rPr>
              <a:t>а </a:t>
            </a:r>
            <a:r>
              <a:rPr lang="en-US" sz="3000" b="1" dirty="0">
                <a:solidFill>
                  <a:schemeClr val="accent1"/>
                </a:solidFill>
              </a:rPr>
              <a:t>.NET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Осигурява</a:t>
            </a:r>
            <a:r>
              <a:rPr lang="bg-BG" sz="3000" dirty="0">
                <a:solidFill>
                  <a:schemeClr val="accent1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L</a:t>
            </a:r>
            <a:r>
              <a:rPr lang="en-US" sz="3000" b="1" dirty="0">
                <a:solidFill>
                  <a:schemeClr val="accent1"/>
                </a:solidFill>
              </a:rPr>
              <a:t>INQ </a:t>
            </a:r>
            <a:r>
              <a:rPr lang="bg-BG" sz="3000" dirty="0">
                <a:solidFill>
                  <a:schemeClr val="bg2"/>
                </a:solidFill>
              </a:rPr>
              <a:t>заявки, </a:t>
            </a:r>
            <a:r>
              <a:rPr lang="en-US" sz="3000" b="1" dirty="0">
                <a:solidFill>
                  <a:schemeClr val="accent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3000" b="1" dirty="0">
                <a:solidFill>
                  <a:schemeClr val="accent1"/>
                </a:solidFill>
              </a:rPr>
              <a:t>проследяване на промени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Connection string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Информация</a:t>
            </a:r>
            <a:r>
              <a:rPr lang="bg-BG" sz="3000" dirty="0">
                <a:solidFill>
                  <a:schemeClr val="bg2"/>
                </a:solidFill>
              </a:rPr>
              <a:t> под формата на </a:t>
            </a:r>
            <a:r>
              <a:rPr lang="bg-BG" sz="3000" b="1" dirty="0">
                <a:solidFill>
                  <a:schemeClr val="accent1"/>
                </a:solidFill>
              </a:rPr>
              <a:t>текст</a:t>
            </a:r>
            <a:r>
              <a:rPr lang="bg-BG" sz="3000" dirty="0">
                <a:solidFill>
                  <a:schemeClr val="bg2"/>
                </a:solidFill>
              </a:rPr>
              <a:t>, която се използва от приложението, за да се </a:t>
            </a:r>
            <a:r>
              <a:rPr lang="bg-BG" sz="3000" b="1" dirty="0">
                <a:solidFill>
                  <a:schemeClr val="accent1"/>
                </a:solidFill>
              </a:rPr>
              <a:t>свърже</a:t>
            </a:r>
            <a:r>
              <a:rPr lang="bg-BG" sz="3000" dirty="0">
                <a:solidFill>
                  <a:schemeClr val="bg2"/>
                </a:solidFill>
              </a:rPr>
              <a:t> с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ADO.NET Entity Data Model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389499" y="385298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4287622" cy="24076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616928" cy="37774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898636" cy="39364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62" y="3159000"/>
            <a:ext cx="3686303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23489</TotalTime>
  <Words>2720</Words>
  <Application>Microsoft Macintosh PowerPoint</Application>
  <PresentationFormat>Widescreen</PresentationFormat>
  <Paragraphs>369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Конфигурация на връзка към база данни</vt:lpstr>
      <vt:lpstr>Connection string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Примерно приложение</vt:lpstr>
      <vt:lpstr>Създаване на конзолно приложение</vt:lpstr>
      <vt:lpstr>Създаване на база данни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ORM технологиите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224</cp:revision>
  <dcterms:created xsi:type="dcterms:W3CDTF">2018-05-23T13:08:44Z</dcterms:created>
  <dcterms:modified xsi:type="dcterms:W3CDTF">2024-04-25T08:27:31Z</dcterms:modified>
  <cp:category/>
</cp:coreProperties>
</file>