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39"/>
  </p:notesMasterIdLst>
  <p:handoutMasterIdLst>
    <p:handoutMasterId r:id="rId40"/>
  </p:handoutMasterIdLst>
  <p:sldIdLst>
    <p:sldId id="627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577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A9CA667-ABCC-4C5A-9E01-950CC9B848CE}">
          <p14:sldIdLst>
            <p14:sldId id="627"/>
            <p14:sldId id="581"/>
          </p14:sldIdLst>
        </p14:section>
        <p14:section name="Логически изрази и проверки" id="{2BD4D5F4-A512-4447-ADE5-C08D82648A50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5A7F2BEA-EDA1-4D20-AFF5-D5F548758663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3FFB550C-6D8C-40D8-9712-AC32BC686DE8}">
          <p14:sldIdLst>
            <p14:sldId id="496"/>
            <p14:sldId id="602"/>
            <p14:sldId id="485"/>
          </p14:sldIdLst>
        </p14:section>
        <p14:section name="Условна конструкция Switch-case" id="{53807761-4F64-4363-9D9D-EBADCBBA4FDB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Вложени условни конструкции" id="{1AA92C7A-16AE-4D28-B7DB-927EDE9AFB88}">
          <p14:sldIdLst>
            <p14:sldId id="625"/>
            <p14:sldId id="626"/>
          </p14:sldIdLst>
        </p14:section>
        <p14:section name="Обобщение" id="{F2B0FEE4-6135-4A27-B1DE-735F7BCD35D0}">
          <p14:sldIdLst>
            <p14:sldId id="57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6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264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C364156-7398-BC8A-7C66-0A92B5463F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238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9B2C93-182B-2FCD-6672-D64172C1F0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508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7F30057-C942-1556-945E-88EFA97A6D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728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E340B-E6DA-1B43-AECB-377BB9912F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4793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A5356A4-D760-0C2B-926C-3305839877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79775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52402D7-F2EF-B59D-4FAC-76BC40959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9367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907F301-F900-787A-13A5-2DB6D32449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6116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0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1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6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7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44000"/>
            <a:ext cx="5248260" cy="374236"/>
          </a:xfrm>
        </p:spPr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C1E0FB-A3D1-48C8-4710-DAB7B71F20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498" y="2579592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</a:t>
            </a:r>
            <a:r>
              <a:rPr lang="bg-BG" sz="3399" b="1" dirty="0">
                <a:solidFill>
                  <a:schemeClr val="bg1"/>
                </a:solidFill>
              </a:rPr>
              <a:t>проверяваме условия </a:t>
            </a:r>
            <a:r>
              <a:rPr lang="bg-BG" sz="3399" dirty="0"/>
              <a:t>и извършваме действия според резултата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051" y="4093205"/>
            <a:ext cx="5669132" cy="2118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89538" y="2969591"/>
            <a:ext cx="2431851" cy="1055333"/>
          </a:xfrm>
          <a:prstGeom prst="wedgeRoundRectCallout">
            <a:avLst>
              <a:gd name="adj1" fmla="val 70053"/>
              <a:gd name="adj2" fmla="val 68586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4083667"/>
            <a:ext cx="3951171" cy="1055333"/>
          </a:xfrm>
          <a:prstGeom prst="wedgeRoundRectCallout">
            <a:avLst>
              <a:gd name="adj1" fmla="val -61563"/>
              <a:gd name="adj2" fmla="val 5845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0290130-5F41-702F-BD86-AECAC314F6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4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>
              <a:buClr>
                <a:schemeClr val="tx1"/>
              </a:buClr>
            </a:pP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реално 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>
              <a:buClr>
                <a:schemeClr val="tx1"/>
              </a:buClr>
            </a:pP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>
              <a:buClr>
                <a:schemeClr val="tx1"/>
              </a:buClr>
            </a:pP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Отлична оценка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95437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994371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165428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5085984" y="528516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165428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5085984" y="6058842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91FFCCB-FB1E-FB83-0C10-F71F3FC25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2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3801000" y="959715"/>
            <a:ext cx="2964061" cy="65965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Четем входа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cxnSpLocks/>
            <a:endCxn id="20" idx="0"/>
          </p:cNvCxnSpPr>
          <p:nvPr/>
        </p:nvCxnSpPr>
        <p:spPr>
          <a:xfrm>
            <a:off x="5137380" y="1653186"/>
            <a:ext cx="0" cy="5230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719734" y="2176278"/>
            <a:ext cx="2835292" cy="2162315"/>
            <a:chOff x="4405543" y="1526424"/>
            <a:chExt cx="2836031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405543" y="1526424"/>
              <a:ext cx="2836031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6854" y="2337335"/>
              <a:ext cx="2568172" cy="5080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bg-BG" sz="2799" b="1" dirty="0">
                  <a:solidFill>
                    <a:schemeClr val="bg2"/>
                  </a:solidFill>
                </a:rPr>
                <a:t>оценка</a:t>
              </a:r>
              <a:r>
                <a:rPr lang="it-IT" sz="2799" b="1" dirty="0">
                  <a:solidFill>
                    <a:schemeClr val="bg2"/>
                  </a:solidFill>
                </a:rPr>
                <a:t>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5263" y="3204000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448558" y="4835614"/>
            <a:ext cx="3377643" cy="654593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изход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6670"/>
            <a:ext cx="2835292" cy="66471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изход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091086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1489C04-8BBC-88B0-9650-B564BFA3488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5244DE-3B4E-1282-7E90-D3EFBB56B7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7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110BABE-9F03-4968-5F0F-EA7B9E03F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28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махнем скобите</a:t>
            </a:r>
            <a:r>
              <a:rPr lang="bg-BG" sz="3200" dirty="0"/>
              <a:t>, се изпълнява </a:t>
            </a:r>
            <a:r>
              <a:rPr lang="bg-BG" sz="3200" b="1" dirty="0"/>
              <a:t>само първият ред </a:t>
            </a:r>
            <a:r>
              <a:rPr lang="bg-BG" sz="3200" dirty="0"/>
              <a:t>след проверката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496656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241000" y="5319000"/>
            <a:ext cx="4886591" cy="1055333"/>
          </a:xfrm>
          <a:prstGeom prst="wedgeRoundRectCallout">
            <a:avLst>
              <a:gd name="adj1" fmla="val -63478"/>
              <a:gd name="adj2" fmla="val -61331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е</a:t>
            </a:r>
            <a:r>
              <a:rPr lang="bg-BG" sz="2800" b="1" dirty="0">
                <a:solidFill>
                  <a:srgbClr val="FFFFFF"/>
                </a:solidFill>
              </a:rPr>
              <a:t> част от </a:t>
            </a:r>
            <a:r>
              <a:rPr lang="en-US" sz="2800" b="1" dirty="0">
                <a:solidFill>
                  <a:srgbClr val="FFFFFF"/>
                </a:solidFill>
              </a:rPr>
              <a:t>if/else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A6E9F6B-8FF3-5250-D36E-EF3CA6122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5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По-голямото число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16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832763" y="4987463"/>
            <a:ext cx="585000" cy="4250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552" y="4959001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864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501211" y="4949798"/>
            <a:ext cx="585000" cy="4250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58" y="4903160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07DBAC75-ADF2-1811-CA91-702FD8DCD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94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Четем вход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>
            <a:cxnSpLocks/>
            <a:endCxn id="28" idx="0"/>
          </p:cNvCxnSpPr>
          <p:nvPr/>
        </p:nvCxnSpPr>
        <p:spPr>
          <a:xfrm>
            <a:off x="5462000" y="4322338"/>
            <a:ext cx="24569" cy="56199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3710990" y="4884332"/>
            <a:ext cx="3551157" cy="654593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изход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6740"/>
            <a:ext cx="3684952" cy="654593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изход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</a:t>
            </a:r>
            <a:r>
              <a:rPr lang="en-US" sz="1999" dirty="0"/>
              <a:t> </a:t>
            </a:r>
            <a:r>
              <a:rPr lang="bg-BG" sz="1999" dirty="0"/>
              <a:t>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BE60C0-B61F-057D-BCA6-D13C9DB4CA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1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цяло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Четно или нечетно число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000" y="4824000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5491881" y="4837330"/>
            <a:ext cx="443052" cy="3758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7" y="4837330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997" y="5767787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91881" y="5794636"/>
            <a:ext cx="443052" cy="3758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3" y="5794636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F5DE221-9DD1-F6A8-841E-65070E9CC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757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A3EF4B-9646-4697-06A9-81B5173E5D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2" y="1719000"/>
            <a:ext cx="10836275" cy="4094940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Решение: Четно или нечетно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30156" y="6355444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4B66E6B-A9D9-FE3F-D3EA-36CD99BE0A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9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r>
              <a:rPr lang="bg-BG" sz="3200" dirty="0"/>
              <a:t>Условната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r>
              <a:rPr lang="bg-BG" sz="3200" dirty="0"/>
              <a:t>Вложени условни конструкции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FC2E0E-6EA5-9A82-0A9D-B1D3D29A4E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20F5751-2788-DEB6-1A5F-5DE4A1C054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70349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1DCBAA2-45D8-C076-A94D-9BF455A474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вярно, и приключва</a:t>
            </a:r>
            <a:endParaRPr lang="en-US" sz="35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5548B88-B221-9048-5E24-9432944E1A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DD604D9-254D-EC50-73F2-41325E02B9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44000"/>
            <a:ext cx="10961783" cy="1173084"/>
          </a:xfrm>
        </p:spPr>
        <p:txBody>
          <a:bodyPr/>
          <a:lstStyle/>
          <a:p>
            <a:r>
              <a:rPr lang="ru-RU" dirty="0"/>
              <a:t>Серия от проверки за една и съща входна стойност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62039B5-FBB7-8153-FEF9-DFD42435E6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99000"/>
            <a:ext cx="10961783" cy="768084"/>
          </a:xfrm>
        </p:spPr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Switch-case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179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</a:rPr>
              <a:t>switch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case</a:t>
            </a:r>
            <a:r>
              <a:rPr lang="bg-BG" sz="2800" b="1" dirty="0">
                <a:solidFill>
                  <a:srgbClr val="FFFFFF"/>
                </a:solidFill>
              </a:rPr>
              <a:t>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условия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няма съвпадение </a:t>
            </a:r>
            <a:r>
              <a:rPr lang="bg-BG" sz="2800" b="1" dirty="0">
                <a:solidFill>
                  <a:srgbClr val="FFFFFF"/>
                </a:solidFill>
              </a:rPr>
              <a:t>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AAE8D6A-F96C-C8B6-954B-08C1ACFB9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1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Ден от седмицата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2799298" y="5523184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11000" y="5499000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FB492F11-F3FF-5C11-EFF7-43C2BDD42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145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Решение: Ден от седмицата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76625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дни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7" y="637246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https://judge.softuni.org/Contests/Practice/Index/3895#6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80A37BA-0D05-B664-F699-8CDFB5DF5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1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изпълни, ако някое от трите условия в серията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вярно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5465500-FF25-8EA0-B9CE-65F9DFCBF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23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Почивен или работен ден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01000" y="5724000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85607" y="5724000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3838FE3D-9168-1972-180D-93506495F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59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Почивен или работен ден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: Добавете останалите дни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2"/>
              </a:rPr>
              <a:t>https://judge.softuni.org/Contests/Practice/Index/3895#7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6127E4D-B87E-B62A-C376-D47F017F6E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134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E038FA4-F8A7-7981-1924-DA4F67860A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299476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Плод или зеленчук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6000" y="5947058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270420" y="5881535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752923" y="5913900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E3100993-EB0F-94CD-9180-D7A4AF61F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500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Плод или зеленчук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4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Добавете всички плодове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Добавете всички зеленчуци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3"/>
              </a:rPr>
              <a:t>https://judge.softuni.org/Contests/Practice/Index/3895#8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B9A2C8-3DB6-374B-47B9-6EDC37F02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59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49000"/>
            <a:ext cx="5083676" cy="2498756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6546C5F-ECEF-CF51-3AF8-982F354AFCC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If-else проверка в тялото на друга If-else проверка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DAD461F-2155-BB72-3C22-5ED6C69C5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17753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В тялото на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 </a:t>
            </a:r>
            <a:r>
              <a:rPr lang="bg-BG" sz="3100" dirty="0"/>
              <a:t>може да има друг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:</a:t>
            </a:r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Вложени условни конструкции</a:t>
            </a:r>
            <a:r>
              <a:rPr lang="en-US" sz="2800" dirty="0"/>
              <a:t> </a:t>
            </a:r>
            <a:endParaRPr lang="en-US" sz="32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13" y="1899000"/>
            <a:ext cx="10223377" cy="43781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a = 5, b = 7;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(a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Console.WriteLine("a is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(b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Console.WriteLine("b is also a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Console.WriteLine("b is zero or negative");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641000" y="3834000"/>
            <a:ext cx="8865000" cy="194859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982741"/>
            <a:ext cx="4508134" cy="524259"/>
          </a:xfrm>
          <a:prstGeom prst="wedgeRoundRectCallout">
            <a:avLst>
              <a:gd name="adj1" fmla="val -59811"/>
              <a:gd name="adj2" fmla="val -57464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Вложена </a:t>
            </a:r>
            <a:r>
              <a:rPr lang="en-US" sz="2800" b="1" dirty="0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-конструкция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8E49FE3-55E8-4497-FAAD-E9EB86F07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773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30149"/>
            <a:ext cx="11800593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2665" y="1640302"/>
            <a:ext cx="11053929" cy="4804768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400" dirty="0">
                <a:solidFill>
                  <a:schemeClr val="bg2"/>
                </a:solidFill>
              </a:rPr>
              <a:t>Логически изрази и проверки:</a:t>
            </a:r>
            <a:endParaRPr lang="en-US" sz="3400" dirty="0">
              <a:solidFill>
                <a:schemeClr val="bg2"/>
              </a:solidFill>
            </a:endParaRPr>
          </a:p>
          <a:p>
            <a:pPr lvl="1" latinLnBrk="0"/>
            <a:r>
              <a:rPr lang="en-US" sz="3200" dirty="0">
                <a:solidFill>
                  <a:schemeClr val="bg2"/>
                </a:solidFill>
              </a:rPr>
              <a:t>a</a:t>
            </a:r>
            <a:r>
              <a:rPr lang="bg-BG" sz="3200" dirty="0">
                <a:solidFill>
                  <a:schemeClr val="bg2"/>
                </a:solidFill>
              </a:rPr>
              <a:t> &lt; </a:t>
            </a:r>
            <a:r>
              <a:rPr lang="en-US" sz="3200" dirty="0">
                <a:solidFill>
                  <a:schemeClr val="bg2"/>
                </a:solidFill>
              </a:rPr>
              <a:t>b;     a == 5;      a &gt;= b</a:t>
            </a:r>
            <a:endParaRPr lang="bg-BG" sz="32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Конструкции за проверка на условие в </a:t>
            </a:r>
            <a:r>
              <a:rPr lang="en-US" sz="3400" dirty="0">
                <a:solidFill>
                  <a:schemeClr val="bg2"/>
                </a:solidFill>
              </a:rPr>
              <a:t>C#:</a:t>
            </a:r>
          </a:p>
          <a:p>
            <a:pPr lvl="1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Серии от проверки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Условната конструкция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</a:p>
          <a:p>
            <a:pPr latinLnBrk="0"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конструкциите могат да се влагат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FDAD648-D57A-802B-536C-CAF7A012F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34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9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712F97C-5E5A-8AF6-5F36-6CF52BEF9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285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7DFE104D-CE1A-2AD1-07AF-EB176A9CBF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5905E6-39B7-3867-2A52-2EBBF68C6941}"/>
              </a:ext>
            </a:extLst>
          </p:cNvPr>
          <p:cNvSpPr txBox="1"/>
          <p:nvPr/>
        </p:nvSpPr>
        <p:spPr>
          <a:xfrm>
            <a:off x="967663" y="2755828"/>
            <a:ext cx="7245000" cy="38909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a = 5;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b = 10;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Console.WriteLine(a &lt; b); 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Console.WriteLine(a &gt; 0); 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Console.WriteLine(a &gt; 100);     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Console.WriteLine(a &lt; a); 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Console.WriteLine(a &lt;= 5); 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Console.WriteLine(b == 2 * a);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386118-4A93-C91D-162A-C21AD78DD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49192"/>
          </a:xfrm>
        </p:spPr>
        <p:txBody>
          <a:bodyPr/>
          <a:lstStyle/>
          <a:p>
            <a:pPr marL="457063" indent="-457063"/>
            <a:r>
              <a:rPr lang="en-US" sz="3599" dirty="0"/>
              <a:t>В програмирането </a:t>
            </a:r>
            <a:r>
              <a:rPr lang="bg-BG" sz="3599" dirty="0"/>
              <a:t>можем</a:t>
            </a:r>
            <a:r>
              <a:rPr lang="en-US" sz="3599" dirty="0"/>
              <a:t> да сравняваме стойности</a:t>
            </a:r>
          </a:p>
          <a:p>
            <a:pPr marL="1066099" lvl="1" indent="-457063"/>
            <a:r>
              <a:rPr lang="en-US" sz="3399" dirty="0"/>
              <a:t>Резултатът от логическите изрази е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или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endParaRPr lang="en-US" sz="33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71435" y="3770921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71434" y="4232586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58358" y="5217335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70917" y="4736306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58358" y="5679000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63445" y="6084000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A895A1F-23BF-7FC2-7AAB-262755149B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endParaRPr lang="en-US" sz="3599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411947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6135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Console.WriteLine(a </a:t>
            </a:r>
            <a:r>
              <a:rPr lang="en-GB" sz="2799" dirty="0">
                <a:solidFill>
                  <a:schemeClr val="bg1"/>
                </a:solidFill>
              </a:rPr>
              <a:t>==</a:t>
            </a:r>
            <a:r>
              <a:rPr lang="en-GB" sz="2799" dirty="0"/>
              <a:t> b);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5C89D0-78B3-C368-D31A-2FC2C69B3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/>
              <a:t>Сравняване на текст чрез оператор за равенство (</a:t>
            </a:r>
            <a:r>
              <a:rPr lang="en-US" sz="3200" b="1">
                <a:solidFill>
                  <a:schemeClr val="bg1"/>
                </a:solidFill>
              </a:rPr>
              <a:t>==</a:t>
            </a:r>
            <a:r>
              <a:rPr lang="en-US" sz="3200"/>
              <a:t>) </a:t>
            </a:r>
          </a:p>
          <a:p>
            <a:endParaRPr lang="bg-BG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2" y="3166977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4414" y="5801380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252866"/>
            <a:ext cx="3150076" cy="1055333"/>
          </a:xfrm>
          <a:prstGeom prst="wedgeRoundRectCallout">
            <a:avLst>
              <a:gd name="adj1" fmla="val -67013"/>
              <a:gd name="adj2" fmla="val 53543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568B129-68B6-4386-F16F-B7773CE3ED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7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576971" y="3429000"/>
            <a:ext cx="5034882" cy="665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GB" sz="2799" dirty="0"/>
              <a:t>bool isValid = </a:t>
            </a:r>
            <a:r>
              <a:rPr lang="en-GB" sz="2799" dirty="0">
                <a:solidFill>
                  <a:schemeClr val="bg1"/>
                </a:solidFill>
              </a:rPr>
              <a:t>true</a:t>
            </a:r>
            <a:r>
              <a:rPr lang="en-GB" sz="2799" dirty="0"/>
              <a:t>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EA8B7B-CBE4-6BB1-D2AE-39ED890F18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/>
              <a:t> – </a:t>
            </a:r>
            <a:r>
              <a:rPr lang="en-US" dirty="0">
                <a:solidFill>
                  <a:srgbClr val="234465"/>
                </a:solidFill>
              </a:rPr>
              <a:t>ключова</a:t>
            </a:r>
            <a:r>
              <a:rPr lang="en-US" dirty="0"/>
              <a:t> дума, с която се инициализира булева променлива </a:t>
            </a:r>
          </a:p>
          <a:p>
            <a:pPr marL="457063" indent="-457063"/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само</a:t>
            </a:r>
            <a:r>
              <a:rPr lang="en-US" dirty="0"/>
              <a:t> </a:t>
            </a:r>
            <a:r>
              <a:rPr lang="bg-BG" dirty="0"/>
              <a:t>следните</a:t>
            </a:r>
            <a:r>
              <a:rPr lang="en-US" dirty="0"/>
              <a:t> </a:t>
            </a:r>
            <a:r>
              <a:rPr lang="bg-BG" dirty="0"/>
              <a:t>две</a:t>
            </a:r>
            <a:r>
              <a:rPr lang="en-US" dirty="0"/>
              <a:t> </a:t>
            </a:r>
            <a:r>
              <a:rPr lang="bg-BG" dirty="0"/>
              <a:t>стойности: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(вярно) 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(грешно)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Булева променлива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67F7291-F4DA-AEDE-5E25-D89FACD7E1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булева променлива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endParaRPr lang="en-US" sz="2799" i="1" dirty="0">
              <a:solidFill>
                <a:schemeClr val="accent2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endParaRPr lang="en-US" sz="2799" i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185F7F-6F67-2035-20F2-621E083804A7}"/>
              </a:ext>
            </a:extLst>
          </p:cNvPr>
          <p:cNvSpPr txBox="1"/>
          <p:nvPr/>
        </p:nvSpPr>
        <p:spPr>
          <a:xfrm>
            <a:off x="8121000" y="2763076"/>
            <a:ext cx="167099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A2D5D-691C-C774-D237-BF5791B32298}"/>
              </a:ext>
            </a:extLst>
          </p:cNvPr>
          <p:cNvSpPr txBox="1"/>
          <p:nvPr/>
        </p:nvSpPr>
        <p:spPr>
          <a:xfrm>
            <a:off x="8120999" y="4992125"/>
            <a:ext cx="1868167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26A5942-5233-B594-4BC1-4C3E6C74A1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3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540BB77D-3D58-DB76-6089-7667A7D8A2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bg-BG" dirty="0"/>
              <a:t>конструкция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BE86E836-F593-DD03-3115-A252300887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87075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Words>1942</Words>
  <Application>Microsoft Macintosh PowerPoint</Application>
  <PresentationFormat>Widescreen</PresentationFormat>
  <Paragraphs>393</Paragraphs>
  <Slides>36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Пример: булева променлива</vt:lpstr>
      <vt:lpstr>Прости проверки</vt:lpstr>
      <vt:lpstr>Прости проверки</vt:lpstr>
      <vt:lpstr>Задача: Отлична оценка</vt:lpstr>
      <vt:lpstr>PowerPoint Presentation</vt:lpstr>
      <vt:lpstr>Прости проверки – If-else</vt:lpstr>
      <vt:lpstr>Блок от код (1)</vt:lpstr>
      <vt:lpstr>Блок от код (2)</vt:lpstr>
      <vt:lpstr>Задача: По-голямото число</vt:lpstr>
      <vt:lpstr>PowerPoint Presentation</vt:lpstr>
      <vt:lpstr>Задача: Четно или нечетно число</vt:lpstr>
      <vt:lpstr>Решение: Четно или нечетно</vt:lpstr>
      <vt:lpstr>Серии от проверки</vt:lpstr>
      <vt:lpstr>Серии от проверки</vt:lpstr>
      <vt:lpstr>Серия от проверки – Пример</vt:lpstr>
      <vt:lpstr>Условна конструкция Switch-case</vt:lpstr>
      <vt:lpstr>Условна конструкция Switch-case</vt:lpstr>
      <vt:lpstr>Задача: Ден от седмицата</vt:lpstr>
      <vt:lpstr>Решение: Ден от седмицата</vt:lpstr>
      <vt:lpstr>Множество случаи в Switch-case</vt:lpstr>
      <vt:lpstr>Задача: Почивен или работен ден</vt:lpstr>
      <vt:lpstr>Решение: Почивен или работен ден</vt:lpstr>
      <vt:lpstr>Задача: Плод или зеленчук</vt:lpstr>
      <vt:lpstr>Решение: Плод или зеленчук</vt:lpstr>
      <vt:lpstr>Вложени условни конструкции</vt:lpstr>
      <vt:lpstr>Вложени условни конструкции 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Модул 1 - ООП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132</cp:revision>
  <dcterms:created xsi:type="dcterms:W3CDTF">2018-05-23T13:08:44Z</dcterms:created>
  <dcterms:modified xsi:type="dcterms:W3CDTF">2024-06-05T06:32:46Z</dcterms:modified>
  <cp:category>computer programming;programming;C#;програмиране;кодиране</cp:category>
</cp:coreProperties>
</file>