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8"/>
  </p:notesMasterIdLst>
  <p:handoutMasterIdLst>
    <p:handoutMasterId r:id="rId29"/>
  </p:handoutMasterIdLst>
  <p:sldIdLst>
    <p:sldId id="402" r:id="rId2"/>
    <p:sldId id="493" r:id="rId3"/>
    <p:sldId id="467" r:id="rId4"/>
    <p:sldId id="468" r:id="rId5"/>
    <p:sldId id="580" r:id="rId6"/>
    <p:sldId id="469" r:id="rId7"/>
    <p:sldId id="470" r:id="rId8"/>
    <p:sldId id="471" r:id="rId9"/>
    <p:sldId id="472" r:id="rId10"/>
    <p:sldId id="480" r:id="rId11"/>
    <p:sldId id="481" r:id="rId12"/>
    <p:sldId id="482" r:id="rId13"/>
    <p:sldId id="483" r:id="rId14"/>
    <p:sldId id="489" r:id="rId15"/>
    <p:sldId id="485" r:id="rId16"/>
    <p:sldId id="486" r:id="rId17"/>
    <p:sldId id="487" r:id="rId18"/>
    <p:sldId id="488" r:id="rId19"/>
    <p:sldId id="490" r:id="rId20"/>
    <p:sldId id="491" r:id="rId21"/>
    <p:sldId id="539" r:id="rId22"/>
    <p:sldId id="540" r:id="rId23"/>
    <p:sldId id="541" r:id="rId24"/>
    <p:sldId id="349" r:id="rId25"/>
    <p:sldId id="504" r:id="rId26"/>
    <p:sldId id="505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29F10599-2545-4489-AAB5-29608C8C7346}">
          <p14:sldIdLst>
            <p14:sldId id="402"/>
            <p14:sldId id="493"/>
          </p14:sldIdLst>
        </p14:section>
        <p14:section name="Масиви" id="{452D40E6-21A6-4F4C-9AD0-9E992636AA3B}">
          <p14:sldIdLst>
            <p14:sldId id="467"/>
            <p14:sldId id="468"/>
            <p14:sldId id="580"/>
            <p14:sldId id="469"/>
            <p14:sldId id="470"/>
            <p14:sldId id="471"/>
            <p14:sldId id="472"/>
          </p14:sldIdLst>
        </p14:section>
        <p14:section name="Четене и отпечатване на масиви" id="{D7382DB8-E282-4E2B-A919-F99317F7E2A0}">
          <p14:sldIdLst>
            <p14:sldId id="480"/>
            <p14:sldId id="481"/>
            <p14:sldId id="482"/>
            <p14:sldId id="483"/>
            <p14:sldId id="489"/>
            <p14:sldId id="485"/>
            <p14:sldId id="486"/>
            <p14:sldId id="487"/>
            <p14:sldId id="488"/>
            <p14:sldId id="490"/>
            <p14:sldId id="491"/>
          </p14:sldIdLst>
        </p14:section>
        <p14:section name="Foreach-цикъл" id="{568A0B4A-E964-4363-8302-0A5ADBB0E017}">
          <p14:sldIdLst>
            <p14:sldId id="539"/>
            <p14:sldId id="540"/>
            <p14:sldId id="541"/>
          </p14:sldIdLst>
        </p14:section>
        <p14:section name="Обобщение" id="{DDBA07BF-CD4C-40BA-B58E-B318E8674C0B}">
          <p14:sldIdLst>
            <p14:sldId id="349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3" autoAdjust="0"/>
    <p:restoredTop sz="95238" autoAdjust="0"/>
  </p:normalViewPr>
  <p:slideViewPr>
    <p:cSldViewPr showGuides="1">
      <p:cViewPr varScale="1">
        <p:scale>
          <a:sx n="117" d="100"/>
          <a:sy n="117" d="100"/>
        </p:scale>
        <p:origin x="848" y="18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29.06.24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6/29/24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4DDA14AB-C4BE-C0B3-A9F3-4F23F534FE4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978714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244DC9C3-9083-98C2-783C-1426AA515B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852936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FEB4B7D5-4A2B-7618-86A8-CE17F433037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1050565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ED8BB2-018B-206E-6A37-F89C7030D7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26111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A7988F79-EE3A-8F25-07E4-A12036A4740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4281602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1D28A4E1-C937-D01F-3F37-FE0E17CB0E4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1362195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5E35E3F-BAC9-052C-31AB-779C90666B0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10973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B1615C27-F8D0-70F0-26EE-934A30A3ED2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601091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1" TargetMode="Externa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2" TargetMode="Externa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6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44#0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 Placeholder 11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r>
              <a:rPr lang="bg-BG" sz="2350" dirty="0"/>
              <a:t>Софтуерни и хардуерни науки</a:t>
            </a:r>
            <a:endParaRPr lang="bg-BG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 sz="2750" dirty="0">
                <a:solidFill>
                  <a:srgbClr val="234465"/>
                </a:solidFill>
              </a:rPr>
              <a:t>Курс "</a:t>
            </a:r>
            <a:r>
              <a:rPr lang="ru-RU" sz="275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750" dirty="0">
                <a:solidFill>
                  <a:srgbClr val="234465"/>
                </a:solidFill>
              </a:rPr>
              <a:t>"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534046" y="6039000"/>
            <a:ext cx="4751953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https://github.com/BG-IT-Edu</a:t>
            </a:r>
            <a:endParaRPr lang="bg-BG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523795" y="5544000"/>
            <a:ext cx="4751954" cy="387919"/>
          </a:xfrm>
        </p:spPr>
        <p:txBody>
          <a:bodyPr/>
          <a:lstStyle/>
          <a:p>
            <a:r>
              <a:rPr lang="bg-BG" sz="1950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  <a:endParaRPr lang="bg-BG" dirty="0">
              <a:solidFill>
                <a:srgbClr val="234465"/>
              </a:solidFill>
            </a:endParaRPr>
          </a:p>
        </p:txBody>
      </p:sp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4746" y="1314000"/>
            <a:ext cx="11083636" cy="724904"/>
          </a:xfrm>
        </p:spPr>
        <p:txBody>
          <a:bodyPr>
            <a:normAutofit/>
          </a:bodyPr>
          <a:lstStyle/>
          <a:p>
            <a:r>
              <a:rPr lang="bg-BG" sz="3600" dirty="0">
                <a:ea typeface="+mn-lt"/>
                <a:cs typeface="+mn-lt"/>
              </a:rPr>
              <a:t>Същност и базови операции с масиви </a:t>
            </a:r>
            <a:endParaRPr lang="bg-BG" sz="3600" dirty="0">
              <a:ea typeface="Calibri"/>
              <a:cs typeface="Calibri"/>
            </a:endParaRPr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800" dirty="0"/>
              <a:t>Масиви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4AC080E-6943-CEFC-4608-71370D065F22}"/>
              </a:ext>
            </a:extLst>
          </p:cNvPr>
          <p:cNvGrpSpPr/>
          <p:nvPr/>
        </p:nvGrpSpPr>
        <p:grpSpPr>
          <a:xfrm>
            <a:off x="6861000" y="2391179"/>
            <a:ext cx="5756080" cy="2279018"/>
            <a:chOff x="3503612" y="2606207"/>
            <a:chExt cx="3810000" cy="1408389"/>
          </a:xfrm>
          <a:scene3d>
            <a:camera prst="perspectiveContrastingRightFacing"/>
            <a:lightRig rig="threePt" dir="t"/>
          </a:scene3d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E4F89BD-458E-4783-C28C-438C24F9CCA9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306E3F16-F573-0460-0971-0FF834489CFC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5F24EC47-396D-C658-A371-D74667708799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E1C1023D-7CFC-657B-4FDE-EF343FBE89C1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FA240B7E-9392-5A6F-076E-A7DF22093528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bg-BG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1A195B6-95AD-DE17-3741-1D1872664500}"/>
                </a:ext>
              </a:extLst>
            </p:cNvPr>
            <p:cNvSpPr txBox="1"/>
            <p:nvPr/>
          </p:nvSpPr>
          <p:spPr>
            <a:xfrm>
              <a:off x="3662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0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8A991444-4300-4D27-2BC3-4C48D1B16040}"/>
                </a:ext>
              </a:extLst>
            </p:cNvPr>
            <p:cNvSpPr txBox="1"/>
            <p:nvPr/>
          </p:nvSpPr>
          <p:spPr>
            <a:xfrm>
              <a:off x="4424636" y="2606208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1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D0C1F88F-9D48-DE0F-1568-93D39A4510A3}"/>
                </a:ext>
              </a:extLst>
            </p:cNvPr>
            <p:cNvSpPr txBox="1"/>
            <p:nvPr/>
          </p:nvSpPr>
          <p:spPr>
            <a:xfrm>
              <a:off x="5186636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2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9E77C2-5726-2034-AB7F-33173A82C5BD}"/>
                </a:ext>
              </a:extLst>
            </p:cNvPr>
            <p:cNvSpPr txBox="1"/>
            <p:nvPr/>
          </p:nvSpPr>
          <p:spPr>
            <a:xfrm>
              <a:off x="5948636" y="2610511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3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51936309-7B2B-B69D-8094-03D93B6C1AED}"/>
                </a:ext>
              </a:extLst>
            </p:cNvPr>
            <p:cNvSpPr txBox="1"/>
            <p:nvPr/>
          </p:nvSpPr>
          <p:spPr>
            <a:xfrm>
              <a:off x="6708314" y="2606207"/>
              <a:ext cx="379030" cy="593065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4000" dirty="0"/>
                <a:t>4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839513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BEDA488-2E0F-463A-BEF5-72AA9956F6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401" y="1143000"/>
            <a:ext cx="2743198" cy="2743198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B8CFF1CB-43C1-37F5-DD3D-AFBB039154F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For-</a:t>
            </a:r>
            <a:r>
              <a:rPr lang="bg-BG" dirty="0"/>
              <a:t>цикъл и </a:t>
            </a:r>
            <a:r>
              <a:rPr lang="en-US" dirty="0"/>
              <a:t>String.Join()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F9725112-75EB-8565-8EA0-589C77C5A2D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ru-RU" dirty="0"/>
              <a:t>Четене и отпечатване на масиви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381724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B8B540F-54BE-662D-6246-E955B1B29B5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</a:pPr>
            <a:r>
              <a:rPr lang="bg-BG" sz="3600" dirty="0"/>
              <a:t>Първо четем </a:t>
            </a:r>
            <a:r>
              <a:rPr lang="bg-BG" sz="3600" b="1" dirty="0">
                <a:solidFill>
                  <a:schemeClr val="bg1"/>
                </a:solidFill>
                <a:ea typeface="+mn-lt"/>
                <a:cs typeface="+mn-lt"/>
              </a:rPr>
              <a:t>дължината</a:t>
            </a:r>
            <a:r>
              <a:rPr lang="bg-BG" sz="3600" dirty="0"/>
              <a:t> на масива от конзолата:</a:t>
            </a:r>
          </a:p>
          <a:p>
            <a:pPr marL="360045" indent="-360045">
              <a:lnSpc>
                <a:spcPct val="100000"/>
              </a:lnSpc>
              <a:spcBef>
                <a:spcPct val="0"/>
              </a:spcBef>
            </a:pPr>
            <a:endParaRPr lang="bg-BG" sz="36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1200"/>
              </a:spcBef>
            </a:pPr>
            <a:r>
              <a:rPr lang="bg-BG" sz="3600" dirty="0"/>
              <a:t>Създаваме масив с дължина</a:t>
            </a:r>
            <a:r>
              <a:rPr lang="bg-BG" sz="3600" dirty="0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 </a:t>
            </a:r>
            <a:r>
              <a:rPr lang="bg-BG" sz="3600" b="1" dirty="0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n</a:t>
            </a:r>
            <a:r>
              <a:rPr lang="bg-BG" sz="3600" dirty="0"/>
              <a:t>,</a:t>
            </a:r>
            <a:r>
              <a:rPr lang="bg-BG" sz="3600" dirty="0">
                <a:solidFill>
                  <a:srgbClr val="234465"/>
                </a:solidFill>
              </a:rPr>
              <a:t> </a:t>
            </a:r>
            <a:r>
              <a:rPr lang="bg-BG" sz="3600" dirty="0"/>
              <a:t>четем въведените от потребителя </a:t>
            </a:r>
            <a:r>
              <a:rPr lang="bg-BG" sz="3600" b="1" dirty="0">
                <a:solidFill>
                  <a:schemeClr val="bg1"/>
                </a:solidFill>
              </a:rPr>
              <a:t>елементи</a:t>
            </a:r>
            <a:r>
              <a:rPr lang="bg-BG" sz="3600" b="1" dirty="0"/>
              <a:t> </a:t>
            </a:r>
            <a:r>
              <a:rPr lang="bg-BG" sz="3600" dirty="0"/>
              <a:t>и ги </a:t>
            </a:r>
            <a:r>
              <a:rPr lang="bg-BG" sz="3600" b="1" dirty="0">
                <a:solidFill>
                  <a:schemeClr val="bg1"/>
                </a:solidFill>
              </a:rPr>
              <a:t>запазваме</a:t>
            </a:r>
            <a:r>
              <a:rPr lang="bg-BG" sz="3600" dirty="0"/>
              <a:t>:</a:t>
            </a:r>
            <a:endParaRPr lang="bg-BG" sz="3600" dirty="0">
              <a:ea typeface="Calibri"/>
              <a:cs typeface="Calibri"/>
            </a:endParaRPr>
          </a:p>
        </p:txBody>
      </p:sp>
      <p:sp>
        <p:nvSpPr>
          <p:cNvPr id="18" name="Rectangle 2">
            <a:extLst>
              <a:ext uri="{FF2B5EF4-FFF2-40B4-BE49-F238E27FC236}">
                <a16:creationId xmlns:a16="http://schemas.microsoft.com/office/drawing/2014/main" id="{D86B3E83-1B5F-4E85-9A60-78EBC3B8721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en-US" dirty="0"/>
              <a:t>Четене на масив от конзолата</a:t>
            </a:r>
            <a:endParaRPr lang="bg-BG" dirty="0"/>
          </a:p>
        </p:txBody>
      </p:sp>
      <p:sp>
        <p:nvSpPr>
          <p:cNvPr id="19" name="Rectangle 4">
            <a:extLst>
              <a:ext uri="{FF2B5EF4-FFF2-40B4-BE49-F238E27FC236}">
                <a16:creationId xmlns:a16="http://schemas.microsoft.com/office/drawing/2014/main" id="{78C6B177-08DD-41AB-A75F-1B0283DB52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854000"/>
            <a:ext cx="830706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 int.Parse</a:t>
            </a:r>
            <a:r>
              <a:rPr lang="en-US" sz="2800" noProof="1">
                <a:latin typeface="Consolas" pitchFamily="49" charset="0"/>
              </a:rPr>
              <a:t>(</a:t>
            </a:r>
            <a:r>
              <a:rPr lang="en-US" sz="2800" b="1" noProof="1">
                <a:latin typeface="Consolas" pitchFamily="49" charset="0"/>
              </a:rPr>
              <a:t>Console.ReadLine());</a:t>
            </a:r>
          </a:p>
        </p:txBody>
      </p:sp>
      <p:sp>
        <p:nvSpPr>
          <p:cNvPr id="20" name="Rectangle 5">
            <a:extLst>
              <a:ext uri="{FF2B5EF4-FFF2-40B4-BE49-F238E27FC236}">
                <a16:creationId xmlns:a16="http://schemas.microsoft.com/office/drawing/2014/main" id="{B5261A7B-72E9-45D4-B3A8-DA0B277B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3971441"/>
            <a:ext cx="8307060" cy="268032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 arr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=</a:t>
            </a: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new int[n]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for (int i = 0; i &lt; n; i++)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  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arr</a:t>
            </a:r>
            <a:r>
              <a:rPr lang="en-US" sz="2800" b="1" noProof="1">
                <a:latin typeface="Consolas" pitchFamily="49" charset="0"/>
              </a:rPr>
              <a:t>[i] = int.Parse(Console.ReadLine());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US" sz="2800" b="1" noProof="1">
                <a:latin typeface="Consolas" pitchFamily="49" charset="0"/>
              </a:rPr>
              <a:t>}</a:t>
            </a: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E2ADEE24-B591-CDEF-E4C3-7D485B8251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20656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3">
            <a:extLst>
              <a:ext uri="{FF2B5EF4-FFF2-40B4-BE49-F238E27FC236}">
                <a16:creationId xmlns:a16="http://schemas.microsoft.com/office/drawing/2014/main" id="{4BC79AE9-2E00-44BA-88CD-09882972B7B5}"/>
              </a:ext>
            </a:extLst>
          </p:cNvPr>
          <p:cNvSpPr txBox="1">
            <a:spLocks noChangeArrowheads="1"/>
          </p:cNvSpPr>
          <p:nvPr/>
        </p:nvSpPr>
        <p:spPr>
          <a:xfrm>
            <a:off x="190451" y="1155486"/>
            <a:ext cx="11808021" cy="5185625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Wingdings" panose="05000000000000000000" pitchFamily="2" charset="2"/>
              <a:buNone/>
            </a:pP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3379C30-8ED6-BB20-299F-BC3BA91237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6" y="1179000"/>
            <a:ext cx="11804831" cy="5550582"/>
          </a:xfrm>
        </p:spPr>
        <p:txBody>
          <a:bodyPr>
            <a:normAutofit/>
          </a:bodyPr>
          <a:lstStyle/>
          <a:p>
            <a:pPr marL="457200" indent="-457200"/>
            <a:r>
              <a:rPr lang="en-US" sz="3600" dirty="0"/>
              <a:t>Масивите могат да</a:t>
            </a:r>
            <a:r>
              <a:rPr lang="en-US" sz="3600" dirty="0">
                <a:solidFill>
                  <a:srgbClr val="234465"/>
                </a:solidFill>
              </a:rPr>
              <a:t> бъдат </a:t>
            </a:r>
            <a:r>
              <a:rPr lang="en-US" sz="3600" b="1" dirty="0">
                <a:solidFill>
                  <a:schemeClr val="bg1"/>
                </a:solidFill>
              </a:rPr>
              <a:t>четени</a:t>
            </a:r>
            <a:r>
              <a:rPr lang="en-US" sz="3600" dirty="0"/>
              <a:t> от </a:t>
            </a:r>
            <a:r>
              <a:rPr lang="en-US" sz="3600" b="1" dirty="0">
                <a:solidFill>
                  <a:schemeClr val="bg1"/>
                </a:solidFill>
              </a:rPr>
              <a:t>един ред</a:t>
            </a:r>
            <a:r>
              <a:rPr lang="bg-BG" sz="3600" dirty="0"/>
              <a:t>, като стойностите са разделени с </a:t>
            </a:r>
            <a:r>
              <a:rPr lang="bg-BG" sz="3600" b="1" dirty="0">
                <a:solidFill>
                  <a:schemeClr val="bg1"/>
                </a:solidFill>
              </a:rPr>
              <a:t>интервал</a:t>
            </a:r>
            <a:endParaRPr lang="en-US" sz="3600" b="1" dirty="0">
              <a:solidFill>
                <a:schemeClr val="bg1"/>
              </a:solidFill>
              <a:ea typeface="Calibri"/>
              <a:cs typeface="Calibri"/>
            </a:endParaRPr>
          </a:p>
          <a:p>
            <a:pPr marL="360045" indent="-360045"/>
            <a:endParaRPr lang="en-US" sz="3600" dirty="0">
              <a:ea typeface="Calibri"/>
              <a:cs typeface="Calibri"/>
            </a:endParaRPr>
          </a:p>
          <a:p>
            <a:pPr marL="360045" indent="-360045"/>
            <a:endParaRPr lang="en-US" sz="3600" dirty="0">
              <a:ea typeface="Calibri"/>
              <a:cs typeface="Calibri"/>
            </a:endParaRPr>
          </a:p>
          <a:p>
            <a:pPr marL="0" indent="0">
              <a:buFont typeface="Wingdings" panose="05000000000000000000" pitchFamily="2" charset="2"/>
              <a:buNone/>
            </a:pPr>
            <a:endParaRPr lang="en-US" sz="3600" dirty="0"/>
          </a:p>
          <a:p>
            <a:endParaRPr lang="bg-BG" sz="3600" dirty="0"/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EE3817A8-973D-42A7-AEDE-34C07D01D42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bg-BG" dirty="0"/>
              <a:t>Прочитане</a:t>
            </a:r>
            <a:r>
              <a:rPr lang="en-US" dirty="0"/>
              <a:t> на </a:t>
            </a:r>
            <a:r>
              <a:rPr lang="bg-BG" dirty="0"/>
              <a:t>елементите </a:t>
            </a:r>
            <a:r>
              <a:rPr lang="en-US" dirty="0"/>
              <a:t>от един ред  </a:t>
            </a:r>
            <a:endParaRPr lang="bg-BG" dirty="0"/>
          </a:p>
        </p:txBody>
      </p:sp>
      <p:sp>
        <p:nvSpPr>
          <p:cNvPr id="15" name="Rectangle 5">
            <a:extLst>
              <a:ext uri="{FF2B5EF4-FFF2-40B4-BE49-F238E27FC236}">
                <a16:creationId xmlns:a16="http://schemas.microsoft.com/office/drawing/2014/main" id="{6DF9D99A-A1CD-4FF6-89B0-F8CB24379D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3158613"/>
            <a:ext cx="8077200" cy="357287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 input = Console.ReadLine();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string[] </a:t>
            </a:r>
            <a:r>
              <a:rPr lang="en-US" sz="2800" b="1" noProof="1">
                <a:latin typeface="Consolas" pitchFamily="49" charset="0"/>
              </a:rPr>
              <a:t>items = input.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Split()</a:t>
            </a:r>
            <a:r>
              <a:rPr lang="en-US" sz="2800" b="1" noProof="1">
                <a:latin typeface="Consolas" pitchFamily="49" charset="0"/>
              </a:rPr>
              <a:t>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int[]</a:t>
            </a:r>
            <a:r>
              <a:rPr lang="en-US" sz="2800" b="1" noProof="1">
                <a:latin typeface="Consolas" pitchFamily="49" charset="0"/>
              </a:rPr>
              <a:t> arr = new int[items.Length];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for (int i = 0; i &lt; items.Length; i++)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arr[i] = int.Parse(items[i]);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90F1810E-027D-4318-B0A7-91CC593708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6612" y="2427430"/>
            <a:ext cx="8077200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2 8 30 25 40 72 -2 44 56</a:t>
            </a: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17A36B94-6270-41A5-B878-D0A79F81D6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3520" y="3147547"/>
            <a:ext cx="4327724" cy="1225779"/>
          </a:xfrm>
          <a:prstGeom prst="wedgeRoundRectCallout">
            <a:avLst>
              <a:gd name="adj1" fmla="val -64707"/>
              <a:gd name="adj2" fmla="val 267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Split</a:t>
            </a:r>
            <a:r>
              <a:rPr lang="en-US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( ) </a:t>
            </a:r>
            <a:r>
              <a:rPr lang="en-US" sz="3000" b="1" noProof="1">
                <a:solidFill>
                  <a:schemeClr val="bg2"/>
                </a:solidFill>
              </a:rPr>
              <a:t>разделя </a:t>
            </a:r>
            <a:r>
              <a:rPr lang="bg-BG" sz="3000" b="1" noProof="1">
                <a:solidFill>
                  <a:schemeClr val="bg2"/>
                </a:solidFill>
              </a:rPr>
              <a:t>стринга </a:t>
            </a:r>
            <a:r>
              <a:rPr lang="en-US" sz="3000" b="1" noProof="1">
                <a:solidFill>
                  <a:schemeClr val="bg2"/>
                </a:solidFill>
                <a:latin typeface="Consolas" pitchFamily="49" charset="0"/>
              </a:rPr>
              <a:t>input</a:t>
            </a:r>
            <a:r>
              <a:rPr lang="en-US" sz="3000" b="1" noProof="1">
                <a:solidFill>
                  <a:schemeClr val="bg2"/>
                </a:solidFill>
              </a:rPr>
              <a:t> в </a:t>
            </a:r>
            <a:r>
              <a:rPr lang="bg-BG" sz="30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масив</a:t>
            </a:r>
            <a:endParaRPr lang="en-US" sz="3000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359DFC22-1A97-00D6-5F5A-21ABB6EFD813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23460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D94BDB8-47ED-EDA0-51A9-E75DCFF180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Четене на масив от </a:t>
            </a:r>
            <a:r>
              <a:rPr lang="en-US" sz="3600" b="1" dirty="0">
                <a:solidFill>
                  <a:schemeClr val="bg1"/>
                </a:solidFill>
                <a:ea typeface="+mn-lt"/>
                <a:cs typeface="+mn-lt"/>
              </a:rPr>
              <a:t>числа</a:t>
            </a:r>
            <a:r>
              <a:rPr lang="en-US" sz="3600" dirty="0"/>
              <a:t>:</a:t>
            </a:r>
          </a:p>
        </p:txBody>
      </p:sp>
      <p:sp>
        <p:nvSpPr>
          <p:cNvPr id="15" name="Title 3">
            <a:extLst>
              <a:ext uri="{FF2B5EF4-FFF2-40B4-BE49-F238E27FC236}">
                <a16:creationId xmlns:a16="http://schemas.microsoft.com/office/drawing/2014/main" id="{7F4C91C5-BA3C-473C-ACBA-C30B7AE96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en-US" dirty="0"/>
              <a:t>Съкратено четене на масив</a:t>
            </a:r>
          </a:p>
        </p:txBody>
      </p:sp>
      <p:sp>
        <p:nvSpPr>
          <p:cNvPr id="16" name="Rectangle 5">
            <a:extLst>
              <a:ext uri="{FF2B5EF4-FFF2-40B4-BE49-F238E27FC236}">
                <a16:creationId xmlns:a16="http://schemas.microsoft.com/office/drawing/2014/main" id="{62CC542C-F6F1-4F54-978D-7545024A4F4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9240" y="4572000"/>
            <a:ext cx="9673052" cy="123377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Console.ReadLine().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800" b="1" noProof="1">
                <a:latin typeface="Consolas" pitchFamily="49" charset="0"/>
              </a:rPr>
              <a:t>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  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EC9FD01E-C9C5-4AD9-9E8E-B2627F34C9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92" y="2026058"/>
            <a:ext cx="9677400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var input = Console.ReadLine()</a:t>
            </a:r>
            <a:r>
              <a:rPr lang="bg-BG" sz="2800" b="1" noProof="1">
                <a:latin typeface="Consolas" pitchFamily="49" charset="0"/>
              </a:rPr>
              <a:t>;</a:t>
            </a:r>
            <a:endParaRPr lang="en-US" sz="2800" b="1" noProof="1">
              <a:latin typeface="Consolas" pitchFamily="49" charset="0"/>
            </a:endParaRP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string[] items =</a:t>
            </a:r>
            <a:r>
              <a:rPr lang="bg-BG" sz="2800" b="1" noProof="1">
                <a:latin typeface="Consolas" pitchFamily="49" charset="0"/>
              </a:rPr>
              <a:t> </a:t>
            </a:r>
            <a:r>
              <a:rPr lang="en-US" sz="2800" b="1" noProof="1">
                <a:latin typeface="Consolas" pitchFamily="49" charset="0"/>
              </a:rPr>
              <a:t>input.Split('</a:t>
            </a:r>
            <a:r>
              <a:rPr lang="bg-BG" sz="2800" b="1" noProof="1">
                <a:latin typeface="Consolas" pitchFamily="49" charset="0"/>
              </a:rPr>
              <a:t>,</a:t>
            </a:r>
            <a:r>
              <a:rPr lang="en-US" sz="2800" b="1" noProof="1">
                <a:latin typeface="Consolas" pitchFamily="49" charset="0"/>
              </a:rPr>
              <a:t> ');</a:t>
            </a:r>
          </a:p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800" b="1" noProof="1">
                <a:latin typeface="Consolas" pitchFamily="49" charset="0"/>
              </a:rPr>
              <a:t>int[] arr = items.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Select</a:t>
            </a:r>
            <a:r>
              <a:rPr lang="en-US" sz="2800" b="1" noProof="1">
                <a:latin typeface="Consolas" pitchFamily="49" charset="0"/>
              </a:rPr>
              <a:t>(int.Parse).</a:t>
            </a:r>
            <a:r>
              <a:rPr lang="en-US" sz="2800" b="1" noProof="1">
                <a:solidFill>
                  <a:schemeClr val="bg1"/>
                </a:solidFill>
                <a:latin typeface="Consolas" pitchFamily="49" charset="0"/>
              </a:rPr>
              <a:t>ToArray</a:t>
            </a:r>
            <a:r>
              <a:rPr lang="en-US" sz="2800" b="1" noProof="1">
                <a:latin typeface="Consolas" pitchFamily="49" charset="0"/>
              </a:rPr>
              <a:t>();</a:t>
            </a:r>
          </a:p>
        </p:txBody>
      </p:sp>
      <p:sp>
        <p:nvSpPr>
          <p:cNvPr id="18" name="AutoShape 24">
            <a:extLst>
              <a:ext uri="{FF2B5EF4-FFF2-40B4-BE49-F238E27FC236}">
                <a16:creationId xmlns:a16="http://schemas.microsoft.com/office/drawing/2014/main" id="{D1170B69-20AC-40BF-936B-44FD330455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98336" y="5295316"/>
            <a:ext cx="2592826" cy="723176"/>
          </a:xfrm>
          <a:prstGeom prst="wedgeRoundRectCallout">
            <a:avLst>
              <a:gd name="adj1" fmla="val -50141"/>
              <a:gd name="adj2" fmla="val -157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noProof="1">
                <a:solidFill>
                  <a:schemeClr val="bg2"/>
                </a:solidFill>
              </a:rPr>
              <a:t>Или </a:t>
            </a:r>
            <a:r>
              <a:rPr lang="bg-BG" sz="2800" b="1" noProof="1">
                <a:solidFill>
                  <a:schemeClr val="bg2"/>
                </a:solidFill>
              </a:rPr>
              <a:t>п</a:t>
            </a:r>
            <a:r>
              <a:rPr lang="en-US" sz="2800" b="1" noProof="1">
                <a:solidFill>
                  <a:schemeClr val="bg2"/>
                </a:solidFill>
              </a:rPr>
              <a:t>о</a:t>
            </a:r>
            <a:r>
              <a:rPr lang="bg-BG" sz="2800" b="1" noProof="1">
                <a:solidFill>
                  <a:schemeClr val="bg2"/>
                </a:solidFill>
              </a:rPr>
              <a:t>-</a:t>
            </a:r>
            <a:r>
              <a:rPr lang="en-US" sz="2800" b="1" noProof="1">
                <a:solidFill>
                  <a:schemeClr val="bg2"/>
                </a:solidFill>
              </a:rPr>
              <a:t>кратко</a:t>
            </a:r>
            <a:endParaRPr lang="en-US" dirty="0">
              <a:solidFill>
                <a:schemeClr val="bg2"/>
              </a:solidFill>
            </a:endParaRPr>
          </a:p>
        </p:txBody>
      </p:sp>
      <p:sp>
        <p:nvSpPr>
          <p:cNvPr id="19" name="AutoShape 24">
            <a:extLst>
              <a:ext uri="{FF2B5EF4-FFF2-40B4-BE49-F238E27FC236}">
                <a16:creationId xmlns:a16="http://schemas.microsoft.com/office/drawing/2014/main" id="{87ACD525-43EA-436B-B6A7-60CD7C84B2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97094" y="1640435"/>
            <a:ext cx="3594068" cy="1004415"/>
          </a:xfrm>
          <a:prstGeom prst="flowChartAlternate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Трябва да включите </a:t>
            </a:r>
            <a:r>
              <a:rPr lang="en-GB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System.LINQ</a:t>
            </a:r>
            <a:r>
              <a:rPr lang="en-GB" sz="2800" b="1" noProof="1">
                <a:solidFill>
                  <a:schemeClr val="bg2"/>
                </a:solidFill>
              </a:rPr>
              <a:t>;</a:t>
            </a:r>
            <a:endParaRPr lang="en-US" sz="2800" b="1" noProof="1">
              <a:solidFill>
                <a:schemeClr val="bg2"/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FCEF6521-EC90-1C15-CD9F-F7F507413D7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32606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8" grpId="0" animBg="1"/>
      <p:bldP spid="19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ABA2210-302C-CEC2-169D-97DD2AE094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457200" indent="-45720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r>
              <a:rPr lang="en-US" sz="3600" dirty="0"/>
              <a:t>Чрез 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foreach-цикъл</a:t>
            </a:r>
            <a:r>
              <a:rPr lang="en-US" sz="3600" dirty="0"/>
              <a:t>:</a:t>
            </a: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200" dirty="0">
              <a:ea typeface="Calibri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3200" dirty="0">
              <a:ea typeface="Calibri"/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ct val="0"/>
              </a:spcBef>
              <a:spcAft>
                <a:spcPts val="0"/>
              </a:spcAft>
            </a:pPr>
            <a:endParaRPr lang="en-US" sz="4000" dirty="0">
              <a:ea typeface="Calibri"/>
              <a:cs typeface="Calibri"/>
            </a:endParaRPr>
          </a:p>
          <a:p>
            <a:pPr marL="457200" indent="-457200">
              <a:lnSpc>
                <a:spcPct val="100000"/>
              </a:lnSpc>
              <a:spcBef>
                <a:spcPts val="1500"/>
              </a:spcBef>
              <a:spcAft>
                <a:spcPts val="0"/>
              </a:spcAft>
            </a:pPr>
            <a:r>
              <a:rPr lang="en-US" sz="3600" dirty="0">
                <a:solidFill>
                  <a:srgbClr val="234465"/>
                </a:solidFill>
                <a:latin typeface="Calibri"/>
                <a:ea typeface="Calibri"/>
                <a:cs typeface="Calibri"/>
              </a:rPr>
              <a:t>Чрез </a:t>
            </a:r>
            <a:r>
              <a:rPr lang="en-US" sz="3600" b="1" noProof="1">
                <a:solidFill>
                  <a:schemeClr val="bg1"/>
                </a:solidFill>
                <a:latin typeface="Consolas"/>
              </a:rPr>
              <a:t>string</a:t>
            </a: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.Join(</a:t>
            </a:r>
            <a:r>
              <a:rPr lang="en-US" sz="3600" b="1" noProof="1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разделител, масив</a:t>
            </a: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600" dirty="0"/>
              <a:t>:</a:t>
            </a:r>
          </a:p>
          <a:p>
            <a:endParaRPr lang="bg-BG" dirty="0"/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235A0379-AB85-4067-AEF8-33669D3FC6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 vert="horz" lIns="108000" tIns="36000" rIns="108000" bIns="36000" rtlCol="0" anchor="ctr" anchorCtr="0">
            <a:noAutofit/>
          </a:bodyPr>
          <a:lstStyle/>
          <a:p>
            <a:r>
              <a:rPr lang="bg-BG" dirty="0"/>
              <a:t>Отпечатване на</a:t>
            </a:r>
            <a:r>
              <a:rPr lang="en-US" dirty="0"/>
              <a:t> масив</a:t>
            </a:r>
            <a:endParaRPr lang="en-US" noProof="1"/>
          </a:p>
        </p:txBody>
      </p:sp>
      <p:sp>
        <p:nvSpPr>
          <p:cNvPr id="14" name="Rectangle 4">
            <a:extLst>
              <a:ext uri="{FF2B5EF4-FFF2-40B4-BE49-F238E27FC236}">
                <a16:creationId xmlns:a16="http://schemas.microsoft.com/office/drawing/2014/main" id="{974AF2BF-FA9D-4084-9DE5-DD16AB687B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4286898"/>
            <a:ext cx="10522807" cy="215710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int[] arr = { 1, 2, 3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Console.WriteLine(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string.Join(", ", arr)</a:t>
            </a:r>
            <a:r>
              <a:rPr lang="en-US" sz="2350" b="1" noProof="1">
                <a:latin typeface="Consolas"/>
              </a:rPr>
              <a:t>);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1, 2,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string[] strings = { "one", "two" 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50" b="1" noProof="1">
                <a:latin typeface="Consolas"/>
              </a:rPr>
              <a:t>Console.WriteLine(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string.Join(" - ", strings)</a:t>
            </a:r>
            <a:r>
              <a:rPr lang="en-US" sz="2350" b="1" noProof="1">
                <a:latin typeface="Consolas"/>
              </a:rPr>
              <a:t>); </a:t>
            </a: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едно - две</a:t>
            </a:r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12695F77-53AC-4A06-9D5E-63B11C4496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820" y="1844824"/>
            <a:ext cx="6789007" cy="16334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int[] arr = { 10, 20, 30, 40, 50};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nn-NO" sz="2399" b="1" noProof="1">
                <a:latin typeface="Consolas" pitchFamily="49" charset="0"/>
              </a:rPr>
              <a:t>foreach (int num in arr)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nn-NO" sz="2399" b="1" noProof="1">
                <a:latin typeface="Consolas" pitchFamily="49" charset="0"/>
              </a:rPr>
              <a:t>Console.WriteLine(num); }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AE2A2BA6-DAE0-67CB-7478-2E08BE777CA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497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600" dirty="0"/>
              <a:t>Прочетете масив от числа (</a:t>
            </a:r>
            <a:r>
              <a:rPr lang="en-US" sz="3600" b="1" dirty="0">
                <a:solidFill>
                  <a:schemeClr val="bg1"/>
                </a:solidFill>
                <a:latin typeface="Consolas"/>
              </a:rPr>
              <a:t>n</a:t>
            </a:r>
            <a:r>
              <a:rPr lang="en-US" sz="3600" b="1" dirty="0"/>
              <a:t> </a:t>
            </a:r>
            <a:r>
              <a:rPr lang="en-US" sz="3600" dirty="0"/>
              <a:t>реда с </a:t>
            </a:r>
            <a:r>
              <a:rPr lang="bg-BG" sz="3600" dirty="0"/>
              <a:t>цели </a:t>
            </a:r>
            <a:r>
              <a:rPr lang="en-US" sz="3600" dirty="0"/>
              <a:t>числа)</a:t>
            </a:r>
            <a:r>
              <a:rPr lang="bg-BG" sz="3600" dirty="0"/>
              <a:t> </a:t>
            </a:r>
            <a:r>
              <a:rPr lang="en-US" sz="3600" dirty="0"/>
              <a:t>и</a:t>
            </a:r>
            <a:br>
              <a:rPr lang="en-US" sz="3600" dirty="0"/>
            </a:br>
            <a:r>
              <a:rPr lang="en-US" sz="3600" dirty="0"/>
              <a:t>принтирайте елементите </a:t>
            </a:r>
            <a:r>
              <a:rPr lang="bg-BG" sz="3600" dirty="0"/>
              <a:t>в</a:t>
            </a:r>
            <a:r>
              <a:rPr lang="en-US" sz="3600" dirty="0"/>
              <a:t> </a:t>
            </a:r>
            <a:r>
              <a:rPr lang="bg-BG" sz="3600" b="1" dirty="0">
                <a:solidFill>
                  <a:schemeClr val="bg1"/>
                </a:solidFill>
              </a:rPr>
              <a:t>обратен</a:t>
            </a:r>
            <a:r>
              <a:rPr lang="en-US" sz="3600" b="1" dirty="0">
                <a:solidFill>
                  <a:schemeClr val="bg1"/>
                </a:solidFill>
              </a:rPr>
              <a:t> ред</a:t>
            </a:r>
            <a:r>
              <a:rPr lang="en-US" sz="3600" dirty="0"/>
              <a:t>, разделени с</a:t>
            </a:r>
            <a:br>
              <a:rPr lang="en-US" sz="3600" dirty="0"/>
            </a:br>
            <a:r>
              <a:rPr lang="en-US" sz="3600" b="1" dirty="0">
                <a:solidFill>
                  <a:schemeClr val="bg1"/>
                </a:solidFill>
              </a:rPr>
              <a:t>интервал</a:t>
            </a:r>
            <a:r>
              <a:rPr lang="en-US" sz="3600" dirty="0"/>
              <a:t>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950" dirty="0"/>
              <a:t>Задача: </a:t>
            </a:r>
            <a:r>
              <a:rPr lang="bg-BG" sz="3950" dirty="0">
                <a:ea typeface="+mj-lt"/>
                <a:cs typeface="+mj-lt"/>
              </a:rPr>
              <a:t>Отпечатване на числа в обратен ред</a:t>
            </a:r>
            <a:endParaRPr lang="bg-BG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2336" y="3671070"/>
            <a:ext cx="734484" cy="206210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3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</a:t>
            </a:r>
            <a:endParaRPr lang="en-US" sz="3200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177813" y="4409735"/>
            <a:ext cx="24604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30 20 10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379108" y="4527191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253841" y="3429000"/>
            <a:ext cx="758485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solidFill>
                  <a:schemeClr val="bg1"/>
                </a:solidFill>
                <a:latin typeface="Consolas" panose="020B0609020204030204" pitchFamily="49" charset="0"/>
              </a:rPr>
              <a:t>4</a:t>
            </a:r>
            <a:br>
              <a:rPr lang="en-US" sz="3200" b="1" noProof="1">
                <a:solidFill>
                  <a:schemeClr val="bg1"/>
                </a:solidFill>
                <a:latin typeface="Consolas" panose="020B0609020204030204" pitchFamily="49" charset="0"/>
              </a:rPr>
            </a:br>
            <a:r>
              <a:rPr lang="bg-BG" sz="3200" b="1" noProof="1">
                <a:latin typeface="Consolas" panose="020B0609020204030204" pitchFamily="49" charset="0"/>
              </a:rPr>
              <a:t>-1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9</a:t>
            </a:r>
            <a:r>
              <a:rPr lang="en-GB" sz="3200" b="1" noProof="1">
                <a:latin typeface="Consolas" panose="020B0609020204030204" pitchFamily="49" charset="0"/>
              </a:rPr>
              <a:t>9</a:t>
            </a:r>
            <a:endParaRPr lang="bg-BG" sz="3200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7953028" y="4414223"/>
            <a:ext cx="2698250" cy="58477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200" b="1" noProof="1">
                <a:latin typeface="Consolas" panose="020B0609020204030204" pitchFamily="49" charset="0"/>
              </a:rPr>
              <a:t>5 99 20 -1</a:t>
            </a:r>
            <a:endParaRPr lang="it-IT" sz="3200" b="1" noProof="1">
              <a:latin typeface="Consolas" panose="020B0609020204030204" pitchFamily="49" charset="0"/>
            </a:endParaRPr>
          </a:p>
        </p:txBody>
      </p:sp>
      <p:sp>
        <p:nvSpPr>
          <p:cNvPr id="23" name="Right Arrow 22"/>
          <p:cNvSpPr/>
          <p:nvPr/>
        </p:nvSpPr>
        <p:spPr>
          <a:xfrm>
            <a:off x="7241569" y="4530875"/>
            <a:ext cx="473861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B9DE1C7-1E14-A323-F402-9B550FCE3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85003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21" grpId="0" animBg="1"/>
      <p:bldP spid="22" grpId="0" animBg="1"/>
      <p:bldP spid="23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3950" dirty="0"/>
              <a:t>Решение: Отпечатване на числа в обратен ред</a:t>
            </a:r>
            <a:endParaRPr lang="en-US" dirty="0"/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1244367" y="1404000"/>
            <a:ext cx="9703265" cy="477320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Прочитане на масива (n на брой реда от </a:t>
            </a:r>
            <a:r>
              <a:rPr lang="bg-BG" sz="2400" b="1" i="1" noProof="1">
                <a:solidFill>
                  <a:schemeClr val="accent2"/>
                </a:solidFill>
                <a:latin typeface="Consolas"/>
              </a:rPr>
              <a:t>цели </a:t>
            </a: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числа)</a:t>
            </a:r>
            <a:endParaRPr lang="en-US" sz="2400" noProof="1">
              <a:solidFill>
                <a:schemeClr val="accent2"/>
              </a:solidFill>
              <a:latin typeface="Consolas"/>
              <a:ea typeface="+mn-lt"/>
              <a:cs typeface="+mn-lt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var n = int.Parse(Console.ReadLine());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var arr = new int[n];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for (int i = 0; i &lt; n;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  arr[i] = int.Parse(Console.ReadLine());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i="1" noProof="1">
                <a:solidFill>
                  <a:schemeClr val="accent2"/>
                </a:solidFill>
                <a:latin typeface="Consolas"/>
              </a:rPr>
              <a:t>// Отпечатване на масива от последния до първия елемент</a:t>
            </a:r>
            <a:endParaRPr lang="en-US" sz="2400" noProof="1">
              <a:solidFill>
                <a:schemeClr val="accent2"/>
              </a:solidFill>
              <a:ea typeface="+mn-lt"/>
              <a:cs typeface="+mn-lt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for (int i =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n</a:t>
            </a:r>
            <a:r>
              <a:rPr lang="bg-BG" sz="2400" b="1" noProof="1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-</a:t>
            </a:r>
            <a:r>
              <a:rPr lang="bg-BG" sz="2400" b="1" noProof="1">
                <a:solidFill>
                  <a:schemeClr val="bg1"/>
                </a:solidFill>
                <a:latin typeface="Consolas"/>
              </a:rPr>
              <a:t>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1</a:t>
            </a:r>
            <a:r>
              <a:rPr lang="en-US" sz="2400" b="1" noProof="1">
                <a:latin typeface="Consolas"/>
              </a:rPr>
              <a:t>; i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&gt;=</a:t>
            </a:r>
            <a:r>
              <a:rPr lang="en-US" sz="2400" b="1" noProof="1">
                <a:latin typeface="Consolas"/>
              </a:rPr>
              <a:t> 0; </a:t>
            </a:r>
            <a:r>
              <a:rPr lang="en-US" sz="2400" b="1" noProof="1">
                <a:solidFill>
                  <a:schemeClr val="bg1"/>
                </a:solidFill>
                <a:latin typeface="Consolas"/>
              </a:rPr>
              <a:t>i--</a:t>
            </a:r>
            <a:r>
              <a:rPr lang="en-US" sz="2400" b="1" noProof="1">
                <a:latin typeface="Consolas"/>
              </a:rPr>
              <a:t>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  Console.Write(arr[i] + " ");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400" b="1" noProof="1">
                <a:latin typeface="Consolas"/>
              </a:rPr>
              <a:t>Console.WriteLine();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711678-4CD3-4A48-97D3-F95B49EB7C2F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/>
              <a:t>Тествайте решението в Judge: </a:t>
            </a:r>
            <a:r>
              <a:rPr lang="en-US" sz="2000" dirty="0">
                <a:hlinkClick r:id="rId2"/>
              </a:rPr>
              <a:t>https://judge.softuni.org/Contests/Practice/Index/4144#1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4CBFA35-4CCF-A300-ABF2-ED8828E662A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8735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200" dirty="0"/>
              <a:t>Прочетете</a:t>
            </a:r>
            <a:r>
              <a:rPr lang="en-US" sz="3200" dirty="0">
                <a:solidFill>
                  <a:srgbClr val="234465"/>
                </a:solidFill>
              </a:rPr>
              <a:t> </a:t>
            </a:r>
            <a:r>
              <a:rPr lang="bg-BG" sz="3200" b="1" dirty="0">
                <a:solidFill>
                  <a:schemeClr val="bg1"/>
                </a:solidFill>
              </a:rPr>
              <a:t>стринг</a:t>
            </a:r>
            <a:r>
              <a:rPr lang="en-US" sz="3200" b="1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с</a:t>
            </a:r>
            <a:r>
              <a:rPr lang="en-US" sz="3200" b="1" dirty="0">
                <a:solidFill>
                  <a:schemeClr val="bg1"/>
                </a:solidFill>
              </a:rPr>
              <a:t> реални числа</a:t>
            </a:r>
            <a:r>
              <a:rPr lang="bg-BG" sz="3200" dirty="0"/>
              <a:t>, </a:t>
            </a:r>
            <a:r>
              <a:rPr lang="en-US" sz="3200" dirty="0"/>
              <a:t>разделени с интервал,</a:t>
            </a:r>
            <a:r>
              <a:rPr lang="en-US" sz="3200" dirty="0">
                <a:solidFill>
                  <a:srgbClr val="234465"/>
                </a:solidFill>
              </a:rPr>
              <a:t> закръглете</a:t>
            </a:r>
            <a:r>
              <a:rPr lang="en-US" sz="3200" dirty="0">
                <a:ea typeface="+mn-lt"/>
                <a:cs typeface="+mn-lt"/>
              </a:rPr>
              <a:t> ги </a:t>
            </a:r>
            <a:r>
              <a:rPr lang="bg-BG" sz="3200" dirty="0">
                <a:ea typeface="+mn-lt"/>
                <a:cs typeface="+mn-lt"/>
              </a:rPr>
              <a:t>с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ea typeface="+mn-lt"/>
                <a:cs typeface="Consolas" panose="020B0609020204030204" pitchFamily="49" charset="0"/>
              </a:rPr>
              <a:t>Math.Round</a:t>
            </a:r>
            <a:r>
              <a:rPr lang="bg-BG" sz="3200" dirty="0">
                <a:ea typeface="+mn-lt"/>
                <a:cs typeface="+mn-lt"/>
              </a:rPr>
              <a:t> и </a:t>
            </a:r>
            <a:r>
              <a:rPr lang="en-US" sz="3200" dirty="0">
                <a:ea typeface="+mn-lt"/>
                <a:cs typeface="+mn-lt"/>
              </a:rPr>
              <a:t>отпечатайте изхода</a:t>
            </a:r>
            <a:r>
              <a:rPr lang="bg-BG" sz="3200" dirty="0">
                <a:ea typeface="+mn-lt"/>
                <a:cs typeface="+mn-lt"/>
              </a:rPr>
              <a:t>,</a:t>
            </a:r>
            <a:r>
              <a:rPr lang="en-US" sz="3200" dirty="0">
                <a:ea typeface="+mn-lt"/>
                <a:cs typeface="+mn-lt"/>
              </a:rPr>
              <a:t> както е в примера</a:t>
            </a:r>
            <a:r>
              <a:rPr lang="en-US" sz="3200" dirty="0"/>
              <a:t>:</a:t>
            </a:r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/>
              <a:t>Задача: </a:t>
            </a:r>
            <a:r>
              <a:rPr lang="bg-BG" sz="3950" dirty="0"/>
              <a:t>Закръгляне на</a:t>
            </a:r>
            <a:r>
              <a:rPr lang="en-US" sz="3950" dirty="0"/>
              <a:t> числа</a:t>
            </a:r>
            <a:endParaRPr lang="en-US" sz="3950" dirty="0">
              <a:ea typeface="Calibri"/>
              <a:cs typeface="Calibri"/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035452" y="2850364"/>
            <a:ext cx="369569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0.9 1.5 2.4 2.5 3.14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970590" y="3827386"/>
            <a:ext cx="2438400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0.9 =&gt; 1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1.5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2.4 =&gt; 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2.5 =&gt; 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3.14 =&gt; 3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553200" y="2850364"/>
            <a:ext cx="4555289" cy="587313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-5.01 -1.599 -2.5 -1.50 0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419372" y="3872197"/>
            <a:ext cx="2598517" cy="267968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-5.01 =&gt; -5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-1.599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-2.5 =&gt; -3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-1.50 =&gt; -2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399" b="1" noProof="1">
                <a:latin typeface="Consolas" pitchFamily="49" charset="0"/>
              </a:rPr>
              <a:t>0 =&gt; 0</a:t>
            </a: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4D83DE54-C48E-405A-A173-869BA4838FE1}"/>
              </a:ext>
            </a:extLst>
          </p:cNvPr>
          <p:cNvSpPr/>
          <p:nvPr/>
        </p:nvSpPr>
        <p:spPr bwMode="auto">
          <a:xfrm flipV="1">
            <a:off x="6552236" y="3872197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5FD574B5-C0AA-4E4F-9260-2D84AA84E511}"/>
              </a:ext>
            </a:extLst>
          </p:cNvPr>
          <p:cNvSpPr/>
          <p:nvPr/>
        </p:nvSpPr>
        <p:spPr bwMode="auto">
          <a:xfrm flipV="1">
            <a:off x="1035306" y="3876004"/>
            <a:ext cx="752595" cy="751392"/>
          </a:xfrm>
          <a:prstGeom prst="ben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2D679F1-FB49-A583-E87D-40D50A4E2E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4923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24" grpId="0" animBg="1"/>
      <p:bldP spid="25" grpId="0" animBg="1"/>
      <p:bldP spid="15" grpId="0" animBg="1"/>
      <p:bldP spid="1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7D94433-AED6-4E44-8BA3-ED2E6ABE371D}"/>
              </a:ext>
            </a:extLst>
          </p:cNvPr>
          <p:cNvSpPr txBox="1">
            <a:spLocks/>
          </p:cNvSpPr>
          <p:nvPr/>
        </p:nvSpPr>
        <p:spPr>
          <a:xfrm>
            <a:off x="190355" y="1135161"/>
            <a:ext cx="11808021" cy="5185625"/>
          </a:xfrm>
          <a:prstGeom prst="rect">
            <a:avLst/>
          </a:prstGeom>
        </p:spPr>
        <p:txBody>
          <a:bodyPr lIns="91440" tIns="45720" rIns="91440" bIns="45720" anchor="t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Clr>
                <a:schemeClr val="tx1"/>
              </a:buClr>
              <a:buNone/>
            </a:pPr>
            <a:endParaRPr lang="en-US" sz="3100" b="1" dirty="0">
              <a:solidFill>
                <a:schemeClr val="bg1"/>
              </a:solidFill>
            </a:endParaRPr>
          </a:p>
        </p:txBody>
      </p:sp>
      <p:sp>
        <p:nvSpPr>
          <p:cNvPr id="14" name="Title 3">
            <a:extLst>
              <a:ext uri="{FF2B5EF4-FFF2-40B4-BE49-F238E27FC236}">
                <a16:creationId xmlns:a16="http://schemas.microsoft.com/office/drawing/2014/main" id="{06F11998-C005-4CF0-BA2E-63C3D0A37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Закръгл</a:t>
            </a:r>
            <a:r>
              <a:rPr lang="bg-BG" sz="3950" dirty="0">
                <a:ea typeface="+mj-lt"/>
                <a:cs typeface="+mj-lt"/>
              </a:rPr>
              <a:t>яне на</a:t>
            </a:r>
            <a:r>
              <a:rPr lang="en-US" sz="3950" dirty="0">
                <a:ea typeface="+mj-lt"/>
                <a:cs typeface="+mj-lt"/>
              </a:rPr>
              <a:t> числа</a:t>
            </a:r>
            <a:endParaRPr lang="en-US" sz="3950" dirty="0"/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C404D53E-A072-4C4F-A8D9-7C6A1305B2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4380" y="1672597"/>
            <a:ext cx="9879970" cy="394220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double[] nums = Console.ReadLine().Split()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 .Select(double.Parse).ToArray();</a:t>
            </a:r>
            <a:endParaRPr lang="en-US" sz="2600" b="1" i="1" noProof="1">
              <a:solidFill>
                <a:schemeClr val="accent2"/>
              </a:solidFill>
              <a:latin typeface="Consolas"/>
            </a:endParaRP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int[] roundedNums = new int[nums.Length];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for (int i = 0; i &lt; nums.Length; i++) {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 roundedNums[i] = (int)Math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US" sz="2600" b="1" noProof="1">
                <a:latin typeface="Consolas"/>
              </a:rPr>
              <a:t>    .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Round</a:t>
            </a:r>
            <a:r>
              <a:rPr lang="en-US" sz="2600" b="1" noProof="1">
                <a:latin typeface="Consolas"/>
              </a:rPr>
              <a:t>(nums[i], </a:t>
            </a:r>
            <a:r>
              <a:rPr lang="en-US" sz="2600" b="1" noProof="1">
                <a:solidFill>
                  <a:schemeClr val="bg1"/>
                </a:solidFill>
                <a:latin typeface="Consolas"/>
              </a:rPr>
              <a:t>MidpointRounding.AwayFromZero</a:t>
            </a:r>
            <a:r>
              <a:rPr lang="en-US" sz="2600" b="1" noProof="1">
                <a:latin typeface="Consolas"/>
              </a:rPr>
              <a:t>); }</a:t>
            </a:r>
          </a:p>
          <a:p>
            <a:pPr defTabSz="1218804" latinLnBrk="1">
              <a:spcBef>
                <a:spcPts val="600"/>
              </a:spcBef>
              <a:spcAft>
                <a:spcPts val="600"/>
              </a:spcAft>
            </a:pPr>
            <a:r>
              <a:rPr lang="en-GB" sz="2600" b="1" i="1" noProof="1">
                <a:solidFill>
                  <a:schemeClr val="accent2"/>
                </a:solidFill>
                <a:latin typeface="Consolas"/>
              </a:rPr>
              <a:t>// TODO: Принтирайте всяко число</a:t>
            </a:r>
            <a:endParaRPr lang="en-GB" sz="2600" b="1" i="1" noProof="1">
              <a:solidFill>
                <a:schemeClr val="accent2"/>
              </a:solidFill>
              <a:latin typeface="Consolas" pitchFamily="49" charset="0"/>
            </a:endParaRPr>
          </a:p>
        </p:txBody>
      </p:sp>
      <p:sp>
        <p:nvSpPr>
          <p:cNvPr id="17" name="AutoShape 24">
            <a:extLst>
              <a:ext uri="{FF2B5EF4-FFF2-40B4-BE49-F238E27FC236}">
                <a16:creationId xmlns:a16="http://schemas.microsoft.com/office/drawing/2014/main" id="{8552C014-9EAA-490B-8AE9-0B298BEDC72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97660" y="3820019"/>
            <a:ext cx="1782790" cy="601121"/>
          </a:xfrm>
          <a:prstGeom prst="wedgeRoundRectCallout">
            <a:avLst>
              <a:gd name="adj1" fmla="val -68132"/>
              <a:gd name="adj2" fmla="val 62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3200" b="1" noProof="1">
                <a:solidFill>
                  <a:schemeClr val="bg2"/>
                </a:solidFill>
              </a:rPr>
              <a:t>2.5 =&gt; 3</a:t>
            </a:r>
            <a:endParaRPr lang="en-US" sz="3200" b="1" noProof="1">
              <a:solidFill>
                <a:schemeClr val="bg2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FF98041-6B0C-4B21-96C7-61D0FBFD7990}"/>
              </a:ext>
            </a:extLst>
          </p:cNvPr>
          <p:cNvSpPr txBox="1"/>
          <p:nvPr/>
        </p:nvSpPr>
        <p:spPr>
          <a:xfrm>
            <a:off x="798512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 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https://judge.softuni.org/Contests/Practice/Index/4144#2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FAEF2FB-93FA-2707-5E6A-E1E7DACD545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105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131246" cy="55287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10000"/>
              </a:lnSpc>
            </a:pPr>
            <a:r>
              <a:rPr lang="en-US" sz="3600" dirty="0"/>
              <a:t>Прочетете </a:t>
            </a:r>
            <a:r>
              <a:rPr lang="en-US" sz="3600" b="1" dirty="0">
                <a:solidFill>
                  <a:schemeClr val="bg1"/>
                </a:solidFill>
              </a:rPr>
              <a:t>масив от низове</a:t>
            </a:r>
            <a:r>
              <a:rPr lang="bg-BG" sz="3600" dirty="0"/>
              <a:t>, </a:t>
            </a:r>
            <a:r>
              <a:rPr lang="en-US" sz="3600" dirty="0"/>
              <a:t>разделени с интервал, </a:t>
            </a:r>
            <a:r>
              <a:rPr lang="bg-BG" sz="3600" b="1" dirty="0">
                <a:solidFill>
                  <a:schemeClr val="bg1"/>
                </a:solidFill>
              </a:rPr>
              <a:t>разменете елементите му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r>
              <a:rPr lang="en-US" sz="3600" dirty="0">
                <a:solidFill>
                  <a:srgbClr val="234465"/>
                </a:solidFill>
              </a:rPr>
              <a:t>и</a:t>
            </a:r>
            <a:r>
              <a:rPr lang="bg-BG" sz="3600" dirty="0">
                <a:solidFill>
                  <a:srgbClr val="234465"/>
                </a:solidFill>
              </a:rPr>
              <a:t> ги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принтира</a:t>
            </a:r>
            <a:r>
              <a:rPr lang="bg-BG" sz="3600" b="1" dirty="0">
                <a:solidFill>
                  <a:schemeClr val="bg1"/>
                </a:solidFill>
              </a:rPr>
              <a:t>й</a:t>
            </a:r>
            <a:r>
              <a:rPr lang="en-US" sz="3600" b="1" dirty="0" err="1">
                <a:solidFill>
                  <a:schemeClr val="bg1"/>
                </a:solidFill>
              </a:rPr>
              <a:t>те</a:t>
            </a:r>
            <a:r>
              <a:rPr lang="en-US" sz="3600" dirty="0"/>
              <a:t>:</a:t>
            </a:r>
            <a:endParaRPr lang="bg-BG" dirty="0"/>
          </a:p>
          <a:p>
            <a:pPr marL="360045" indent="-360045">
              <a:lnSpc>
                <a:spcPct val="110000"/>
              </a:lnSpc>
            </a:pPr>
            <a:endParaRPr lang="en-US" dirty="0">
              <a:ea typeface="Calibri"/>
              <a:cs typeface="Calibri"/>
            </a:endParaRPr>
          </a:p>
          <a:p>
            <a:pPr marL="360045" indent="-360045">
              <a:lnSpc>
                <a:spcPct val="110000"/>
              </a:lnSpc>
              <a:spcBef>
                <a:spcPts val="2400"/>
              </a:spcBef>
            </a:pPr>
            <a:r>
              <a:rPr lang="bg-BG" sz="3600" dirty="0"/>
              <a:t>Размяна</a:t>
            </a:r>
            <a:r>
              <a:rPr lang="en-US" sz="3600" dirty="0"/>
              <a:t> на елементите на масив: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Задача: Обърнат масив от низове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685800" y="2689756"/>
            <a:ext cx="2025598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 b c d e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3515916" y="2686747"/>
            <a:ext cx="207932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 d c b a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8" name="Right Arrow 7"/>
          <p:cNvSpPr/>
          <p:nvPr/>
        </p:nvSpPr>
        <p:spPr>
          <a:xfrm>
            <a:off x="2923156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178506" y="2686747"/>
            <a:ext cx="2261587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800" b="1" noProof="1">
                <a:latin typeface="Consolas" panose="020B0609020204030204" pitchFamily="49" charset="0"/>
              </a:rPr>
              <a:t>-1 </a:t>
            </a:r>
            <a:r>
              <a:rPr lang="en-US" sz="2800" b="1" noProof="1">
                <a:latin typeface="Consolas" panose="020B0609020204030204" pitchFamily="49" charset="0"/>
              </a:rPr>
              <a:t>hi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ho</a:t>
            </a:r>
            <a:r>
              <a:rPr lang="bg-BG" sz="2800" b="1" noProof="1">
                <a:latin typeface="Consolas" panose="020B0609020204030204" pitchFamily="49" charset="0"/>
              </a:rPr>
              <a:t> </a:t>
            </a:r>
            <a:r>
              <a:rPr lang="en-US" sz="2800" b="1" noProof="1">
                <a:latin typeface="Consolas" panose="020B0609020204030204" pitchFamily="49" charset="0"/>
              </a:rPr>
              <a:t>w</a:t>
            </a: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9244612" y="2686747"/>
            <a:ext cx="2261586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w ho hi -1</a:t>
            </a:r>
            <a:endParaRPr lang="it-IT" sz="2800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>
            <a:off x="8651852" y="2791810"/>
            <a:ext cx="381000" cy="346180"/>
          </a:xfrm>
          <a:prstGeom prst="rightArrow">
            <a:avLst/>
          </a:prstGeom>
          <a:solidFill>
            <a:schemeClr val="tx1">
              <a:alpha val="80000"/>
            </a:schemeClr>
          </a:solidFill>
          <a:ln w="1905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3680713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a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4717452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5754191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c</a:t>
            </a:r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790930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d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827669" y="5431831"/>
            <a:ext cx="680442" cy="5232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>
                <a:latin typeface="Consolas" panose="020B0609020204030204" pitchFamily="49" charset="0"/>
              </a:rPr>
              <a:t>e</a:t>
            </a:r>
          </a:p>
        </p:txBody>
      </p:sp>
      <p:cxnSp>
        <p:nvCxnSpPr>
          <p:cNvPr id="18" name="Curved Connector 17"/>
          <p:cNvCxnSpPr>
            <a:stCxn id="13" idx="0"/>
            <a:endCxn id="17" idx="0"/>
          </p:cNvCxnSpPr>
          <p:nvPr/>
        </p:nvCxnSpPr>
        <p:spPr>
          <a:xfrm rot="5400000" flipH="1" flipV="1">
            <a:off x="6094412" y="3358353"/>
            <a:ext cx="12700" cy="4146956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urved Connector 23"/>
          <p:cNvCxnSpPr>
            <a:stCxn id="14" idx="0"/>
            <a:endCxn id="16" idx="0"/>
          </p:cNvCxnSpPr>
          <p:nvPr/>
        </p:nvCxnSpPr>
        <p:spPr>
          <a:xfrm rot="5400000" flipH="1" flipV="1">
            <a:off x="6094412" y="4395092"/>
            <a:ext cx="12700" cy="2073478"/>
          </a:xfrm>
          <a:prstGeom prst="curvedConnector3">
            <a:avLst>
              <a:gd name="adj1" fmla="val 1800000"/>
            </a:avLst>
          </a:prstGeom>
          <a:ln w="57150">
            <a:solidFill>
              <a:schemeClr val="tx1"/>
            </a:solidFill>
            <a:headEnd type="triangle" w="med" len="med"/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5357672" y="4454342"/>
            <a:ext cx="1473480" cy="523220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bg-BG" sz="2800" dirty="0"/>
              <a:t>размяна</a:t>
            </a:r>
            <a:endParaRPr lang="en-US" sz="2800" dirty="0">
              <a:ea typeface="Calibri"/>
              <a:cs typeface="Calibri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23BB3B1-F42C-6004-8D31-F96D31058B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05744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30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GB" dirty="0"/>
              <a:t>Масиви</a:t>
            </a:r>
            <a:endParaRPr lang="bg-BG" dirty="0"/>
          </a:p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US" dirty="0"/>
              <a:t>Четене</a:t>
            </a:r>
            <a:r>
              <a:rPr lang="en-US" dirty="0">
                <a:solidFill>
                  <a:schemeClr val="bg1"/>
                </a:solidFill>
              </a:rPr>
              <a:t> </a:t>
            </a:r>
            <a:r>
              <a:rPr lang="bg-BG" dirty="0"/>
              <a:t>и отпечатване </a:t>
            </a:r>
            <a:r>
              <a:rPr lang="en-US" dirty="0">
                <a:solidFill>
                  <a:srgbClr val="234465"/>
                </a:solidFill>
              </a:rPr>
              <a:t>на</a:t>
            </a:r>
            <a:r>
              <a:rPr lang="en-US" dirty="0"/>
              <a:t> масиви</a:t>
            </a:r>
            <a:endParaRPr lang="en-US" dirty="0">
              <a:cs typeface="Calibri"/>
            </a:endParaRPr>
          </a:p>
          <a:p>
            <a:pPr marL="513715" indent="-513715">
              <a:spcBef>
                <a:spcPts val="1200"/>
              </a:spcBef>
              <a:buClr>
                <a:schemeClr val="tx1"/>
              </a:buClr>
            </a:pPr>
            <a:r>
              <a:rPr lang="en-US" noProof="1"/>
              <a:t>Foreach</a:t>
            </a:r>
            <a:r>
              <a:rPr lang="en-US" dirty="0"/>
              <a:t> цикъл</a:t>
            </a:r>
            <a:endParaRPr lang="en-GB" dirty="0">
              <a:cs typeface="Calibri"/>
            </a:endParaRPr>
          </a:p>
          <a:p>
            <a:pPr marL="513715" indent="-513715"/>
            <a:endParaRPr lang="en-US" dirty="0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234988CF-49F7-FBB4-AE3C-7962EF7741A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4731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Решение: </a:t>
            </a:r>
            <a:r>
              <a:rPr lang="en-US" sz="3950" dirty="0">
                <a:ea typeface="+mj-lt"/>
                <a:cs typeface="+mj-lt"/>
              </a:rPr>
              <a:t>Обърнат масив от низове</a:t>
            </a:r>
            <a:endParaRPr lang="en-US" sz="3950" b="0" dirty="0">
              <a:ea typeface="+mj-lt"/>
              <a:cs typeface="+mj-lt"/>
            </a:endParaRPr>
          </a:p>
        </p:txBody>
      </p:sp>
      <p:sp>
        <p:nvSpPr>
          <p:cNvPr id="12" name="Rectangle 4"/>
          <p:cNvSpPr>
            <a:spLocks noChangeArrowheads="1"/>
          </p:cNvSpPr>
          <p:nvPr/>
        </p:nvSpPr>
        <p:spPr bwMode="auto">
          <a:xfrm>
            <a:off x="914400" y="1466506"/>
            <a:ext cx="10545898" cy="409609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/>
          <a:p>
            <a:pPr defTabSz="1218438" latinLnBrk="1"/>
            <a:r>
              <a:rPr lang="en-US" sz="2800" b="1" noProof="1">
                <a:latin typeface="Consolas" pitchFamily="49" charset="0"/>
              </a:rPr>
              <a:t>var items = Console.ReadLine().Split(' ').ToArray();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for (int i = 0; i &lt; items.Length / 2; i++)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{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var oldElement = items[i];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items[i] = items[items.Length - 1 - i];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items[items.Length - 1 - i] = oldElement;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}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                </a:t>
            </a:r>
          </a:p>
          <a:p>
            <a:pPr defTabSz="1218438" latinLnBrk="1"/>
            <a:r>
              <a:rPr lang="en-US" sz="2800" b="1" noProof="1">
                <a:latin typeface="Consolas" pitchFamily="49" charset="0"/>
              </a:rPr>
              <a:t>Console.WriteLine(string.Join(" ", items));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408FB7-C0D5-4108-937F-7305A1B864AA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 решението 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https://judge.softuni.org/Contests/Practice/Index/4144#6</a:t>
            </a:r>
            <a:endParaRPr lang="en-US" sz="2000" dirty="0">
              <a:ea typeface="Calibri"/>
              <a:cs typeface="Calibri"/>
            </a:endParaRP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6A635C6-16AD-F933-19EA-AEAABBF736E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3564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C509B09-81B5-4806-8B1A-B938E0EB3A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990600"/>
            <a:ext cx="3352800" cy="335280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445CB4F8-9CD9-B3CB-5D4B-DBBC222BA340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Foreach-</a:t>
            </a:r>
            <a:r>
              <a:rPr lang="bg-BG" dirty="0"/>
              <a:t>цикъл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2A308D1E-AB93-519E-6326-782E52AA6F0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Обхождане на колекции</a:t>
            </a:r>
          </a:p>
        </p:txBody>
      </p:sp>
    </p:spTree>
    <p:extLst>
      <p:ext uri="{BB962C8B-B14F-4D97-AF65-F5344CB8AC3E}">
        <p14:creationId xmlns:p14="http://schemas.microsoft.com/office/powerpoint/2010/main" val="5722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5EC4E25-94E7-4515-B190-FE054E06E26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062766" y="1108911"/>
            <a:ext cx="10057678" cy="554658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GB" sz="3500" dirty="0">
                <a:ea typeface="+mn-lt"/>
                <a:cs typeface="+mn-lt"/>
              </a:rPr>
              <a:t>Преминава през </a:t>
            </a:r>
            <a:r>
              <a:rPr lang="en-GB" sz="3500" b="1" dirty="0">
                <a:solidFill>
                  <a:schemeClr val="bg1"/>
                </a:solidFill>
                <a:ea typeface="+mn-lt"/>
                <a:cs typeface="+mn-lt"/>
              </a:rPr>
              <a:t>всички елементи</a:t>
            </a:r>
            <a:r>
              <a:rPr lang="en-GB" sz="3500" dirty="0">
                <a:ea typeface="+mn-lt"/>
                <a:cs typeface="+mn-lt"/>
              </a:rPr>
              <a:t> в колекцията</a:t>
            </a:r>
            <a:endParaRPr lang="bg-BG" sz="3500" dirty="0"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Няма </a:t>
            </a:r>
            <a:r>
              <a:rPr lang="en-GB" sz="3500" dirty="0"/>
              <a:t>достъп до </a:t>
            </a:r>
            <a:r>
              <a:rPr lang="bg-BG" sz="3500" dirty="0"/>
              <a:t>текущия </a:t>
            </a:r>
            <a:r>
              <a:rPr lang="en-GB" sz="3500" dirty="0"/>
              <a:t>индекс</a:t>
            </a:r>
            <a:endParaRPr lang="en-GB" sz="3500" dirty="0">
              <a:ea typeface="Calibri"/>
              <a:cs typeface="Calibri"/>
            </a:endParaRPr>
          </a:p>
          <a:p>
            <a:pPr marL="360045" indent="-360045">
              <a:buClr>
                <a:schemeClr val="tx1"/>
              </a:buClr>
            </a:pPr>
            <a:r>
              <a:rPr lang="en-GB" sz="3500" b="1" dirty="0">
                <a:solidFill>
                  <a:schemeClr val="bg1"/>
                </a:solidFill>
              </a:rPr>
              <a:t>Read-only</a:t>
            </a:r>
            <a:r>
              <a:rPr lang="bg-BG" sz="3500" b="1" dirty="0">
                <a:solidFill>
                  <a:schemeClr val="bg1"/>
                </a:solidFill>
              </a:rPr>
              <a:t> </a:t>
            </a:r>
            <a:r>
              <a:rPr lang="bg-BG" sz="3500" dirty="0"/>
              <a:t>(не може да се променят елементите)</a:t>
            </a:r>
            <a:endParaRPr lang="en-GB" sz="3500" b="1" dirty="0">
              <a:ea typeface="Calibri"/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93B491-40FF-4CC3-AD23-0DB575619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/>
              <a:t>Foreach цикъл</a:t>
            </a:r>
            <a:endParaRPr lang="en-GB" dirty="0"/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2502AF08-FA6E-4C07-BF13-49B2FF9D33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04434" y="3688580"/>
            <a:ext cx="7924800" cy="217249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 anchor="t">
            <a:spAutoFit/>
          </a:bodyPr>
          <a:lstStyle/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foreach </a:t>
            </a:r>
            <a:r>
              <a:rPr lang="en-GB" sz="2800" b="1" dirty="0">
                <a:latin typeface="Consolas" pitchFamily="49" charset="0"/>
              </a:rPr>
              <a:t>(var </a:t>
            </a:r>
            <a:r>
              <a:rPr lang="en-GB" sz="2800" b="1" dirty="0">
                <a:solidFill>
                  <a:schemeClr val="bg1"/>
                </a:solidFill>
                <a:latin typeface="Consolas" pitchFamily="49" charset="0"/>
              </a:rPr>
              <a:t>item in collection</a:t>
            </a:r>
            <a:r>
              <a:rPr lang="en-GB" sz="2800" b="1" dirty="0">
                <a:latin typeface="Consolas" pitchFamily="49" charset="0"/>
              </a:rPr>
              <a:t>)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{</a:t>
            </a: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latin typeface="Consolas"/>
              </a:rPr>
              <a:t>    </a:t>
            </a:r>
            <a:r>
              <a:rPr lang="en-GB" sz="2800" b="1" i="1" dirty="0">
                <a:latin typeface="Consolas"/>
              </a:rPr>
              <a:t>Console.WriteLine(</a:t>
            </a:r>
            <a:r>
              <a:rPr lang="en-GB" sz="2800" b="1" i="1" dirty="0">
                <a:solidFill>
                  <a:schemeClr val="bg1"/>
                </a:solidFill>
                <a:latin typeface="Consolas"/>
              </a:rPr>
              <a:t>item</a:t>
            </a:r>
            <a:r>
              <a:rPr lang="en-GB" sz="2800" b="1" i="1" dirty="0">
                <a:latin typeface="Consolas"/>
              </a:rPr>
              <a:t>);</a:t>
            </a:r>
            <a:endParaRPr lang="en-GB" sz="2800" b="1" i="1" dirty="0">
              <a:latin typeface="Consolas" pitchFamily="49" charset="0"/>
            </a:endParaRPr>
          </a:p>
          <a:p>
            <a:pPr defTabSz="1218438" latinLnBrk="1">
              <a:spcBef>
                <a:spcPts val="300"/>
              </a:spcBef>
              <a:spcAft>
                <a:spcPts val="300"/>
              </a:spcAft>
            </a:pPr>
            <a:r>
              <a:rPr lang="en-GB" sz="2800" b="1" dirty="0">
                <a:solidFill>
                  <a:schemeClr val="tx1">
                    <a:lumMod val="75000"/>
                  </a:schemeClr>
                </a:solidFill>
                <a:latin typeface="Consolas" pitchFamily="49" charset="0"/>
              </a:rPr>
              <a:t>}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C4CA236-8FE0-4BB0-9BE3-BE229343BD41}"/>
              </a:ext>
            </a:extLst>
          </p:cNvPr>
          <p:cNvGrpSpPr/>
          <p:nvPr/>
        </p:nvGrpSpPr>
        <p:grpSpPr>
          <a:xfrm>
            <a:off x="9656359" y="3688580"/>
            <a:ext cx="2464085" cy="2464085"/>
            <a:chOff x="8599852" y="3338140"/>
            <a:chExt cx="2819400" cy="281940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93F86E19-8424-40BB-A69B-AF49DC0023F1}"/>
                </a:ext>
              </a:extLst>
            </p:cNvPr>
            <p:cNvSpPr/>
            <p:nvPr/>
          </p:nvSpPr>
          <p:spPr bwMode="auto">
            <a:xfrm>
              <a:off x="8599852" y="3338140"/>
              <a:ext cx="2819400" cy="2819400"/>
            </a:xfrm>
            <a:prstGeom prst="ellipse">
              <a:avLst/>
            </a:prstGeom>
            <a:solidFill>
              <a:schemeClr val="tx1"/>
            </a:solidFill>
            <a:ln w="1905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B0493ACE-E47C-4D15-A25F-33F252AE62A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747672" y="3485960"/>
              <a:ext cx="2523760" cy="252376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8" name="Slide Number">
            <a:extLst>
              <a:ext uri="{FF2B5EF4-FFF2-40B4-BE49-F238E27FC236}">
                <a16:creationId xmlns:a16="http://schemas.microsoft.com/office/drawing/2014/main" id="{E34FCEBB-CD08-C9E6-1954-154D253BA65F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3085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02D47D04-B307-A015-9098-F83CD50913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7862" y="1611126"/>
            <a:ext cx="10836275" cy="3572874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2800" dirty="0">
                <a:solidFill>
                  <a:schemeClr val="bg1"/>
                </a:solidFill>
              </a:rPr>
              <a:t>int[]</a:t>
            </a:r>
            <a:r>
              <a:rPr lang="en-US" sz="2800" dirty="0"/>
              <a:t> numbers = { 1, 2, 3, 4, 5 };</a:t>
            </a:r>
          </a:p>
          <a:p>
            <a:pPr>
              <a:lnSpc>
                <a:spcPct val="100000"/>
              </a:lnSpc>
            </a:pPr>
            <a:endParaRPr lang="en-US" sz="2800" dirty="0"/>
          </a:p>
          <a:p>
            <a:pPr>
              <a:lnSpc>
                <a:spcPct val="100000"/>
              </a:lnSpc>
            </a:pPr>
            <a:r>
              <a:rPr lang="en-US" sz="2800" dirty="0"/>
              <a:t>foreach (</a:t>
            </a:r>
            <a:r>
              <a:rPr lang="en-US" sz="2800" dirty="0">
                <a:solidFill>
                  <a:schemeClr val="bg1"/>
                </a:solidFill>
              </a:rPr>
              <a:t>int</a:t>
            </a:r>
            <a:r>
              <a:rPr lang="en-US" sz="2800" dirty="0"/>
              <a:t> number </a:t>
            </a:r>
            <a:r>
              <a:rPr lang="en-US" sz="2800" dirty="0">
                <a:solidFill>
                  <a:schemeClr val="bg1"/>
                </a:solidFill>
              </a:rPr>
              <a:t>in</a:t>
            </a:r>
            <a:r>
              <a:rPr lang="en-US" sz="2800" dirty="0"/>
              <a:t> numbers) 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{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  Console.Write($"{number} ");</a:t>
            </a:r>
          </a:p>
          <a:p>
            <a:pPr>
              <a:lnSpc>
                <a:spcPct val="100000"/>
              </a:lnSpc>
            </a:pPr>
            <a:r>
              <a:rPr lang="en-US" sz="2800" dirty="0"/>
              <a:t>}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F1198EB-1319-4E52-B4FC-212A15A9A8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/>
          <a:lstStyle/>
          <a:p>
            <a:r>
              <a:rPr lang="bg-BG" dirty="0"/>
              <a:t>Отпечатване</a:t>
            </a:r>
            <a:r>
              <a:rPr lang="en-US" dirty="0"/>
              <a:t> на масив чрез Foreach</a:t>
            </a:r>
          </a:p>
        </p:txBody>
      </p:sp>
      <p:sp>
        <p:nvSpPr>
          <p:cNvPr id="12" name="Arrow: Bent 11">
            <a:extLst>
              <a:ext uri="{FF2B5EF4-FFF2-40B4-BE49-F238E27FC236}">
                <a16:creationId xmlns:a16="http://schemas.microsoft.com/office/drawing/2014/main" id="{E5869E72-F7A3-41B2-9919-3CB5E49B044A}"/>
              </a:ext>
            </a:extLst>
          </p:cNvPr>
          <p:cNvSpPr/>
          <p:nvPr/>
        </p:nvSpPr>
        <p:spPr bwMode="auto">
          <a:xfrm flipV="1">
            <a:off x="2743201" y="4782297"/>
            <a:ext cx="1456667" cy="1454339"/>
          </a:xfrm>
          <a:prstGeom prst="bentArrow">
            <a:avLst/>
          </a:prstGeom>
          <a:solidFill>
            <a:schemeClr val="tx1">
              <a:alpha val="80000"/>
            </a:schemeClr>
          </a:solidFill>
          <a:ln w="25400"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817CD88-F92B-40EC-8E71-63A069454CA9}"/>
              </a:ext>
            </a:extLst>
          </p:cNvPr>
          <p:cNvSpPr/>
          <p:nvPr/>
        </p:nvSpPr>
        <p:spPr bwMode="auto">
          <a:xfrm>
            <a:off x="4572000" y="5334001"/>
            <a:ext cx="2590800" cy="902635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40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1 2 3 4 5 </a:t>
            </a:r>
            <a:endParaRPr lang="en-US" sz="40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B41F05E0-A667-54AE-FF21-58C73C42B36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9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65622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>
                <a:ea typeface="+mj-lt"/>
                <a:cs typeface="+mj-lt"/>
              </a:rPr>
              <a:t>Какво научихме днес? </a:t>
            </a:r>
            <a:endParaRPr lang="bg-BG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7647" y="1239718"/>
            <a:ext cx="11736707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018" y="1625547"/>
            <a:ext cx="11195497" cy="4673428"/>
          </a:xfrm>
          <a:prstGeom prst="rect">
            <a:avLst/>
          </a:prstGeom>
        </p:spPr>
        <p:txBody>
          <a:bodyPr vert="horz" lIns="108000" tIns="36000" rIns="108000" bIns="36000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Масив</a:t>
            </a:r>
            <a:r>
              <a:rPr lang="bg-BG" sz="3800" dirty="0">
                <a:solidFill>
                  <a:schemeClr val="bg2"/>
                </a:solidFill>
                <a:ea typeface="Calibri"/>
                <a:cs typeface="Calibri"/>
              </a:rPr>
              <a:t> ==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ea typeface="Calibri"/>
                <a:cs typeface="Calibri"/>
              </a:rPr>
              <a:t>съвкупност</a:t>
            </a:r>
            <a:r>
              <a:rPr lang="en-US" sz="3800" b="1" dirty="0">
                <a:solidFill>
                  <a:schemeClr val="bg2"/>
                </a:solidFill>
                <a:ea typeface="Calibri"/>
                <a:cs typeface="Calibri"/>
              </a:rPr>
              <a:t> </a:t>
            </a:r>
            <a:r>
              <a:rPr lang="en-US" sz="3800" dirty="0">
                <a:solidFill>
                  <a:schemeClr val="bg2"/>
                </a:solidFill>
                <a:ea typeface="Calibri"/>
                <a:cs typeface="Calibri"/>
              </a:rPr>
              <a:t>от елементи</a:t>
            </a:r>
          </a:p>
          <a:p>
            <a:pPr marL="989965" lvl="1" indent="-380365">
              <a:lnSpc>
                <a:spcPct val="100000"/>
              </a:lnSpc>
              <a:spcBef>
                <a:spcPts val="1200"/>
              </a:spcBef>
            </a:pPr>
            <a:r>
              <a:rPr lang="en-US" sz="3600" dirty="0">
                <a:solidFill>
                  <a:schemeClr val="bg2"/>
                </a:solidFill>
              </a:rPr>
              <a:t>Елементите са номерирани от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0</a:t>
            </a:r>
            <a:r>
              <a:rPr lang="en-US" sz="3600" dirty="0">
                <a:solidFill>
                  <a:schemeClr val="bg2"/>
                </a:solidFill>
              </a:rPr>
              <a:t> до 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дължина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та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-</a:t>
            </a:r>
            <a:r>
              <a:rPr lang="bg-BG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 </a:t>
            </a:r>
            <a:r>
              <a:rPr lang="en-US" sz="3600" b="1" dirty="0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1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Създаване на масив: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new[]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ea typeface="Calibri"/>
              <a:cs typeface="Consolas" panose="020B0609020204030204" pitchFamily="49" charset="0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bg-BG" sz="3800" dirty="0">
                <a:solidFill>
                  <a:schemeClr val="bg2"/>
                </a:solidFill>
              </a:rPr>
              <a:t>Д</a:t>
            </a:r>
            <a:r>
              <a:rPr lang="en-US" sz="3800" dirty="0">
                <a:solidFill>
                  <a:schemeClr val="bg2"/>
                </a:solidFill>
              </a:rPr>
              <a:t>остъп</a:t>
            </a:r>
            <a:r>
              <a:rPr lang="bg-BG" sz="3800" dirty="0">
                <a:solidFill>
                  <a:schemeClr val="bg2"/>
                </a:solidFill>
              </a:rPr>
              <a:t>ваме </a:t>
            </a:r>
            <a:r>
              <a:rPr lang="en-US" sz="3800" dirty="0">
                <a:solidFill>
                  <a:schemeClr val="bg2"/>
                </a:solidFill>
              </a:rPr>
              <a:t>елементите чрез 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индекс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ea typeface="Calibri"/>
              <a:cs typeface="Calibri"/>
            </a:endParaRPr>
          </a:p>
          <a:p>
            <a:pPr marL="456565" indent="-456565">
              <a:lnSpc>
                <a:spcPct val="100000"/>
              </a:lnSpc>
              <a:spcBef>
                <a:spcPts val="1200"/>
              </a:spcBef>
            </a:pPr>
            <a:r>
              <a:rPr lang="en-US" sz="3800" dirty="0">
                <a:solidFill>
                  <a:schemeClr val="bg2"/>
                </a:solidFill>
              </a:rPr>
              <a:t>Отп</a:t>
            </a:r>
            <a:r>
              <a:rPr lang="bg-BG" sz="3800" dirty="0">
                <a:solidFill>
                  <a:schemeClr val="bg2"/>
                </a:solidFill>
              </a:rPr>
              <a:t>е</a:t>
            </a:r>
            <a:r>
              <a:rPr lang="en-US" sz="3800" dirty="0">
                <a:solidFill>
                  <a:schemeClr val="bg2"/>
                </a:solidFill>
              </a:rPr>
              <a:t>чатване на елементите</a:t>
            </a:r>
            <a:r>
              <a:rPr lang="bg-BG" sz="3800" dirty="0">
                <a:solidFill>
                  <a:schemeClr val="bg2"/>
                </a:solidFill>
              </a:rPr>
              <a:t> –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for-</a:t>
            </a:r>
            <a:r>
              <a:rPr lang="bg-BG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цикъл</a:t>
            </a:r>
            <a:r>
              <a:rPr lang="bg-BG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en-US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br>
              <a:rPr lang="bg-BG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foreach</a:t>
            </a:r>
            <a:r>
              <a:rPr lang="en-US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</a:t>
            </a:r>
            <a:r>
              <a:rPr lang="bg-BG" sz="38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80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string.Join()</a:t>
            </a:r>
            <a:endParaRPr lang="en-US" sz="38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9859E43-9F18-D9A9-6649-BCECC72EDC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8998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6337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1589220D-BED2-D992-424A-96D2E272E8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3298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1" descr="C:\Trash\array.png">
            <a:extLst>
              <a:ext uri="{FF2B5EF4-FFF2-40B4-BE49-F238E27FC236}">
                <a16:creationId xmlns:a16="http://schemas.microsoft.com/office/drawing/2014/main" id="{56077E10-BC06-4324-AFF9-E38DC7F574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989" y="1981200"/>
            <a:ext cx="3200022" cy="1114968"/>
          </a:xfrm>
          <a:prstGeom prst="rect">
            <a:avLst/>
          </a:prstGeom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A1411C28-2ED1-7776-9B13-2AA470DF3AA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Създаване и манипулация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422F7EE6-6365-18DA-253C-984B599CCFA4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Масиви</a:t>
            </a:r>
          </a:p>
        </p:txBody>
      </p:sp>
    </p:spTree>
    <p:extLst>
      <p:ext uri="{BB962C8B-B14F-4D97-AF65-F5344CB8AC3E}">
        <p14:creationId xmlns:p14="http://schemas.microsoft.com/office/powerpoint/2010/main" val="324405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03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864243" y="1124744"/>
            <a:ext cx="10601797" cy="5632506"/>
          </a:xfrm>
        </p:spPr>
        <p:txBody>
          <a:bodyPr vert="horz" lIns="108000" tIns="36000" rIns="108000" bIns="36000" rtlCol="0" anchor="t">
            <a:normAutofit lnSpcReduction="10000"/>
          </a:bodyPr>
          <a:lstStyle/>
          <a:p>
            <a:pPr marL="360045" indent="-360045">
              <a:lnSpc>
                <a:spcPct val="100000"/>
              </a:lnSpc>
            </a:pPr>
            <a:r>
              <a:rPr lang="bg-BG" sz="3350" dirty="0"/>
              <a:t>В програмирането </a:t>
            </a:r>
            <a:r>
              <a:rPr lang="bg-BG" sz="3350" b="1" dirty="0">
                <a:solidFill>
                  <a:schemeClr val="bg1"/>
                </a:solidFill>
              </a:rPr>
              <a:t>масивът </a:t>
            </a:r>
            <a:r>
              <a:rPr lang="bg-BG" sz="3350" dirty="0">
                <a:solidFill>
                  <a:schemeClr val="tx2">
                    <a:lumMod val="75000"/>
                  </a:schemeClr>
                </a:solidFill>
              </a:rPr>
              <a:t>е </a:t>
            </a:r>
            <a:r>
              <a:rPr lang="bg-BG" sz="3350" b="1" dirty="0">
                <a:solidFill>
                  <a:schemeClr val="bg1"/>
                </a:solidFill>
              </a:rPr>
              <a:t>последователност от елементи</a:t>
            </a:r>
            <a:endParaRPr lang="bg-BG" sz="3350" b="1" dirty="0">
              <a:solidFill>
                <a:schemeClr val="bg1"/>
              </a:solidFill>
              <a:cs typeface="Calibri"/>
            </a:endParaRPr>
          </a:p>
          <a:p>
            <a:pPr marL="360045" indent="-360045">
              <a:lnSpc>
                <a:spcPct val="100000"/>
              </a:lnSpc>
            </a:pPr>
            <a:endParaRPr lang="bg-BG" b="1" dirty="0">
              <a:solidFill>
                <a:schemeClr val="bg1"/>
              </a:solidFill>
              <a:cs typeface="Calibri"/>
            </a:endParaRPr>
          </a:p>
          <a:p>
            <a:pPr marL="0" indent="0">
              <a:lnSpc>
                <a:spcPct val="100000"/>
              </a:lnSpc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marL="0" indent="0">
              <a:lnSpc>
                <a:spcPct val="100000"/>
              </a:lnSpc>
              <a:buNone/>
            </a:pPr>
            <a:endParaRPr lang="bg-BG" b="1" dirty="0">
              <a:solidFill>
                <a:schemeClr val="bg1"/>
              </a:solidFill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Елементите са номерирани от </a:t>
            </a:r>
            <a:r>
              <a:rPr lang="bg-BG" sz="3150" b="1" dirty="0">
                <a:solidFill>
                  <a:schemeClr val="bg1"/>
                </a:solidFill>
              </a:rPr>
              <a:t>0</a:t>
            </a:r>
            <a:r>
              <a:rPr lang="bg-BG" sz="3150" dirty="0"/>
              <a:t> до </a:t>
            </a:r>
            <a:r>
              <a:rPr lang="bg-BG" sz="3150" b="1" dirty="0">
                <a:solidFill>
                  <a:schemeClr val="bg1"/>
                </a:solidFill>
              </a:rPr>
              <a:t>дължината - 1</a:t>
            </a:r>
            <a:endParaRPr lang="bg-BG" sz="3150" b="1" dirty="0">
              <a:solidFill>
                <a:schemeClr val="bg1"/>
              </a:solidFill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Елементите са от</a:t>
            </a:r>
            <a:r>
              <a:rPr lang="bg-BG" sz="3150" dirty="0">
                <a:solidFill>
                  <a:srgbClr val="234465"/>
                </a:solidFill>
              </a:rPr>
              <a:t> </a:t>
            </a:r>
            <a:r>
              <a:rPr lang="bg-BG" sz="3150" b="1" dirty="0">
                <a:solidFill>
                  <a:schemeClr val="bg1"/>
                </a:solidFill>
              </a:rPr>
              <a:t>един и същ тип данни </a:t>
            </a:r>
            <a:r>
              <a:rPr lang="bg-BG" sz="3150" dirty="0"/>
              <a:t>(например цели числа)</a:t>
            </a:r>
            <a:endParaRPr lang="bg-BG" sz="3150" dirty="0">
              <a:cs typeface="Calibri"/>
            </a:endParaRPr>
          </a:p>
          <a:p>
            <a:pPr lvl="1" indent="-360045">
              <a:lnSpc>
                <a:spcPct val="100000"/>
              </a:lnSpc>
            </a:pPr>
            <a:r>
              <a:rPr lang="bg-BG" sz="3150" dirty="0"/>
              <a:t>Масивите имат</a:t>
            </a:r>
            <a:r>
              <a:rPr lang="bg-BG" sz="3150" dirty="0">
                <a:solidFill>
                  <a:srgbClr val="234465"/>
                </a:solidFill>
              </a:rPr>
              <a:t> </a:t>
            </a:r>
            <a:r>
              <a:rPr lang="bg-BG" sz="3150" b="1" dirty="0">
                <a:solidFill>
                  <a:schemeClr val="bg1"/>
                </a:solidFill>
              </a:rPr>
              <a:t>фиксирана дължина </a:t>
            </a:r>
            <a:r>
              <a:rPr lang="bg-BG" sz="3150" dirty="0"/>
              <a:t>(</a:t>
            </a:r>
            <a:r>
              <a:rPr lang="bg-BG" sz="3150" b="1" noProof="1">
                <a:solidFill>
                  <a:schemeClr val="bg1"/>
                </a:solidFill>
              </a:rPr>
              <a:t>Array.Length</a:t>
            </a:r>
            <a:r>
              <a:rPr lang="bg-BG" sz="3150" dirty="0"/>
              <a:t>), която </a:t>
            </a:r>
            <a:r>
              <a:rPr lang="bg-BG" sz="3150" b="1" dirty="0">
                <a:solidFill>
                  <a:schemeClr val="bg1"/>
                </a:solidFill>
              </a:rPr>
              <a:t>не може да се променя</a:t>
            </a:r>
            <a:endParaRPr lang="bg-BG" sz="3150" b="1" dirty="0">
              <a:solidFill>
                <a:schemeClr val="bg1"/>
              </a:solidFill>
              <a:cs typeface="Calibri"/>
            </a:endParaRPr>
          </a:p>
        </p:txBody>
      </p:sp>
      <p:sp>
        <p:nvSpPr>
          <p:cNvPr id="428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sz="4000" dirty="0"/>
              <a:t>Какво</a:t>
            </a:r>
            <a:r>
              <a:rPr lang="bg-BG" sz="3950" dirty="0"/>
              <a:t> означава масив?</a:t>
            </a:r>
          </a:p>
        </p:txBody>
      </p:sp>
      <p:sp>
        <p:nvSpPr>
          <p:cNvPr id="15" name="AutoShape 23"/>
          <p:cNvSpPr>
            <a:spLocks noChangeArrowheads="1"/>
          </p:cNvSpPr>
          <p:nvPr/>
        </p:nvSpPr>
        <p:spPr bwMode="auto">
          <a:xfrm>
            <a:off x="2271226" y="2561406"/>
            <a:ext cx="2003397" cy="892851"/>
          </a:xfrm>
          <a:prstGeom prst="wedgeRoundRectCallout">
            <a:avLst>
              <a:gd name="adj1" fmla="val 67473"/>
              <a:gd name="adj2" fmla="val 255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ea typeface="+mn-lt"/>
                <a:cs typeface="+mn-lt"/>
              </a:rPr>
              <a:t>Масив от 5 елемента</a:t>
            </a:r>
            <a:endParaRPr lang="en-US" sz="2400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16" name="AutoShape 25"/>
          <p:cNvSpPr>
            <a:spLocks noChangeArrowheads="1"/>
          </p:cNvSpPr>
          <p:nvPr/>
        </p:nvSpPr>
        <p:spPr bwMode="auto">
          <a:xfrm>
            <a:off x="8365264" y="2090466"/>
            <a:ext cx="3114426" cy="633956"/>
          </a:xfrm>
          <a:prstGeom prst="wedgeRoundRectCallout">
            <a:avLst>
              <a:gd name="adj1" fmla="val -62220"/>
              <a:gd name="adj2" fmla="val 249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  <a:cs typeface="Calibri"/>
              </a:rPr>
              <a:t>Индекс на елемента</a:t>
            </a:r>
          </a:p>
        </p:txBody>
      </p:sp>
      <p:sp>
        <p:nvSpPr>
          <p:cNvPr id="17" name="AutoShape 24"/>
          <p:cNvSpPr>
            <a:spLocks noChangeArrowheads="1"/>
          </p:cNvSpPr>
          <p:nvPr/>
        </p:nvSpPr>
        <p:spPr bwMode="auto">
          <a:xfrm>
            <a:off x="8245589" y="3238929"/>
            <a:ext cx="3242121" cy="652770"/>
          </a:xfrm>
          <a:prstGeom prst="wedgeRoundRectCallout">
            <a:avLst>
              <a:gd name="adj1" fmla="val -61325"/>
              <a:gd name="adj2" fmla="val -375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b="1" dirty="0">
                <a:solidFill>
                  <a:schemeClr val="bg2"/>
                </a:solidFill>
              </a:rPr>
              <a:t>Елемент от масива</a:t>
            </a:r>
            <a:endParaRPr lang="bg-BG" dirty="0">
              <a:solidFill>
                <a:schemeClr val="bg2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B2D72F6-E05A-422D-942F-879975A25C53}"/>
              </a:ext>
            </a:extLst>
          </p:cNvPr>
          <p:cNvGrpSpPr/>
          <p:nvPr/>
        </p:nvGrpSpPr>
        <p:grpSpPr>
          <a:xfrm>
            <a:off x="4789559" y="2087204"/>
            <a:ext cx="3253712" cy="1367059"/>
            <a:chOff x="3503612" y="2413812"/>
            <a:chExt cx="3810000" cy="1600784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9E06450-9973-4288-B848-E410984C9ECB}"/>
                </a:ext>
              </a:extLst>
            </p:cNvPr>
            <p:cNvSpPr/>
            <p:nvPr/>
          </p:nvSpPr>
          <p:spPr bwMode="auto">
            <a:xfrm>
              <a:off x="3503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DE926991-674D-4378-94D4-750356B9BCEB}"/>
                </a:ext>
              </a:extLst>
            </p:cNvPr>
            <p:cNvSpPr/>
            <p:nvPr/>
          </p:nvSpPr>
          <p:spPr bwMode="auto">
            <a:xfrm>
              <a:off x="4265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05AA947D-C1EC-496A-9A08-96BF6C19520B}"/>
                </a:ext>
              </a:extLst>
            </p:cNvPr>
            <p:cNvSpPr/>
            <p:nvPr/>
          </p:nvSpPr>
          <p:spPr bwMode="auto">
            <a:xfrm>
              <a:off x="5027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F37D478C-E72F-4603-995E-0A4658156439}"/>
                </a:ext>
              </a:extLst>
            </p:cNvPr>
            <p:cNvSpPr/>
            <p:nvPr/>
          </p:nvSpPr>
          <p:spPr bwMode="auto">
            <a:xfrm>
              <a:off x="5789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0CE90339-BCA5-4CAF-9D2D-385FBEA9251B}"/>
                </a:ext>
              </a:extLst>
            </p:cNvPr>
            <p:cNvSpPr/>
            <p:nvPr/>
          </p:nvSpPr>
          <p:spPr bwMode="auto">
            <a:xfrm>
              <a:off x="6551612" y="3252596"/>
              <a:ext cx="762000" cy="76200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…</a:t>
              </a:r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AC0BEC37-7587-4C55-AE9F-1D2BDA571846}"/>
                </a:ext>
              </a:extLst>
            </p:cNvPr>
            <p:cNvSpPr txBox="1"/>
            <p:nvPr/>
          </p:nvSpPr>
          <p:spPr>
            <a:xfrm>
              <a:off x="3562302" y="2413816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0</a:t>
              </a:r>
              <a:endParaRPr lang="en-US" sz="4000" dirty="0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EC9327BA-5268-41E5-BA92-4EB29AF78882}"/>
                </a:ext>
              </a:extLst>
            </p:cNvPr>
            <p:cNvSpPr txBox="1"/>
            <p:nvPr/>
          </p:nvSpPr>
          <p:spPr>
            <a:xfrm>
              <a:off x="4324303" y="2413816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1</a:t>
              </a:r>
              <a:endParaRPr lang="en-US" sz="4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9A7DCF74-1BAE-499C-AF40-2FF7AC6E72B5}"/>
                </a:ext>
              </a:extLst>
            </p:cNvPr>
            <p:cNvSpPr txBox="1"/>
            <p:nvPr/>
          </p:nvSpPr>
          <p:spPr>
            <a:xfrm>
              <a:off x="5086302" y="2413815"/>
              <a:ext cx="644618" cy="100862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2</a:t>
              </a:r>
              <a:endParaRPr lang="en-US" sz="4000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A3652F60-A2F5-474B-BCD0-AD600D1F74A0}"/>
                </a:ext>
              </a:extLst>
            </p:cNvPr>
            <p:cNvSpPr txBox="1"/>
            <p:nvPr/>
          </p:nvSpPr>
          <p:spPr>
            <a:xfrm>
              <a:off x="5848303" y="2418117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3</a:t>
              </a:r>
              <a:endParaRPr lang="en-US" sz="4000" dirty="0"/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C2C6BEB4-88DE-421D-8420-8857FE7C977B}"/>
                </a:ext>
              </a:extLst>
            </p:cNvPr>
            <p:cNvSpPr txBox="1"/>
            <p:nvPr/>
          </p:nvSpPr>
          <p:spPr>
            <a:xfrm>
              <a:off x="6607981" y="2413812"/>
              <a:ext cx="644618" cy="1008631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GB" sz="4000" dirty="0"/>
                <a:t>4</a:t>
              </a:r>
              <a:endParaRPr lang="en-US" sz="4000" dirty="0"/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B2E95701-7216-BA3A-3966-A55929123B5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9489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80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  <p:bldP spid="17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7E51E60-5C7D-41A7-AA96-42201F8E3B8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lnSpc>
                <a:spcPct val="100000"/>
              </a:lnSpc>
            </a:pPr>
            <a:r>
              <a:rPr lang="en-US" sz="3600" dirty="0"/>
              <a:t>Изполва</a:t>
            </a:r>
            <a:r>
              <a:rPr lang="bg-BG" sz="3600" dirty="0"/>
              <a:t>ме</a:t>
            </a:r>
            <a:r>
              <a:rPr lang="en-US" sz="3600" dirty="0"/>
              <a:t> ключовата</a:t>
            </a:r>
            <a:r>
              <a:rPr lang="en-US" sz="3600" dirty="0">
                <a:solidFill>
                  <a:srgbClr val="234465"/>
                </a:solidFill>
              </a:rPr>
              <a:t> дума </a:t>
            </a:r>
            <a:r>
              <a:rPr lang="en-US" sz="3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</a:t>
            </a:r>
            <a:endParaRPr lang="en-US" sz="36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045" indent="-360045">
              <a:lnSpc>
                <a:spcPct val="100000"/>
              </a:lnSpc>
              <a:spcBef>
                <a:spcPts val="2000"/>
              </a:spcBef>
            </a:pPr>
            <a:r>
              <a:rPr lang="en-US" sz="3600" dirty="0">
                <a:cs typeface="Calibri"/>
              </a:rPr>
              <a:t>Създаване на</a:t>
            </a:r>
            <a:r>
              <a:rPr lang="en-US" sz="3600" dirty="0"/>
              <a:t> масив </a:t>
            </a:r>
            <a:r>
              <a:rPr lang="bg-BG" sz="3600" dirty="0"/>
              <a:t>с</a:t>
            </a:r>
            <a:r>
              <a:rPr lang="en-US" sz="3600" dirty="0"/>
              <a:t> </a:t>
            </a:r>
            <a:r>
              <a:rPr lang="en-US" sz="3600" b="1" dirty="0">
                <a:solidFill>
                  <a:schemeClr val="bg1"/>
                </a:solidFill>
              </a:rPr>
              <a:t>10</a:t>
            </a:r>
            <a:r>
              <a:rPr lang="en-US" sz="3600" dirty="0"/>
              <a:t> </a:t>
            </a:r>
            <a:r>
              <a:rPr lang="bg-BG" sz="3600" b="1" dirty="0">
                <a:solidFill>
                  <a:schemeClr val="bg1"/>
                </a:solidFill>
              </a:rPr>
              <a:t>цели числа</a:t>
            </a:r>
            <a:r>
              <a:rPr lang="en-US" sz="3600" dirty="0"/>
              <a:t>:</a:t>
            </a:r>
            <a:endParaRPr lang="bg-BG" sz="3600" dirty="0"/>
          </a:p>
          <a:p>
            <a:pPr marL="360045" indent="-360045">
              <a:lnSpc>
                <a:spcPct val="100000"/>
              </a:lnSpc>
            </a:pPr>
            <a:endParaRPr lang="en-US" sz="3600" dirty="0">
              <a:cs typeface="Calibri"/>
            </a:endParaRPr>
          </a:p>
          <a:p>
            <a:pPr marL="360045" indent="-360045">
              <a:lnSpc>
                <a:spcPct val="100000"/>
              </a:lnSpc>
              <a:spcBef>
                <a:spcPts val="5000"/>
              </a:spcBef>
            </a:pPr>
            <a:r>
              <a:rPr lang="bg-BG" sz="3600" dirty="0"/>
              <a:t>Създаване на </a:t>
            </a:r>
            <a:r>
              <a:rPr lang="en-US" sz="3600" dirty="0"/>
              <a:t>масив </a:t>
            </a:r>
            <a:r>
              <a:rPr lang="bg-BG" sz="3600" dirty="0"/>
              <a:t>с </a:t>
            </a:r>
            <a:r>
              <a:rPr lang="bg-BG" sz="3600" b="1" dirty="0">
                <a:solidFill>
                  <a:schemeClr val="bg1"/>
                </a:solidFill>
              </a:rPr>
              <a:t>10</a:t>
            </a:r>
            <a:r>
              <a:rPr lang="en-US" sz="3600" dirty="0"/>
              <a:t> </a:t>
            </a:r>
            <a:r>
              <a:rPr lang="en-US" sz="3600" b="1" dirty="0">
                <a:solidFill>
                  <a:schemeClr val="bg1"/>
                </a:solidFill>
              </a:rPr>
              <a:t>низ</a:t>
            </a:r>
            <a:r>
              <a:rPr lang="bg-BG" sz="3600" b="1" dirty="0">
                <a:solidFill>
                  <a:schemeClr val="bg1"/>
                </a:solidFill>
              </a:rPr>
              <a:t>а</a:t>
            </a:r>
            <a:r>
              <a:rPr lang="en-US" sz="3600" dirty="0"/>
              <a:t>:</a:t>
            </a:r>
            <a:endParaRPr lang="en-US" sz="3600" dirty="0">
              <a:cs typeface="Calibri"/>
            </a:endParaRPr>
          </a:p>
          <a:p>
            <a:pPr marL="360045" indent="-360045"/>
            <a:endParaRPr lang="en-US" sz="3600" dirty="0">
              <a:cs typeface="Calibri"/>
            </a:endParaRPr>
          </a:p>
          <a:p>
            <a:pPr marL="443230" lvl="1" indent="0">
              <a:buNone/>
            </a:pPr>
            <a:endParaRPr lang="en-US" sz="3600" dirty="0">
              <a:cs typeface="Calibri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8622F68-AAE9-4994-8F64-28114ED59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Създаване на масив</a:t>
            </a:r>
            <a:endParaRPr lang="bg-BG" sz="4000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AF7C22B-9582-4ACB-9AC8-EC7C01D8803A}"/>
              </a:ext>
            </a:extLst>
          </p:cNvPr>
          <p:cNvSpPr txBox="1">
            <a:spLocks/>
          </p:cNvSpPr>
          <p:nvPr/>
        </p:nvSpPr>
        <p:spPr>
          <a:xfrm>
            <a:off x="653442" y="2841879"/>
            <a:ext cx="663127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int[]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numbers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int[10];</a:t>
            </a:r>
          </a:p>
        </p:txBody>
      </p:sp>
      <p:sp>
        <p:nvSpPr>
          <p:cNvPr id="6" name="AutoShape 24">
            <a:extLst>
              <a:ext uri="{FF2B5EF4-FFF2-40B4-BE49-F238E27FC236}">
                <a16:creationId xmlns:a16="http://schemas.microsoft.com/office/drawing/2014/main" id="{A59DDBD4-3D3D-4F7A-BD31-A7C01CF613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025" y="2693439"/>
            <a:ext cx="3865949" cy="945875"/>
          </a:xfrm>
          <a:prstGeom prst="wedgeRoundRectCallout">
            <a:avLst>
              <a:gd name="adj1" fmla="val -86464"/>
              <a:gd name="adj2" fmla="val 70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  <a:ea typeface="+mn-lt"/>
                <a:cs typeface="+mn-lt"/>
              </a:rPr>
              <a:t>Елементите</a:t>
            </a:r>
            <a:r>
              <a:rPr lang="bg-BG" sz="2800" b="1" noProof="1">
                <a:ea typeface="+mn-lt"/>
                <a:cs typeface="+mn-lt"/>
              </a:rPr>
              <a:t> </a:t>
            </a:r>
            <a:r>
              <a:rPr lang="bg-BG" sz="2800" b="1" noProof="1">
                <a:solidFill>
                  <a:schemeClr val="bg2"/>
                </a:solidFill>
                <a:ea typeface="+mn-lt"/>
                <a:cs typeface="+mn-lt"/>
              </a:rPr>
              <a:t>имат начална стойност 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0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12B5594B-944D-4238-8B49-14C7A8AB36CD}"/>
              </a:ext>
            </a:extLst>
          </p:cNvPr>
          <p:cNvSpPr txBox="1">
            <a:spLocks/>
          </p:cNvSpPr>
          <p:nvPr/>
        </p:nvSpPr>
        <p:spPr>
          <a:xfrm>
            <a:off x="653442" y="4682910"/>
            <a:ext cx="6631278" cy="6489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string[]</a:t>
            </a:r>
            <a:r>
              <a:rPr lang="en-US" sz="2800" dirty="0"/>
              <a:t> </a:t>
            </a:r>
            <a:r>
              <a:rPr lang="en-US" sz="2800" dirty="0">
                <a:solidFill>
                  <a:schemeClr val="tx1"/>
                </a:solidFill>
              </a:rPr>
              <a:t>names</a:t>
            </a:r>
            <a:r>
              <a:rPr lang="en-US" sz="2800" dirty="0"/>
              <a:t> = </a:t>
            </a:r>
            <a:r>
              <a:rPr lang="en-US" sz="2800" dirty="0">
                <a:solidFill>
                  <a:schemeClr val="bg1"/>
                </a:solidFill>
              </a:rPr>
              <a:t>new string[10];</a:t>
            </a:r>
          </a:p>
        </p:txBody>
      </p:sp>
      <p:sp>
        <p:nvSpPr>
          <p:cNvPr id="8" name="AutoShape 24">
            <a:extLst>
              <a:ext uri="{FF2B5EF4-FFF2-40B4-BE49-F238E27FC236}">
                <a16:creationId xmlns:a16="http://schemas.microsoft.com/office/drawing/2014/main" id="{C5B701A8-B798-4070-9A5E-406FF425E2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73025" y="4534470"/>
            <a:ext cx="3930810" cy="945875"/>
          </a:xfrm>
          <a:prstGeom prst="wedgeRoundRectCallout">
            <a:avLst>
              <a:gd name="adj1" fmla="val -72018"/>
              <a:gd name="adj2" fmla="val 60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>
                <a:solidFill>
                  <a:schemeClr val="bg2"/>
                </a:solidFill>
              </a:rPr>
              <a:t>Елементите имат начална стойност</a:t>
            </a:r>
            <a:r>
              <a:rPr lang="en-US" sz="2800" b="1" noProof="1">
                <a:solidFill>
                  <a:schemeClr val="bg2"/>
                </a:solidFill>
              </a:rPr>
              <a:t> </a:t>
            </a:r>
            <a:r>
              <a:rPr lang="en-US" sz="280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null</a:t>
            </a:r>
            <a:endParaRPr lang="bg-BG" sz="2800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Number">
            <a:extLst>
              <a:ext uri="{FF2B5EF4-FFF2-40B4-BE49-F238E27FC236}">
                <a16:creationId xmlns:a16="http://schemas.microsoft.com/office/drawing/2014/main" id="{6E74B64C-CABF-37AA-4909-83B71ED65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8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Content Placeholder 2">
            <a:extLst>
              <a:ext uri="{FF2B5EF4-FFF2-40B4-BE49-F238E27FC236}">
                <a16:creationId xmlns:a16="http://schemas.microsoft.com/office/drawing/2014/main" id="{D4E9391B-A6A6-4CCC-96FE-84970EC1AD2F}"/>
              </a:ext>
            </a:extLst>
          </p:cNvPr>
          <p:cNvSpPr txBox="1">
            <a:spLocks/>
          </p:cNvSpPr>
          <p:nvPr/>
        </p:nvSpPr>
        <p:spPr>
          <a:xfrm>
            <a:off x="190353" y="1058238"/>
            <a:ext cx="11815018" cy="5699011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lnSpc>
                <a:spcPts val="6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 noProof="1">
                <a:solidFill>
                  <a:schemeClr val="bg1"/>
                </a:solidFill>
              </a:rPr>
              <a:t>Дължината</a:t>
            </a:r>
            <a:r>
              <a:rPr lang="en-US" sz="3600" b="1" noProof="1">
                <a:solidFill>
                  <a:schemeClr val="tx2"/>
                </a:solidFill>
              </a:rPr>
              <a:t> </a:t>
            </a:r>
            <a:r>
              <a:rPr lang="en-US" sz="3600" noProof="1"/>
              <a:t>представлява броя</a:t>
            </a:r>
            <a:r>
              <a:rPr lang="bg-BG" sz="3600" noProof="1"/>
              <a:t>т</a:t>
            </a:r>
            <a:r>
              <a:rPr lang="en-US" sz="3600" noProof="1"/>
              <a:t> на елементите в масива</a:t>
            </a:r>
            <a:endParaRPr lang="en-US" sz="3600" noProof="1">
              <a:ea typeface="Calibri"/>
              <a:cs typeface="Calibri"/>
            </a:endParaRPr>
          </a:p>
          <a:p>
            <a:pPr marL="0" indent="0">
              <a:lnSpc>
                <a:spcPts val="4000"/>
              </a:lnSpc>
              <a:spcBef>
                <a:spcPct val="0"/>
              </a:spcBef>
              <a:buClr>
                <a:srgbClr val="234465"/>
              </a:buClr>
              <a:buNone/>
            </a:pPr>
            <a:endParaRPr lang="bg-BG" sz="3600" b="1" dirty="0">
              <a:solidFill>
                <a:schemeClr val="bg1"/>
              </a:solidFill>
            </a:endParaRPr>
          </a:p>
          <a:p>
            <a:pPr marL="514350" indent="-514350">
              <a:lnSpc>
                <a:spcPts val="6000"/>
              </a:lnSpc>
              <a:spcBef>
                <a:spcPts val="2000"/>
              </a:spcBef>
              <a:buClr>
                <a:srgbClr val="234465"/>
              </a:buClr>
            </a:pPr>
            <a:r>
              <a:rPr lang="bg-BG" sz="3600" b="1" dirty="0">
                <a:solidFill>
                  <a:schemeClr val="bg1"/>
                </a:solidFill>
              </a:rPr>
              <a:t>Задаване</a:t>
            </a:r>
            <a:r>
              <a:rPr lang="en-US" sz="3600" b="1" dirty="0">
                <a:solidFill>
                  <a:schemeClr val="bg1"/>
                </a:solidFill>
              </a:rPr>
              <a:t> на стойност </a:t>
            </a:r>
            <a:r>
              <a:rPr lang="en-US" sz="3600" dirty="0"/>
              <a:t>на елементите от масива</a:t>
            </a:r>
            <a:endParaRPr lang="en-US" sz="3600" dirty="0">
              <a:cs typeface="Calibri"/>
            </a:endParaRPr>
          </a:p>
          <a:p>
            <a:pPr marL="0" indent="0">
              <a:lnSpc>
                <a:spcPts val="6000"/>
              </a:lnSpc>
              <a:spcBef>
                <a:spcPct val="0"/>
              </a:spcBef>
              <a:buNone/>
            </a:pPr>
            <a:endParaRPr lang="en-US" dirty="0">
              <a:ea typeface="Calibri"/>
              <a:cs typeface="Calibri"/>
            </a:endParaRPr>
          </a:p>
          <a:p>
            <a:pPr marL="457200" indent="-457200">
              <a:lnSpc>
                <a:spcPts val="8000"/>
              </a:lnSpc>
              <a:spcBef>
                <a:spcPct val="0"/>
              </a:spcBef>
              <a:buClr>
                <a:srgbClr val="234465"/>
              </a:buClr>
            </a:pPr>
            <a:r>
              <a:rPr lang="en-US" sz="3600" b="1" dirty="0">
                <a:solidFill>
                  <a:schemeClr val="bg1"/>
                </a:solidFill>
              </a:rPr>
              <a:t>Достъп</a:t>
            </a:r>
            <a:r>
              <a:rPr lang="en-US" sz="3600" dirty="0"/>
              <a:t> до елементите на масива чрез индекс </a:t>
            </a:r>
            <a:endParaRPr lang="en-US" sz="3600" dirty="0">
              <a:ea typeface="Calibri"/>
              <a:cs typeface="Calibri"/>
            </a:endParaRPr>
          </a:p>
        </p:txBody>
      </p:sp>
      <p:sp>
        <p:nvSpPr>
          <p:cNvPr id="18" name="Title 3">
            <a:extLst>
              <a:ext uri="{FF2B5EF4-FFF2-40B4-BE49-F238E27FC236}">
                <a16:creationId xmlns:a16="http://schemas.microsoft.com/office/drawing/2014/main" id="{1E1908F2-6524-4C6E-BE94-8E0C330138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Работа с масиви</a:t>
            </a:r>
            <a:endParaRPr lang="bg-BG" sz="4000" dirty="0"/>
          </a:p>
        </p:txBody>
      </p:sp>
      <p:sp>
        <p:nvSpPr>
          <p:cNvPr id="19" name="Text Placeholder 5">
            <a:extLst>
              <a:ext uri="{FF2B5EF4-FFF2-40B4-BE49-F238E27FC236}">
                <a16:creationId xmlns:a16="http://schemas.microsoft.com/office/drawing/2014/main" id="{341886BF-85BB-4FB1-9B53-E9BAA4BED295}"/>
              </a:ext>
            </a:extLst>
          </p:cNvPr>
          <p:cNvSpPr txBox="1">
            <a:spLocks/>
          </p:cNvSpPr>
          <p:nvPr/>
        </p:nvSpPr>
        <p:spPr>
          <a:xfrm>
            <a:off x="785084" y="1982979"/>
            <a:ext cx="7391400" cy="58712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accent2"/>
              </a:solidFill>
            </a:endParaRPr>
          </a:p>
        </p:txBody>
      </p:sp>
      <p:sp>
        <p:nvSpPr>
          <p:cNvPr id="20" name="Text Placeholder 5">
            <a:extLst>
              <a:ext uri="{FF2B5EF4-FFF2-40B4-BE49-F238E27FC236}">
                <a16:creationId xmlns:a16="http://schemas.microsoft.com/office/drawing/2014/main" id="{6834EACE-7072-49C1-9834-19B6E851D999}"/>
              </a:ext>
            </a:extLst>
          </p:cNvPr>
          <p:cNvSpPr txBox="1">
            <a:spLocks/>
          </p:cNvSpPr>
          <p:nvPr/>
        </p:nvSpPr>
        <p:spPr>
          <a:xfrm>
            <a:off x="785084" y="5497022"/>
            <a:ext cx="8153398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Console.WriteLine(numbers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2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>
                <a:solidFill>
                  <a:schemeClr val="tx1"/>
                </a:solidFill>
              </a:rPr>
              <a:t>);</a:t>
            </a:r>
            <a:endParaRPr lang="en-US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10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</a:t>
            </a:r>
            <a:r>
              <a:rPr lang="en-US" dirty="0"/>
              <a:t> </a:t>
            </a:r>
            <a:endParaRPr lang="en-US" i="1" dirty="0">
              <a:solidFill>
                <a:schemeClr val="accent2"/>
              </a:solidFill>
            </a:endParaRPr>
          </a:p>
        </p:txBody>
      </p:sp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CC198B2F-F1D2-8FFB-1F79-B4A0E418F87E}"/>
              </a:ext>
            </a:extLst>
          </p:cNvPr>
          <p:cNvSpPr txBox="1">
            <a:spLocks/>
          </p:cNvSpPr>
          <p:nvPr/>
        </p:nvSpPr>
        <p:spPr>
          <a:xfrm>
            <a:off x="785084" y="3517023"/>
            <a:ext cx="7391400" cy="103307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438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8" b="1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cs typeface="Consolas" pitchFamily="49" charset="0"/>
              </a:defRPr>
            </a:lvl1pPr>
            <a:lvl2pPr marL="989981" indent="-380762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/>
            </a:lvl2pPr>
            <a:lvl3pPr marL="1523048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/>
            </a:lvl3pPr>
            <a:lvl4pPr marL="2132267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/>
            </a:lvl4pPr>
            <a:lvl5pPr marL="2741485" indent="-304610" defTabSz="1218438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/>
            </a:lvl5pPr>
            <a:lvl6pPr marL="335070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6pPr>
            <a:lvl7pPr marL="3959924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7pPr>
            <a:lvl8pPr marL="4569143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8pPr>
            <a:lvl9pPr marL="5178362" indent="-304610" defTabSz="1218438" latinLnBrk="1">
              <a:spcBef>
                <a:spcPct val="20000"/>
              </a:spcBef>
              <a:buFont typeface="Arial" pitchFamily="34" charset="0"/>
              <a:buChar char="•"/>
              <a:defRPr sz="2665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for (int i = 0; i &lt; numbers.</a:t>
            </a:r>
            <a:r>
              <a:rPr lang="en-US" dirty="0">
                <a:solidFill>
                  <a:schemeClr val="bg1"/>
                </a:solidFill>
              </a:rPr>
              <a:t>Length</a:t>
            </a:r>
            <a:r>
              <a:rPr lang="en-US" dirty="0">
                <a:solidFill>
                  <a:schemeClr val="tx1"/>
                </a:solidFill>
              </a:rPr>
              <a:t>; i++)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tx1"/>
                </a:solidFill>
              </a:rPr>
              <a:t>  </a:t>
            </a:r>
            <a:r>
              <a:rPr lang="bg-BG" dirty="0">
                <a:solidFill>
                  <a:schemeClr val="tx1"/>
                </a:solidFill>
              </a:rPr>
              <a:t>  </a:t>
            </a:r>
            <a:r>
              <a:rPr lang="en-US" dirty="0">
                <a:solidFill>
                  <a:schemeClr val="tx1"/>
                </a:solidFill>
              </a:rPr>
              <a:t>numbers</a:t>
            </a:r>
            <a:r>
              <a:rPr lang="en-US" dirty="0">
                <a:solidFill>
                  <a:schemeClr val="bg1"/>
                </a:solidFill>
              </a:rPr>
              <a:t>[</a:t>
            </a:r>
            <a:r>
              <a:rPr lang="en-US" dirty="0">
                <a:solidFill>
                  <a:schemeClr val="tx1"/>
                </a:solidFill>
              </a:rPr>
              <a:t>i</a:t>
            </a:r>
            <a:r>
              <a:rPr lang="en-US" dirty="0">
                <a:solidFill>
                  <a:schemeClr val="bg1"/>
                </a:solidFill>
              </a:rPr>
              <a:t>]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= 1; </a:t>
            </a:r>
          </a:p>
        </p:txBody>
      </p:sp>
      <p:sp>
        <p:nvSpPr>
          <p:cNvPr id="3" name="Rounded Rectangular Callout 2">
            <a:extLst>
              <a:ext uri="{FF2B5EF4-FFF2-40B4-BE49-F238E27FC236}">
                <a16:creationId xmlns:a16="http://schemas.microsoft.com/office/drawing/2014/main" id="{FFE7233B-1ADC-6D62-BC37-D0FF80CD3BBD}"/>
              </a:ext>
            </a:extLst>
          </p:cNvPr>
          <p:cNvSpPr/>
          <p:nvPr/>
        </p:nvSpPr>
        <p:spPr bwMode="auto">
          <a:xfrm>
            <a:off x="7977929" y="3640822"/>
            <a:ext cx="4023717" cy="984111"/>
          </a:xfrm>
          <a:prstGeom prst="wedgeRoundRectCallout">
            <a:avLst>
              <a:gd name="adj1" fmla="val -137360"/>
              <a:gd name="adj2" fmla="val 1786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Елементът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индекс 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en-US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става равен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</a:t>
            </a:r>
            <a:endParaRPr lang="en-BG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58DD3A-A086-DBE2-2D0D-15E952685574}"/>
              </a:ext>
            </a:extLst>
          </p:cNvPr>
          <p:cNvSpPr txBox="1"/>
          <p:nvPr/>
        </p:nvSpPr>
        <p:spPr>
          <a:xfrm>
            <a:off x="6664960" y="1975540"/>
            <a:ext cx="1409924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10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C8A863-F3FC-047E-4976-12A120233707}"/>
              </a:ext>
            </a:extLst>
          </p:cNvPr>
          <p:cNvSpPr txBox="1"/>
          <p:nvPr/>
        </p:nvSpPr>
        <p:spPr>
          <a:xfrm>
            <a:off x="5862320" y="5489448"/>
            <a:ext cx="1409924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1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A1BD3F7-8D00-2314-80F8-59031D0F171B}"/>
              </a:ext>
            </a:extLst>
          </p:cNvPr>
          <p:cNvSpPr txBox="1"/>
          <p:nvPr/>
        </p:nvSpPr>
        <p:spPr>
          <a:xfrm>
            <a:off x="3596640" y="5928101"/>
            <a:ext cx="4937760" cy="601997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4000" tIns="108000" rIns="144000" bIns="108000" rtlCol="0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i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IndexOutOfRangeException</a:t>
            </a:r>
            <a:endParaRPr lang="en-BG" sz="2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C6800332-2972-3C64-403F-99C35E4033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1881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p"/>
      <p:bldP spid="20" grpId="0" uiExpand="1" build="allAtOnce" animBg="1"/>
      <p:bldP spid="2" grpId="0" animBg="1"/>
      <p:bldP spid="3" grpId="0" animBg="1"/>
      <p:bldP spid="4" grpId="0"/>
      <p:bldP spid="5" grpId="0"/>
      <p:bldP spid="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31D4965-D595-D06B-DBA4-EFACD3B9CD7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3200" dirty="0"/>
              <a:t>Дните от седмицата могат да бъдат съхранявани в </a:t>
            </a:r>
            <a:r>
              <a:rPr lang="en-US" sz="3200" b="1" dirty="0">
                <a:solidFill>
                  <a:schemeClr val="bg1"/>
                </a:solidFill>
                <a:ea typeface="+mn-lt"/>
                <a:cs typeface="+mn-lt"/>
              </a:rPr>
              <a:t>масив</a:t>
            </a:r>
            <a:r>
              <a:rPr lang="en-US" sz="3200" b="1" dirty="0">
                <a:solidFill>
                  <a:schemeClr val="bg1"/>
                </a:solidFill>
              </a:rPr>
              <a:t> от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низове</a:t>
            </a:r>
            <a:r>
              <a:rPr lang="en-US" sz="3200" dirty="0"/>
              <a:t>:</a:t>
            </a:r>
            <a:endParaRPr lang="bg-BG" dirty="0"/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8D03DB00-AC3E-4547-9275-9B56A40AD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0239658" cy="882654"/>
          </a:xfrm>
        </p:spPr>
        <p:txBody>
          <a:bodyPr>
            <a:normAutofit/>
          </a:bodyPr>
          <a:lstStyle/>
          <a:p>
            <a:r>
              <a:rPr lang="en-US" dirty="0"/>
              <a:t>Ден от </a:t>
            </a:r>
            <a:r>
              <a:rPr lang="bg-BG" dirty="0"/>
              <a:t>с</a:t>
            </a:r>
            <a:r>
              <a:rPr lang="en-US" dirty="0"/>
              <a:t>едмицата – </a:t>
            </a:r>
            <a:r>
              <a:rPr lang="bg-BG" dirty="0"/>
              <a:t>П</a:t>
            </a:r>
            <a:r>
              <a:rPr lang="en-US" dirty="0"/>
              <a:t>ример</a:t>
            </a:r>
          </a:p>
        </p:txBody>
      </p:sp>
      <p:sp>
        <p:nvSpPr>
          <p:cNvPr id="21" name="Text Placeholder 5">
            <a:extLst>
              <a:ext uri="{FF2B5EF4-FFF2-40B4-BE49-F238E27FC236}">
                <a16:creationId xmlns:a16="http://schemas.microsoft.com/office/drawing/2014/main" id="{7D091F50-420A-4AD1-A577-1B49753D9070}"/>
              </a:ext>
            </a:extLst>
          </p:cNvPr>
          <p:cNvSpPr txBox="1">
            <a:spLocks/>
          </p:cNvSpPr>
          <p:nvPr/>
        </p:nvSpPr>
        <p:spPr>
          <a:xfrm>
            <a:off x="1107787" y="2484000"/>
            <a:ext cx="4038600" cy="415649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string[]</a:t>
            </a:r>
            <a:r>
              <a:rPr lang="en-US" dirty="0"/>
              <a:t> days = </a:t>
            </a:r>
            <a:r>
              <a:rPr lang="en-US" dirty="0">
                <a:solidFill>
                  <a:schemeClr val="bg1"/>
                </a:solidFill>
              </a:rPr>
              <a:t>{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"Monday",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"Tuesday",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"Wednesday",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"Thursday",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"Friday",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"Saturday",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/>
              <a:t>  "Sunday"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dirty="0">
                <a:solidFill>
                  <a:schemeClr val="bg1"/>
                </a:solidFill>
              </a:rPr>
              <a:t>}</a:t>
            </a:r>
            <a:r>
              <a:rPr lang="en-US" dirty="0"/>
              <a:t>;</a:t>
            </a:r>
          </a:p>
        </p:txBody>
      </p:sp>
      <p:sp>
        <p:nvSpPr>
          <p:cNvPr id="22" name="Right Arrow 7">
            <a:extLst>
              <a:ext uri="{FF2B5EF4-FFF2-40B4-BE49-F238E27FC236}">
                <a16:creationId xmlns:a16="http://schemas.microsoft.com/office/drawing/2014/main" id="{07239E6D-FC80-43A5-AC91-8928E3902206}"/>
              </a:ext>
            </a:extLst>
          </p:cNvPr>
          <p:cNvSpPr/>
          <p:nvPr/>
        </p:nvSpPr>
        <p:spPr>
          <a:xfrm>
            <a:off x="5484059" y="4404263"/>
            <a:ext cx="622342" cy="381000"/>
          </a:xfrm>
          <a:prstGeom prst="rightArrow">
            <a:avLst/>
          </a:prstGeom>
          <a:solidFill>
            <a:schemeClr val="tx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800" dirty="0"/>
          </a:p>
        </p:txBody>
      </p:sp>
      <p:graphicFrame>
        <p:nvGraphicFramePr>
          <p:cNvPr id="23" name="Group 134">
            <a:extLst>
              <a:ext uri="{FF2B5EF4-FFF2-40B4-BE49-F238E27FC236}">
                <a16:creationId xmlns:a16="http://schemas.microsoft.com/office/drawing/2014/main" id="{2357D70E-7B87-4BE1-A6E3-CDA65F9D38E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22247975"/>
              </p:ext>
            </p:extLst>
          </p:nvPr>
        </p:nvGraphicFramePr>
        <p:xfrm>
          <a:off x="6444074" y="2484000"/>
          <a:ext cx="4175216" cy="4083184"/>
        </p:xfrm>
        <a:graphic>
          <a:graphicData uri="http://schemas.openxmlformats.org/drawingml/2006/table">
            <a:tbl>
              <a:tblPr/>
              <a:tblGrid>
                <a:gridCol w="17059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69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Operator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Notation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>
                                <a:alpha val="43137"/>
                              </a:srgbClr>
                            </a:outerShdw>
                          </a:effectLst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C#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358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days[0]</a:t>
                      </a: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days[1]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days[2]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days[3]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days[4]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days[5]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1118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days[6]</a:t>
                      </a:r>
                      <a:endParaRPr lang="bg-BG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142726" marR="142726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16418667"/>
                  </a:ext>
                </a:extLst>
              </a:tr>
            </a:tbl>
          </a:graphicData>
        </a:graphic>
      </p:graphicFrame>
      <p:sp>
        <p:nvSpPr>
          <p:cNvPr id="4" name="Slide Number">
            <a:extLst>
              <a:ext uri="{FF2B5EF4-FFF2-40B4-BE49-F238E27FC236}">
                <a16:creationId xmlns:a16="http://schemas.microsoft.com/office/drawing/2014/main" id="{B7A05603-B942-384C-23E0-0ABFFED79B0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830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  <p:bldP spid="2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 eaLnBrk="0"/>
            <a:r>
              <a:rPr lang="en-US" sz="3350" dirty="0"/>
              <a:t>Въведете </a:t>
            </a:r>
            <a:r>
              <a:rPr lang="en-US" sz="3350" b="1" dirty="0">
                <a:solidFill>
                  <a:schemeClr val="bg1"/>
                </a:solidFill>
              </a:rPr>
              <a:t>ден от седмицата </a:t>
            </a:r>
            <a:r>
              <a:rPr lang="en-US" sz="3350" dirty="0"/>
              <a:t>[1…7] и отп</a:t>
            </a:r>
            <a:r>
              <a:rPr lang="bg-BG" sz="3350" dirty="0"/>
              <a:t>е</a:t>
            </a:r>
            <a:r>
              <a:rPr lang="en-US" sz="3350" dirty="0"/>
              <a:t>чатайте </a:t>
            </a:r>
            <a:r>
              <a:rPr lang="en-US" sz="3350" b="1" dirty="0">
                <a:solidFill>
                  <a:schemeClr val="bg1"/>
                </a:solidFill>
              </a:rPr>
              <a:t>името на деня </a:t>
            </a:r>
            <a:r>
              <a:rPr lang="en-US" sz="3350" dirty="0"/>
              <a:t>(на английски) или "</a:t>
            </a:r>
            <a:r>
              <a:rPr lang="en-US" sz="3350" b="1" dirty="0">
                <a:solidFill>
                  <a:schemeClr val="bg1"/>
                </a:solidFill>
              </a:rPr>
              <a:t>Invalid day!</a:t>
            </a:r>
            <a:r>
              <a:rPr lang="en-US" sz="3350" dirty="0"/>
              <a:t>"</a:t>
            </a:r>
            <a:endParaRPr lang="bg-BG" sz="335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Задача: Ден от седмицата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BA3F8D5-25D6-48D6-9564-0AE36337C1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7837" y="2510318"/>
            <a:ext cx="9136326" cy="40686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ADE8DD3-25A1-D57E-E2FD-9A4F76BA49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867483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Решение: </a:t>
            </a:r>
            <a:r>
              <a:rPr lang="en-US" sz="4000" dirty="0">
                <a:ea typeface="+mj-lt"/>
                <a:cs typeface="+mj-lt"/>
              </a:rPr>
              <a:t>Ден от седмицата</a:t>
            </a:r>
            <a:endParaRPr lang="en-US" sz="4000" dirty="0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698453" y="1480937"/>
            <a:ext cx="10795093" cy="434231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string[]</a:t>
            </a:r>
            <a:r>
              <a:rPr lang="en-US" sz="2600" dirty="0"/>
              <a:t> days = </a:t>
            </a:r>
            <a:r>
              <a:rPr lang="en-US" sz="2600" dirty="0">
                <a:solidFill>
                  <a:schemeClr val="bg1"/>
                </a:solidFill>
              </a:rPr>
              <a:t>{</a:t>
            </a:r>
            <a:r>
              <a:rPr lang="en-US" sz="2600" dirty="0"/>
              <a:t> "Monday", "Tuesday", "Wednesday", </a:t>
            </a:r>
            <a:br>
              <a:rPr lang="en-US" sz="2600" dirty="0"/>
            </a:br>
            <a:r>
              <a:rPr lang="en-US" sz="2600" dirty="0"/>
              <a:t>"Thursday", "Friday", "Saturday", "Sunday" </a:t>
            </a:r>
            <a:r>
              <a:rPr lang="en-US" sz="2600" dirty="0">
                <a:solidFill>
                  <a:schemeClr val="bg1"/>
                </a:solidFill>
              </a:rPr>
              <a:t>}</a:t>
            </a:r>
            <a:r>
              <a:rPr lang="en-US" sz="2600" dirty="0"/>
              <a:t>;</a:t>
            </a:r>
          </a:p>
          <a:p>
            <a:r>
              <a:rPr lang="en-US" sz="2600" dirty="0"/>
              <a:t>int day = int.Parse(Console.ReadLine());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dirty="0"/>
          </a:p>
          <a:p>
            <a:r>
              <a:rPr lang="en-US" sz="2600" dirty="0"/>
              <a:t>if (day &gt;= 1 &amp;&amp; day &lt;= 7)</a:t>
            </a:r>
          </a:p>
          <a:p>
            <a:r>
              <a:rPr lang="en-US" sz="2600" dirty="0"/>
              <a:t>  Console.WriteLine(days</a:t>
            </a:r>
            <a:r>
              <a:rPr lang="en-US" sz="2600" dirty="0">
                <a:solidFill>
                  <a:schemeClr val="bg1"/>
                </a:solidFill>
              </a:rPr>
              <a:t>[</a:t>
            </a:r>
            <a:r>
              <a:rPr lang="en-US" sz="2600" dirty="0"/>
              <a:t>day - 1</a:t>
            </a:r>
            <a:r>
              <a:rPr lang="en-US" sz="2600" dirty="0">
                <a:solidFill>
                  <a:schemeClr val="bg1"/>
                </a:solidFill>
              </a:rPr>
              <a:t>]</a:t>
            </a:r>
            <a:r>
              <a:rPr lang="en-US" sz="2600" dirty="0"/>
              <a:t>);</a:t>
            </a:r>
          </a:p>
          <a:p>
            <a:r>
              <a:rPr lang="en-US" sz="2600" dirty="0"/>
              <a:t>else</a:t>
            </a:r>
          </a:p>
          <a:p>
            <a:r>
              <a:rPr lang="en-US" sz="2600" dirty="0"/>
              <a:t>  Console.WriteLine("Invalid day!");</a:t>
            </a:r>
          </a:p>
        </p:txBody>
      </p:sp>
      <p:sp>
        <p:nvSpPr>
          <p:cNvPr id="7" name="AutoShape 24">
            <a:extLst>
              <a:ext uri="{FF2B5EF4-FFF2-40B4-BE49-F238E27FC236}">
                <a16:creationId xmlns:a16="http://schemas.microsoft.com/office/drawing/2014/main" id="{BB7FA03C-6F62-4159-8133-4DB46213DC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67600" y="3276600"/>
            <a:ext cx="3581400" cy="990600"/>
          </a:xfrm>
          <a:prstGeom prst="wedgeRoundRectCallout">
            <a:avLst>
              <a:gd name="adj1" fmla="val -63512"/>
              <a:gd name="adj2" fmla="val 3434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b="1" noProof="1">
                <a:solidFill>
                  <a:schemeClr val="bg2"/>
                </a:solidFill>
                <a:ea typeface="+mn-lt"/>
                <a:cs typeface="+mn-lt"/>
              </a:rPr>
              <a:t>Първият ден в масива е на </a:t>
            </a:r>
            <a:r>
              <a:rPr lang="en-GB" sz="2400" b="1" noProof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индекс 0</a:t>
            </a:r>
            <a:r>
              <a:rPr lang="en-GB" sz="2400" b="1" noProof="1">
                <a:solidFill>
                  <a:schemeClr val="bg2"/>
                </a:solidFill>
                <a:ea typeface="+mn-lt"/>
                <a:cs typeface="+mn-lt"/>
              </a:rPr>
              <a:t>, не на 1</a:t>
            </a:r>
            <a:endParaRPr lang="bg-BG" b="1" dirty="0">
              <a:solidFill>
                <a:schemeClr val="bg2"/>
              </a:solidFill>
              <a:ea typeface="+mn-lt"/>
              <a:cs typeface="+mn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0B72C9D-FA28-421B-8343-0A67F915CA74}"/>
              </a:ext>
            </a:extLst>
          </p:cNvPr>
          <p:cNvSpPr txBox="1"/>
          <p:nvPr/>
        </p:nvSpPr>
        <p:spPr>
          <a:xfrm>
            <a:off x="800100" y="6320786"/>
            <a:ext cx="10591800" cy="4001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n-US" sz="2000" dirty="0">
                <a:ea typeface="+mn-lt"/>
                <a:cs typeface="+mn-lt"/>
              </a:rPr>
              <a:t>Тествайте решението в Judge</a:t>
            </a:r>
            <a:r>
              <a:rPr lang="en-US" sz="2000" dirty="0"/>
              <a:t>: </a:t>
            </a:r>
            <a:r>
              <a:rPr lang="en-US" sz="2000" dirty="0">
                <a:hlinkClick r:id="rId2"/>
              </a:rPr>
              <a:t>https://judge.softuni.org/Contests/Practice/Index/4144#0</a:t>
            </a:r>
            <a:endParaRPr lang="en-US" sz="2000" dirty="0">
              <a:cs typeface="Calibri"/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2F5C728-E285-0578-B89B-76A19AF6EDA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30323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3861</TotalTime>
  <Words>1728</Words>
  <Application>Microsoft Macintosh PowerPoint</Application>
  <PresentationFormat>Widescreen</PresentationFormat>
  <Paragraphs>294</Paragraphs>
  <Slides>26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Consolas</vt:lpstr>
      <vt:lpstr>Wingdings</vt:lpstr>
      <vt:lpstr>Wingdings 2</vt:lpstr>
      <vt:lpstr>SoftUni</vt:lpstr>
      <vt:lpstr>Масиви</vt:lpstr>
      <vt:lpstr>Съдържание</vt:lpstr>
      <vt:lpstr>Масиви</vt:lpstr>
      <vt:lpstr>Какво означава масив?</vt:lpstr>
      <vt:lpstr>Създаване на масив</vt:lpstr>
      <vt:lpstr>Работа с масиви</vt:lpstr>
      <vt:lpstr>Ден от седмицата – Пример</vt:lpstr>
      <vt:lpstr>Задача: Ден от седмицата</vt:lpstr>
      <vt:lpstr>Решение: Ден от седмицата</vt:lpstr>
      <vt:lpstr>Четене и отпечатване на масиви</vt:lpstr>
      <vt:lpstr>Четене на масив от конзолата</vt:lpstr>
      <vt:lpstr>Прочитане на елементите от един ред  </vt:lpstr>
      <vt:lpstr>Съкратено четене на масив</vt:lpstr>
      <vt:lpstr>Отпечатване на масив</vt:lpstr>
      <vt:lpstr>Задача: Отпечатване на числа в обратен ред</vt:lpstr>
      <vt:lpstr>Решение: Отпечатване на числа в обратен ред</vt:lpstr>
      <vt:lpstr>Задача: Закръгляне на числа</vt:lpstr>
      <vt:lpstr>Решение: Закръгляне на числа</vt:lpstr>
      <vt:lpstr>Задача: Обърнат масив от низове</vt:lpstr>
      <vt:lpstr>Решение: Обърнат масив от низове</vt:lpstr>
      <vt:lpstr>Обхождане на колекции</vt:lpstr>
      <vt:lpstr>Foreach цикъл</vt:lpstr>
      <vt:lpstr>Отпечатване на масив чрез Foreach</vt:lpstr>
      <vt:lpstr>Какво научихме днес? 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Масиви</dc:title>
  <dc:subject>Модул 2 - Структури от данни и алгоритми</dc:subject>
  <dc:creator>BG-IT-Edu</dc:creator>
  <cp:keywords>Programming; Algorithms; Data Structures; Software University; SoftUni; programming; coding; software development; education;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123</cp:revision>
  <dcterms:created xsi:type="dcterms:W3CDTF">2018-05-23T13:08:44Z</dcterms:created>
  <dcterms:modified xsi:type="dcterms:W3CDTF">2024-06-29T05:29:01Z</dcterms:modified>
  <cp:category>programming;computer programming;software development;web development</cp:category>
</cp:coreProperties>
</file>