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291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496" r:id="rId19"/>
    <p:sldId id="497" r:id="rId20"/>
    <p:sldId id="494" r:id="rId21"/>
    <p:sldId id="312" r:id="rId22"/>
    <p:sldId id="315" r:id="rId23"/>
    <p:sldId id="498" r:id="rId24"/>
    <p:sldId id="326" r:id="rId25"/>
    <p:sldId id="401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7FF3DA2-98E3-4B11-9622-15A7DDF55582}">
          <p14:sldIdLst>
            <p14:sldId id="291"/>
            <p14:sldId id="292"/>
          </p14:sldIdLst>
        </p14:section>
        <p14:section name="Наследяване" id="{F44D6386-3D98-4CCF-9D0D-94ECF2D18652}">
          <p14:sldIdLst>
            <p14:sldId id="294"/>
            <p14:sldId id="295"/>
            <p14:sldId id="296"/>
          </p14:sldIdLst>
        </p14:section>
        <p14:section name="Класови йерархии" id="{2A697F70-0505-4FE1-93D9-D77E942D5A88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Достъп до членовете на базовия клас" id="{BD5615CF-CBDC-41FA-8D00-C71D5AE61602}">
          <p14:sldIdLst>
            <p14:sldId id="306"/>
            <p14:sldId id="307"/>
            <p14:sldId id="308"/>
            <p14:sldId id="496"/>
            <p14:sldId id="497"/>
          </p14:sldIdLst>
        </p14:section>
        <p14:section name="Преизползване на класове" id="{1C407849-8E33-435E-8104-A18B9001A377}">
          <p14:sldIdLst>
            <p14:sldId id="494"/>
            <p14:sldId id="312"/>
            <p14:sldId id="315"/>
            <p14:sldId id="498"/>
          </p14:sldIdLst>
        </p14:section>
        <p14:section name="Обобщение" id="{93303A64-A802-4F3D-9932-56EA437A8A52}">
          <p14:sldIdLst>
            <p14:sldId id="326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69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328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754961-7B93-4D7A-B75A-9D1098095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0915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BA22CA4A-440A-4AEA-8282-A62259B5E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0644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84F834-9B81-4D06-A239-973E0F0AA4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674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16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5DE4692-A163-438D-8CE0-54AC192C95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6461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17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9417983-7636-47A7-88DA-B7E4A4860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9388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21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0A2AD7D5-0E28-4419-B39A-865C1597B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313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22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32413C6-059A-43A5-B08B-DE2E53E95F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0100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06890D-5EEB-420A-9FC0-F14D0F047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5365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29A585D-1ED9-4D71-AE3D-6A64A993D6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1079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D188ED5-F516-4C31-A1EA-BA7D59B32B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232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45F504-A163-40FB-8938-C18B867D0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173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31C5E-1E6B-46FF-9756-44B6556E2A79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327D25-3ADF-4E26-B33F-EC06EC2086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976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8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60FC789-3C8B-4D48-932D-A6828EDABC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235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A813BCD-E5FA-429E-99A5-7D99318A53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25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10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A7E3FBEF-0C61-41A9-8B5E-84367CF2A1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666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11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BFFFCCD7-AAAF-423D-A724-20F3A24F78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9209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6A4A10-41E0-488E-9D57-4F78BE35B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6942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13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1101052F-19CA-4750-9790-919521C490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39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4#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4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4#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Йерархия на класовете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</a:t>
            </a:r>
            <a:endParaRPr lang="en-US" dirty="0"/>
          </a:p>
        </p:txBody>
      </p:sp>
      <p:pic>
        <p:nvPicPr>
          <p:cNvPr id="2" name="Picture 2" descr="3 Exciting Methods for Dependency Injection With Inheritance in C# -  MethodPoe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3A9B8A"/>
              </a:clrFrom>
              <a:clrTo>
                <a:srgbClr val="3A9B8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000" y="1823105"/>
            <a:ext cx="3483131" cy="348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8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sz="3200" noProof="1"/>
              <a:t>Можете да достъпите наследените членове както обикновено</a:t>
            </a:r>
            <a:endParaRPr lang="en-US" sz="32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Използване на наследени членове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37597" y="2011062"/>
            <a:ext cx="7924800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Person { public void </a:t>
            </a:r>
            <a:r>
              <a:rPr lang="en-US" sz="2600" dirty="0">
                <a:solidFill>
                  <a:schemeClr val="bg1"/>
                </a:solidFill>
              </a:rPr>
              <a:t>Sleep() </a:t>
            </a:r>
            <a:r>
              <a:rPr lang="en-US" sz="2600" dirty="0"/>
              <a:t>{ … } }</a:t>
            </a:r>
          </a:p>
          <a:p>
            <a:r>
              <a:rPr lang="en-US" sz="2600" dirty="0"/>
              <a:t>class Student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Person { … }</a:t>
            </a:r>
          </a:p>
          <a:p>
            <a:r>
              <a:rPr lang="en-US" sz="2600" dirty="0"/>
              <a:t>class Employee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Person { … 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337597" y="4019016"/>
            <a:ext cx="79248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Student student = new Student();</a:t>
            </a:r>
          </a:p>
          <a:p>
            <a:r>
              <a:rPr lang="en-US" sz="2600" dirty="0"/>
              <a:t>student.</a:t>
            </a:r>
            <a:r>
              <a:rPr lang="en-US" sz="2600" dirty="0">
                <a:solidFill>
                  <a:schemeClr val="bg1"/>
                </a:solidFill>
              </a:rPr>
              <a:t>Sleep()</a:t>
            </a:r>
            <a:r>
              <a:rPr lang="en-US" sz="2600" dirty="0"/>
              <a:t>;</a:t>
            </a:r>
            <a:endParaRPr lang="en-GB" sz="2600" dirty="0"/>
          </a:p>
          <a:p>
            <a:r>
              <a:rPr lang="en-US" sz="2600" dirty="0"/>
              <a:t>Employee</a:t>
            </a:r>
            <a:r>
              <a:rPr lang="en-US" sz="2400" dirty="0"/>
              <a:t> </a:t>
            </a:r>
            <a:r>
              <a:rPr lang="en-US" sz="2600" dirty="0"/>
              <a:t>employee</a:t>
            </a:r>
            <a:r>
              <a:rPr lang="en-US" sz="2000" dirty="0"/>
              <a:t> </a:t>
            </a:r>
            <a:r>
              <a:rPr lang="en-US" sz="2600" dirty="0"/>
              <a:t>=</a:t>
            </a:r>
            <a:r>
              <a:rPr lang="en-US" sz="2000" dirty="0"/>
              <a:t> </a:t>
            </a:r>
            <a:r>
              <a:rPr lang="en-US" sz="2600" dirty="0"/>
              <a:t>new</a:t>
            </a:r>
            <a:r>
              <a:rPr lang="en-US" sz="2000" dirty="0"/>
              <a:t> </a:t>
            </a:r>
            <a:r>
              <a:rPr lang="en-US" sz="2600" dirty="0"/>
              <a:t>Employee();</a:t>
            </a:r>
          </a:p>
          <a:p>
            <a:r>
              <a:rPr lang="en-GB" sz="2600" dirty="0"/>
              <a:t>employee.</a:t>
            </a:r>
            <a:r>
              <a:rPr lang="en-GB" sz="2600" dirty="0">
                <a:solidFill>
                  <a:schemeClr val="bg1"/>
                </a:solidFill>
              </a:rPr>
              <a:t>Sleep()</a:t>
            </a:r>
            <a:r>
              <a:rPr lang="en-GB" sz="2600" dirty="0"/>
              <a:t>;</a:t>
            </a:r>
            <a:endParaRPr lang="en-US" sz="2600" dirty="0"/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D4111A13-FA33-45D9-997B-C10170C48A01}"/>
              </a:ext>
            </a:extLst>
          </p:cNvPr>
          <p:cNvSpPr/>
          <p:nvPr/>
        </p:nvSpPr>
        <p:spPr bwMode="auto">
          <a:xfrm>
            <a:off x="5466001" y="2578944"/>
            <a:ext cx="3104999" cy="2425056"/>
          </a:xfrm>
          <a:prstGeom prst="bentUpArrow">
            <a:avLst>
              <a:gd name="adj1" fmla="val 7517"/>
              <a:gd name="adj2" fmla="val 9897"/>
              <a:gd name="adj3" fmla="val 1106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C902EA1E-80B7-4B5E-A6B8-8DE4EAA2874D}"/>
              </a:ext>
            </a:extLst>
          </p:cNvPr>
          <p:cNvSpPr/>
          <p:nvPr/>
        </p:nvSpPr>
        <p:spPr bwMode="auto">
          <a:xfrm>
            <a:off x="5646000" y="2578944"/>
            <a:ext cx="3330000" cy="3505056"/>
          </a:xfrm>
          <a:prstGeom prst="bentUpArrow">
            <a:avLst>
              <a:gd name="adj1" fmla="val 5510"/>
              <a:gd name="adj2" fmla="val 6634"/>
              <a:gd name="adj3" fmla="val 801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4198859-AFC8-44F2-8CDC-094FBB9B8F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70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dirty="0"/>
              <a:t>Конструкторите </a:t>
            </a:r>
            <a:r>
              <a:rPr lang="bg-BG" b="1" dirty="0">
                <a:solidFill>
                  <a:schemeClr val="bg1"/>
                </a:solidFill>
              </a:rPr>
              <a:t>не се наследяват</a:t>
            </a:r>
            <a:endParaRPr lang="en-US" b="1" dirty="0">
              <a:solidFill>
                <a:schemeClr val="bg1"/>
              </a:solidFill>
            </a:endParaRPr>
          </a:p>
          <a:p>
            <a:pPr marL="361950" indent="-361950">
              <a:lnSpc>
                <a:spcPct val="110000"/>
              </a:lnSpc>
            </a:pPr>
            <a:r>
              <a:rPr lang="bg-BG" dirty="0"/>
              <a:t>Могат да се </a:t>
            </a:r>
            <a:r>
              <a:rPr lang="bg-BG" b="1" dirty="0" err="1">
                <a:solidFill>
                  <a:schemeClr val="bg1"/>
                </a:solidFill>
              </a:rPr>
              <a:t>преизползват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от дъщерните класове</a:t>
            </a:r>
            <a:endParaRPr lang="en-US" dirty="0"/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Преизползване на конструктори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65400" y="2709000"/>
            <a:ext cx="9061200" cy="35728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private School school;</a:t>
            </a:r>
          </a:p>
          <a:p>
            <a:r>
              <a:rPr lang="en-US" sz="2800" dirty="0"/>
              <a:t>  public Student(string name, School school)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: base</a:t>
            </a:r>
            <a:r>
              <a:rPr lang="en-US" sz="2800" dirty="0"/>
              <a:t>(name) {</a:t>
            </a:r>
            <a:r>
              <a:rPr lang="en-US" sz="2800" noProof="1"/>
              <a:t>this.school</a:t>
            </a:r>
            <a:r>
              <a:rPr lang="en-US" sz="2800" dirty="0"/>
              <a:t> = school;} 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54CA658-5B74-4027-84A3-93334D657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00" y="5659599"/>
            <a:ext cx="4140000" cy="919401"/>
          </a:xfrm>
          <a:prstGeom prst="wedgeRoundRectCallout">
            <a:avLst>
              <a:gd name="adj1" fmla="val -61105"/>
              <a:gd name="adj2" fmla="val -59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 конструктора на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базовия клас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F557065-6172-40CF-BDCD-E88B5C4B8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10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Инстанцията на производния клас </a:t>
            </a:r>
            <a:r>
              <a:rPr lang="bg-BG" sz="3200" b="1" dirty="0">
                <a:solidFill>
                  <a:schemeClr val="bg1"/>
                </a:solidFill>
              </a:rPr>
              <a:t>съдържа</a:t>
            </a:r>
            <a:r>
              <a:rPr lang="en-GB" sz="3200" dirty="0"/>
              <a:t> </a:t>
            </a:r>
            <a:r>
              <a:rPr lang="bg-BG" sz="3200" dirty="0"/>
              <a:t>инстанция на базовия клас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 – Разширяване (</a:t>
            </a:r>
            <a:r>
              <a:rPr lang="en-US" dirty="0"/>
              <a:t>Extends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1538448" y="2471431"/>
            <a:ext cx="5195506" cy="413889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bg-BG" sz="2800" b="1" dirty="0">
                <a:solidFill>
                  <a:schemeClr val="bg2"/>
                </a:solidFill>
              </a:rPr>
              <a:t>Производен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Study():void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551000" y="2484000"/>
            <a:ext cx="9512448" cy="242583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GB" sz="2800" b="1" dirty="0">
                <a:solidFill>
                  <a:schemeClr val="bg2"/>
                </a:solidFill>
              </a:rPr>
              <a:t>Employee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Производен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r"/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Work():void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1781157" y="2724130"/>
            <a:ext cx="4710089" cy="20333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Sleep():void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852CEB-90C8-422B-B79E-353673552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342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noProof="1"/>
              <a:t>Наследяването има </a:t>
            </a:r>
            <a:r>
              <a:rPr lang="bg-BG" b="1" noProof="1">
                <a:solidFill>
                  <a:schemeClr val="bg1"/>
                </a:solidFill>
              </a:rPr>
              <a:t>преходна връзка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Преходна връзка (</a:t>
            </a:r>
            <a:r>
              <a:rPr lang="en-US" sz="4000" dirty="0"/>
              <a:t>Transitive Relation</a:t>
            </a:r>
            <a:r>
              <a:rPr lang="bg-BG" sz="4000" dirty="0"/>
              <a:t>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30274" y="1854000"/>
            <a:ext cx="7590726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Person { … }</a:t>
            </a:r>
          </a:p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  <a:p>
            <a:r>
              <a:rPr lang="en-US" sz="2800" dirty="0"/>
              <a:t>class CollegeStudent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Student { … }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91973" y="3796966"/>
            <a:ext cx="1752600" cy="5334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3646009" y="6036438"/>
            <a:ext cx="2438400" cy="51480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CollegeStudent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2103581" y="4874575"/>
            <a:ext cx="1974799" cy="5241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Student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6" name="Connector: Elbow 5"/>
          <p:cNvCxnSpPr>
            <a:cxnSpLocks/>
            <a:stCxn id="21" idx="0"/>
            <a:endCxn id="9" idx="2"/>
          </p:cNvCxnSpPr>
          <p:nvPr/>
        </p:nvCxnSpPr>
        <p:spPr>
          <a:xfrm rot="16200000" flipV="1">
            <a:off x="1957523" y="3741117"/>
            <a:ext cx="544209" cy="1722708"/>
          </a:xfrm>
          <a:prstGeom prst="bentConnector3">
            <a:avLst>
              <a:gd name="adj1" fmla="val 50000"/>
            </a:avLst>
          </a:prstGeom>
          <a:solidFill>
            <a:schemeClr val="dk2">
              <a:alpha val="80000"/>
            </a:schemeClr>
          </a:solidFill>
          <a:ln w="57150">
            <a:solidFill>
              <a:schemeClr val="tx1">
                <a:lumMod val="75000"/>
                <a:alpha val="8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cxnSpLocks/>
            <a:stCxn id="12" idx="0"/>
            <a:endCxn id="21" idx="2"/>
          </p:cNvCxnSpPr>
          <p:nvPr/>
        </p:nvCxnSpPr>
        <p:spPr>
          <a:xfrm rot="16200000" flipV="1">
            <a:off x="3659214" y="4830443"/>
            <a:ext cx="637763" cy="1774228"/>
          </a:xfrm>
          <a:prstGeom prst="bentConnector3">
            <a:avLst>
              <a:gd name="adj1" fmla="val 50000"/>
            </a:avLst>
          </a:prstGeom>
          <a:solidFill>
            <a:schemeClr val="dk2">
              <a:alpha val="80000"/>
            </a:schemeClr>
          </a:solidFill>
          <a:ln w="57150">
            <a:solidFill>
              <a:schemeClr val="tx1">
                <a:lumMod val="75000"/>
                <a:alpha val="8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E139B19D-7299-4C91-BA90-104BDFCE9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09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sz="3200" dirty="0"/>
              <a:t>В</a:t>
            </a:r>
            <a:r>
              <a:rPr lang="en-US" sz="3200" dirty="0"/>
              <a:t> C# </a:t>
            </a:r>
            <a:r>
              <a:rPr lang="bg-BG" sz="3200" dirty="0"/>
              <a:t>няма </a:t>
            </a:r>
            <a:r>
              <a:rPr lang="bg-BG" sz="3200" b="1" dirty="0">
                <a:solidFill>
                  <a:schemeClr val="bg1"/>
                </a:solidFill>
              </a:rPr>
              <a:t>множествено </a:t>
            </a:r>
            <a:r>
              <a:rPr lang="bg-BG" sz="3200" dirty="0"/>
              <a:t>наследяване</a:t>
            </a:r>
            <a:endParaRPr lang="en-US" sz="3200" dirty="0"/>
          </a:p>
          <a:p>
            <a:pPr marL="404867" indent="-361950">
              <a:lnSpc>
                <a:spcPct val="110000"/>
              </a:lnSpc>
            </a:pPr>
            <a:r>
              <a:rPr lang="bg-BG" sz="3200" dirty="0"/>
              <a:t>Само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множество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интерфейси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могат да бъдат имплементирани</a:t>
            </a:r>
            <a:endParaRPr lang="en-US" sz="3200" dirty="0"/>
          </a:p>
          <a:p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Множествено наследяване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743201" y="3429001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4419600" y="4953002"/>
            <a:ext cx="3505200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CollegeStudent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767238" y="3435179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Arrow: Right 20"/>
          <p:cNvSpPr/>
          <p:nvPr/>
        </p:nvSpPr>
        <p:spPr>
          <a:xfrm rot="20013444">
            <a:off x="6183346" y="4373100"/>
            <a:ext cx="1396991" cy="195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20"/>
          <p:cNvSpPr/>
          <p:nvPr/>
        </p:nvSpPr>
        <p:spPr>
          <a:xfrm rot="12336925">
            <a:off x="4761908" y="4389498"/>
            <a:ext cx="1396991" cy="195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ultiplication Sign 3"/>
          <p:cNvSpPr/>
          <p:nvPr/>
        </p:nvSpPr>
        <p:spPr>
          <a:xfrm>
            <a:off x="5561801" y="4182354"/>
            <a:ext cx="1219200" cy="10668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D01EEDF-5FAF-4B5A-BAA0-A24DE7998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827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51" y="1524000"/>
            <a:ext cx="2205300" cy="2209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146CB68-909E-4AD7-A828-642487690AC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2879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dirty="0"/>
              <a:t>Използвайте ключовата дума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endParaRPr lang="en-US" dirty="0"/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Достъп до членовете на базовия клас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0316" y="2087468"/>
            <a:ext cx="11005684" cy="36564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class Person { … }</a:t>
            </a: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dirty="0"/>
              <a:t>class Employee : Person </a:t>
            </a:r>
            <a:endParaRPr lang="bg-BG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{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public void Fire(string reasons)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{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  </a:t>
            </a:r>
            <a:r>
              <a:rPr lang="en-US" noProof="1"/>
              <a:t>Console.Writeline</a:t>
            </a:r>
            <a:r>
              <a:rPr lang="en-US" dirty="0"/>
              <a:t>($"{</a:t>
            </a:r>
            <a:r>
              <a:rPr lang="en-US" dirty="0">
                <a:solidFill>
                  <a:schemeClr val="bg1"/>
                </a:solidFill>
              </a:rPr>
              <a:t>base.name</a:t>
            </a:r>
            <a:r>
              <a:rPr lang="en-US" dirty="0"/>
              <a:t>}</a:t>
            </a:r>
            <a:r>
              <a:rPr lang="en-US" dirty="0">
                <a:latin typeface="+mn-lt"/>
              </a:rPr>
              <a:t> got fired</a:t>
            </a:r>
            <a:r>
              <a:rPr lang="bg-BG" dirty="0">
                <a:latin typeface="+mn-lt"/>
              </a:rPr>
              <a:t> </a:t>
            </a:r>
            <a:r>
              <a:rPr lang="en-US" dirty="0">
                <a:latin typeface="+mn-lt"/>
              </a:rPr>
              <a:t>because of </a:t>
            </a:r>
            <a:r>
              <a:rPr lang="en-US" dirty="0"/>
              <a:t>{</a:t>
            </a:r>
            <a:r>
              <a:rPr lang="en-US" dirty="0">
                <a:solidFill>
                  <a:schemeClr val="bg1"/>
                </a:solidFill>
              </a:rPr>
              <a:t>reasons</a:t>
            </a:r>
            <a:r>
              <a:rPr lang="en-US" dirty="0"/>
              <a:t>}");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6694DE-747A-4696-8388-4EFFDEF46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50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D2861E-EFFE-4A48-BA1B-72CAD79F1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66713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Създайте два класа</a:t>
            </a:r>
            <a:r>
              <a:rPr lang="en-US" sz="3400" dirty="0"/>
              <a:t>: </a:t>
            </a:r>
            <a:r>
              <a:rPr lang="en-US" sz="3400" b="1" dirty="0">
                <a:solidFill>
                  <a:schemeClr val="bg1"/>
                </a:solidFill>
              </a:rPr>
              <a:t>Animal</a:t>
            </a:r>
            <a:r>
              <a:rPr lang="en-US" sz="3400" dirty="0"/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Dog</a:t>
            </a:r>
            <a:r>
              <a:rPr lang="en-US" sz="3400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Куче</a:t>
            </a:r>
            <a:r>
              <a:rPr lang="en-US" dirty="0"/>
              <a:t> </a:t>
            </a:r>
            <a:r>
              <a:rPr lang="bg-BG" dirty="0"/>
              <a:t>наследява</a:t>
            </a:r>
            <a:r>
              <a:rPr lang="en-US" dirty="0"/>
              <a:t> </a:t>
            </a:r>
            <a:r>
              <a:rPr lang="bg-BG" dirty="0"/>
              <a:t>животно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2464" y="2079000"/>
            <a:ext cx="2467299" cy="1245469"/>
            <a:chOff x="-306388" y="2077297"/>
            <a:chExt cx="3131324" cy="1245469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704604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6000" y="4143029"/>
            <a:ext cx="2475000" cy="1238236"/>
            <a:chOff x="-307954" y="2077297"/>
            <a:chExt cx="3132890" cy="1238236"/>
          </a:xfrm>
        </p:grpSpPr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954" y="2697371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sp>
        <p:nvSpPr>
          <p:cNvPr id="17" name="Arrow: Right 29"/>
          <p:cNvSpPr/>
          <p:nvPr/>
        </p:nvSpPr>
        <p:spPr>
          <a:xfrm rot="16200000">
            <a:off x="1309076" y="3430567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DBC3938-8F36-4D61-9B37-3933C1197B4A}"/>
              </a:ext>
            </a:extLst>
          </p:cNvPr>
          <p:cNvSpPr txBox="1">
            <a:spLocks/>
          </p:cNvSpPr>
          <p:nvPr/>
        </p:nvSpPr>
        <p:spPr>
          <a:xfrm>
            <a:off x="3261000" y="2874508"/>
            <a:ext cx="3758919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Dog</a:t>
            </a:r>
            <a:r>
              <a:rPr lang="en-US" sz="1600" dirty="0"/>
              <a:t> </a:t>
            </a:r>
            <a:r>
              <a:rPr lang="en-US" sz="2600" dirty="0"/>
              <a:t>dog</a:t>
            </a:r>
            <a:r>
              <a:rPr lang="en-US" sz="1600" dirty="0"/>
              <a:t> </a:t>
            </a:r>
            <a:r>
              <a:rPr lang="en-US" sz="2600" dirty="0"/>
              <a:t>=</a:t>
            </a:r>
            <a:r>
              <a:rPr lang="en-US" sz="1600" dirty="0"/>
              <a:t> </a:t>
            </a:r>
            <a:r>
              <a:rPr lang="en-US" sz="2600" dirty="0"/>
              <a:t>new</a:t>
            </a:r>
            <a:r>
              <a:rPr lang="en-US" sz="1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Dog()</a:t>
            </a:r>
            <a:r>
              <a:rPr lang="en-US" sz="2600" dirty="0"/>
              <a:t>;</a:t>
            </a:r>
          </a:p>
          <a:p>
            <a:r>
              <a:rPr lang="en-US" sz="2600" noProof="1"/>
              <a:t>dog.Eat();</a:t>
            </a:r>
          </a:p>
          <a:p>
            <a:r>
              <a:rPr lang="en-US" sz="2600" noProof="1"/>
              <a:t>dog.Bark();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8CE0696D-467D-4A55-848B-EC641106C822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https://judge.softuni.bg/Contests/Practice/Index/3164#0</a:t>
            </a:r>
            <a:endParaRPr lang="en-US" dirty="0"/>
          </a:p>
        </p:txBody>
      </p:sp>
      <p:sp>
        <p:nvSpPr>
          <p:cNvPr id="14" name="Arrow: Right 29"/>
          <p:cNvSpPr/>
          <p:nvPr/>
        </p:nvSpPr>
        <p:spPr>
          <a:xfrm>
            <a:off x="2733514" y="3479762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CD2861E-EFFE-4A48-BA1B-72CAD79F10AD}"/>
              </a:ext>
            </a:extLst>
          </p:cNvPr>
          <p:cNvSpPr txBox="1">
            <a:spLocks/>
          </p:cNvSpPr>
          <p:nvPr/>
        </p:nvSpPr>
        <p:spPr>
          <a:xfrm>
            <a:off x="7041000" y="1854000"/>
            <a:ext cx="4916115" cy="3558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Animal</a:t>
            </a:r>
            <a:r>
              <a:rPr lang="en-US" sz="3200" b="1" dirty="0"/>
              <a:t> </a:t>
            </a:r>
            <a:r>
              <a:rPr lang="bg-BG" sz="3200" dirty="0"/>
              <a:t>с метод </a:t>
            </a:r>
            <a:r>
              <a:rPr lang="en-US" sz="3200" b="1" dirty="0">
                <a:solidFill>
                  <a:schemeClr val="bg1"/>
                </a:solidFill>
              </a:rPr>
              <a:t>Eat()</a:t>
            </a:r>
            <a:r>
              <a:rPr lang="bg-BG" sz="3200" dirty="0"/>
              <a:t>, който отпечатва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</a:rPr>
              <a:t>"eating…"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b="1" dirty="0"/>
              <a:t> </a:t>
            </a:r>
            <a:r>
              <a:rPr lang="bg-BG" sz="3200" dirty="0"/>
              <a:t>с метод </a:t>
            </a:r>
            <a:r>
              <a:rPr lang="en-US" sz="3200" b="1" dirty="0">
                <a:solidFill>
                  <a:schemeClr val="bg1"/>
                </a:solidFill>
              </a:rPr>
              <a:t>Bark()</a:t>
            </a:r>
            <a:r>
              <a:rPr lang="bg-BG" sz="3200" dirty="0"/>
              <a:t>, който отпечатва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</a:rPr>
              <a:t>"barking…"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трябва да наследява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A44CD6F-A7EA-48A9-B59F-EE92B8DDD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3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8124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Създайте класовете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Puppy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трябва да наследи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Puppy</a:t>
            </a:r>
            <a:r>
              <a:rPr lang="en-US" sz="3200" dirty="0"/>
              <a:t> </a:t>
            </a:r>
            <a:r>
              <a:rPr lang="bg-BG" sz="3200" dirty="0"/>
              <a:t>трябва да наследи </a:t>
            </a:r>
            <a:r>
              <a:rPr lang="en-US" sz="3200" b="1" dirty="0">
                <a:solidFill>
                  <a:schemeClr val="bg1"/>
                </a:solidFill>
              </a:rPr>
              <a:t>Dog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Верижно наследяване</a:t>
            </a:r>
            <a:endParaRPr 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A3120491-FBF0-4F3C-97A6-0394E7E5A1C6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https://judge.softuni.bg/Contests/Practice/Index/3164#1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436000" y="1383727"/>
            <a:ext cx="2460860" cy="1245817"/>
            <a:chOff x="-306388" y="2077297"/>
            <a:chExt cx="3131324" cy="1334956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-306388" y="2749861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37094" y="3059283"/>
            <a:ext cx="2459766" cy="1237606"/>
            <a:chOff x="-306388" y="2077297"/>
            <a:chExt cx="3131324" cy="138806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-306388" y="277204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436000" y="4713727"/>
            <a:ext cx="2460860" cy="1227782"/>
            <a:chOff x="-306388" y="2077297"/>
            <a:chExt cx="3131324" cy="1395771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7027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Puppy</a:t>
              </a:r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-306388" y="2770327"/>
              <a:ext cx="3131324" cy="7027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+Weep():void</a:t>
              </a:r>
            </a:p>
          </p:txBody>
        </p:sp>
      </p:grpSp>
      <p:sp>
        <p:nvSpPr>
          <p:cNvPr id="29" name="Arrow: Right 29"/>
          <p:cNvSpPr/>
          <p:nvPr/>
        </p:nvSpPr>
        <p:spPr>
          <a:xfrm rot="16200000">
            <a:off x="9479611" y="2558432"/>
            <a:ext cx="373639" cy="5339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2AB7BB1E-8C8B-47B7-A9C1-E03A9AA721CE}"/>
              </a:ext>
            </a:extLst>
          </p:cNvPr>
          <p:cNvSpPr txBox="1">
            <a:spLocks/>
          </p:cNvSpPr>
          <p:nvPr/>
        </p:nvSpPr>
        <p:spPr>
          <a:xfrm>
            <a:off x="2010166" y="3661353"/>
            <a:ext cx="4791161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Puppy</a:t>
            </a:r>
            <a:r>
              <a:rPr lang="en-US" sz="1800" dirty="0"/>
              <a:t> </a:t>
            </a:r>
            <a:r>
              <a:rPr lang="en-US" sz="2600" noProof="1"/>
              <a:t>puppy</a:t>
            </a:r>
            <a:r>
              <a:rPr lang="en-US" sz="1800" dirty="0"/>
              <a:t> </a:t>
            </a:r>
            <a:r>
              <a:rPr lang="en-US" sz="2600" dirty="0"/>
              <a:t>=</a:t>
            </a:r>
            <a:r>
              <a:rPr lang="en-US" sz="1800" dirty="0"/>
              <a:t> </a:t>
            </a:r>
            <a:r>
              <a:rPr lang="en-US" sz="2600" dirty="0"/>
              <a:t>new</a:t>
            </a:r>
            <a:r>
              <a:rPr lang="en-US" sz="18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Puppy()</a:t>
            </a:r>
            <a:r>
              <a:rPr lang="en-US" sz="2600" dirty="0"/>
              <a:t>;</a:t>
            </a:r>
          </a:p>
          <a:p>
            <a:r>
              <a:rPr lang="en-US" sz="2600" dirty="0"/>
              <a:t>puppy.Eat();</a:t>
            </a:r>
          </a:p>
          <a:p>
            <a:r>
              <a:rPr lang="en-US" sz="2600" dirty="0"/>
              <a:t>puppy.Bark();</a:t>
            </a:r>
          </a:p>
          <a:p>
            <a:r>
              <a:rPr lang="en-US" sz="2600" dirty="0"/>
              <a:t>puppy.Weep();</a:t>
            </a:r>
          </a:p>
        </p:txBody>
      </p:sp>
      <p:sp>
        <p:nvSpPr>
          <p:cNvPr id="31" name="Arrow: Right 29"/>
          <p:cNvSpPr/>
          <p:nvPr/>
        </p:nvSpPr>
        <p:spPr>
          <a:xfrm rot="10800000">
            <a:off x="7401001" y="5238512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Arrow: Right 29"/>
          <p:cNvSpPr/>
          <p:nvPr/>
        </p:nvSpPr>
        <p:spPr>
          <a:xfrm rot="16200000">
            <a:off x="9479610" y="4228580"/>
            <a:ext cx="373639" cy="5339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2F75CC2-0C10-44F1-8E3E-4523D0CD4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71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Създайте класовете </a:t>
            </a:r>
            <a:r>
              <a:rPr lang="en-US" b="1" dirty="0">
                <a:solidFill>
                  <a:schemeClr val="bg1"/>
                </a:solidFill>
              </a:rPr>
              <a:t>Animal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Dog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Cat</a:t>
            </a:r>
            <a:r>
              <a:rPr lang="en-US" dirty="0"/>
              <a:t>: 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Dog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Cat</a:t>
            </a:r>
            <a:r>
              <a:rPr lang="en-US" dirty="0"/>
              <a:t> </a:t>
            </a:r>
            <a:r>
              <a:rPr lang="bg-BG" dirty="0"/>
              <a:t>трябва да наследят </a:t>
            </a:r>
            <a:r>
              <a:rPr lang="en-US" b="1" dirty="0">
                <a:solidFill>
                  <a:schemeClr val="bg1"/>
                </a:solidFill>
              </a:rPr>
              <a:t>Animal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Наследствена</a:t>
            </a:r>
            <a:r>
              <a:rPr lang="en-US" dirty="0"/>
              <a:t> </a:t>
            </a:r>
            <a:r>
              <a:rPr lang="bg-BG" dirty="0"/>
              <a:t>йерархия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90649" y="2844000"/>
            <a:ext cx="2942872" cy="1225645"/>
            <a:chOff x="-306388" y="2077297"/>
            <a:chExt cx="3131324" cy="131334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728246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1999" y="4906889"/>
            <a:ext cx="2631088" cy="1248190"/>
            <a:chOff x="-306388" y="2077297"/>
            <a:chExt cx="3131324" cy="1399933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-306388" y="2783918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sp>
        <p:nvSpPr>
          <p:cNvPr id="14" name="Arrow: Right 29"/>
          <p:cNvSpPr/>
          <p:nvPr/>
        </p:nvSpPr>
        <p:spPr>
          <a:xfrm>
            <a:off x="6400801" y="4134437"/>
            <a:ext cx="586385" cy="5506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00217" y="4905689"/>
            <a:ext cx="2505783" cy="1239036"/>
            <a:chOff x="-306388" y="2077297"/>
            <a:chExt cx="3131324" cy="1408563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7027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Cat</a:t>
              </a: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-306388" y="2783120"/>
              <a:ext cx="3131324" cy="7027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+Meow():void</a:t>
              </a:r>
            </a:p>
          </p:txBody>
        </p:sp>
      </p:grpSp>
      <p:sp>
        <p:nvSpPr>
          <p:cNvPr id="18" name="Arrow: Right 29"/>
          <p:cNvSpPr/>
          <p:nvPr/>
        </p:nvSpPr>
        <p:spPr>
          <a:xfrm rot="16200000">
            <a:off x="2011569" y="4194015"/>
            <a:ext cx="441657" cy="532535"/>
          </a:xfrm>
          <a:prstGeom prst="rightArrow">
            <a:avLst>
              <a:gd name="adj1" fmla="val 50000"/>
              <a:gd name="adj2" fmla="val 5401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8696C07-7236-499B-8EDD-666A9A40B93A}"/>
              </a:ext>
            </a:extLst>
          </p:cNvPr>
          <p:cNvSpPr txBox="1">
            <a:spLocks/>
          </p:cNvSpPr>
          <p:nvPr/>
        </p:nvSpPr>
        <p:spPr>
          <a:xfrm>
            <a:off x="7413918" y="2565739"/>
            <a:ext cx="4244683" cy="3788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Dog</a:t>
            </a:r>
            <a:r>
              <a:rPr lang="en-US" sz="2600" dirty="0"/>
              <a:t> dog = new </a:t>
            </a:r>
            <a:r>
              <a:rPr lang="en-US" sz="2600" dirty="0">
                <a:solidFill>
                  <a:schemeClr val="bg1"/>
                </a:solidFill>
              </a:rPr>
              <a:t>Dog()</a:t>
            </a:r>
            <a:r>
              <a:rPr lang="en-US" sz="2600" dirty="0"/>
              <a:t>;</a:t>
            </a:r>
          </a:p>
          <a:p>
            <a:r>
              <a:rPr lang="en-US" sz="2600" dirty="0"/>
              <a:t>dog.Eat();</a:t>
            </a:r>
          </a:p>
          <a:p>
            <a:r>
              <a:rPr lang="en-US" sz="2600" dirty="0"/>
              <a:t>dog.Bark();</a:t>
            </a:r>
          </a:p>
          <a:p>
            <a:endParaRPr lang="en-US" sz="1600" dirty="0"/>
          </a:p>
          <a:p>
            <a:r>
              <a:rPr lang="en-US" sz="2600" dirty="0">
                <a:solidFill>
                  <a:schemeClr val="bg1"/>
                </a:solidFill>
              </a:rPr>
              <a:t>Cat</a:t>
            </a:r>
            <a:r>
              <a:rPr lang="en-US" sz="2600" dirty="0"/>
              <a:t> cat = new </a:t>
            </a:r>
            <a:r>
              <a:rPr lang="en-US" sz="2600" dirty="0">
                <a:solidFill>
                  <a:schemeClr val="bg1"/>
                </a:solidFill>
              </a:rPr>
              <a:t>Cat()</a:t>
            </a:r>
            <a:r>
              <a:rPr lang="en-US" sz="2600" dirty="0"/>
              <a:t>;</a:t>
            </a:r>
          </a:p>
          <a:p>
            <a:r>
              <a:rPr lang="en-US" sz="2600" dirty="0"/>
              <a:t>cat.Eat();</a:t>
            </a:r>
          </a:p>
          <a:p>
            <a:r>
              <a:rPr lang="en-US" sz="2600" dirty="0"/>
              <a:t>cat.Meow();</a:t>
            </a:r>
          </a:p>
        </p:txBody>
      </p:sp>
      <p:sp>
        <p:nvSpPr>
          <p:cNvPr id="20" name="Arrow: Right 29"/>
          <p:cNvSpPr/>
          <p:nvPr/>
        </p:nvSpPr>
        <p:spPr>
          <a:xfrm rot="16200000">
            <a:off x="4018191" y="4186900"/>
            <a:ext cx="441657" cy="532535"/>
          </a:xfrm>
          <a:prstGeom prst="rightArrow">
            <a:avLst>
              <a:gd name="adj1" fmla="val 50000"/>
              <a:gd name="adj2" fmla="val 5401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A3120491-FBF0-4F3C-97A6-0394E7E5A1C6}"/>
              </a:ext>
            </a:extLst>
          </p:cNvPr>
          <p:cNvSpPr txBox="1"/>
          <p:nvPr/>
        </p:nvSpPr>
        <p:spPr>
          <a:xfrm>
            <a:off x="762000" y="6444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https://judge.softuni.bg/Contests/Practice/Index/3164#2</a:t>
            </a:r>
            <a:endParaRPr lang="en-US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CA3FB6E-C326-4F9F-B722-5242C7CF2D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5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664617"/>
            <a:ext cx="11818096" cy="55287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bg-BG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Наследяване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Йерархия на класовете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Достъп до базови членове на класа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Преизползване на класове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5B3E92B-F4BB-4BA3-9596-FAB74B56C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9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7EED59-E7B8-4363-86B1-51A4CBC91D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Преизползване на код на ниво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noProof="1"/>
              <a:t>Производните класове </a:t>
            </a:r>
            <a:r>
              <a:rPr lang="bg-BG" b="1" noProof="1">
                <a:solidFill>
                  <a:schemeClr val="bg1"/>
                </a:solidFill>
              </a:rPr>
              <a:t>имат достъп до всички публични </a:t>
            </a:r>
            <a:r>
              <a:rPr lang="bg-BG" noProof="1"/>
              <a:t>и</a:t>
            </a:r>
            <a:r>
              <a:rPr lang="en-US" noProof="1"/>
              <a:t>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защитени</a:t>
            </a:r>
            <a:r>
              <a:rPr lang="en-US" noProof="1"/>
              <a:t> </a:t>
            </a:r>
            <a:r>
              <a:rPr lang="bg-BG" noProof="1"/>
              <a:t>членове</a:t>
            </a:r>
            <a:endParaRPr lang="en-US" noProof="1"/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Вътрешните</a:t>
            </a:r>
            <a:r>
              <a:rPr lang="en-US" noProof="1"/>
              <a:t> </a:t>
            </a:r>
            <a:r>
              <a:rPr lang="bg-BG" noProof="1"/>
              <a:t>членове</a:t>
            </a:r>
            <a:r>
              <a:rPr lang="en-US" noProof="1"/>
              <a:t> </a:t>
            </a:r>
            <a:r>
              <a:rPr lang="bg-BG" b="1" noProof="1">
                <a:solidFill>
                  <a:schemeClr val="bg1"/>
                </a:solidFill>
              </a:rPr>
              <a:t>могат да се достъпят в същия проект </a:t>
            </a:r>
            <a:endParaRPr lang="en-US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Частните</a:t>
            </a:r>
            <a:r>
              <a:rPr lang="en-US" noProof="1"/>
              <a:t> </a:t>
            </a:r>
            <a:r>
              <a:rPr lang="bg-BG" noProof="1"/>
              <a:t>полета </a:t>
            </a:r>
            <a:r>
              <a:rPr lang="bg-BG" b="1" noProof="1">
                <a:solidFill>
                  <a:schemeClr val="bg1"/>
                </a:solidFill>
              </a:rPr>
              <a:t>не се наследяват </a:t>
            </a:r>
            <a:r>
              <a:rPr lang="bg-BG" noProof="1"/>
              <a:t>от подкласовете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Наследяване и модификатори за достъп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8587" y="3496292"/>
            <a:ext cx="6006259" cy="317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class Person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private</a:t>
            </a:r>
            <a:r>
              <a:rPr lang="en-US" sz="2600" dirty="0">
                <a:solidFill>
                  <a:schemeClr val="tx1"/>
                </a:solidFill>
              </a:rPr>
              <a:t> string id;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string name;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protected</a:t>
            </a:r>
            <a:r>
              <a:rPr lang="en-US" sz="2600" dirty="0">
                <a:solidFill>
                  <a:schemeClr val="tx1"/>
                </a:solidFill>
              </a:rPr>
              <a:t> string address;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public</a:t>
            </a:r>
            <a:r>
              <a:rPr lang="en-US" sz="2600" dirty="0">
                <a:solidFill>
                  <a:schemeClr val="tx1"/>
                </a:solidFill>
              </a:rPr>
              <a:t> void Sleep();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585EAF-268C-4F58-9664-1C3F21381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907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</a:t>
            </a:r>
            <a:r>
              <a:rPr lang="bg-BG" sz="3000" dirty="0"/>
              <a:t>дефинира метод, който </a:t>
            </a:r>
            <a:r>
              <a:rPr lang="bg-BG" sz="3000" b="1" dirty="0">
                <a:solidFill>
                  <a:schemeClr val="bg1"/>
                </a:solidFill>
              </a:rPr>
              <a:t>може да бъде презаписан</a:t>
            </a:r>
            <a:endParaRPr lang="en-US" sz="3000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Виртуални методи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1928688"/>
            <a:ext cx="64770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virtual</a:t>
            </a:r>
            <a:r>
              <a:rPr lang="en-US" sz="2600" dirty="0"/>
              <a:t> void Eat() { … 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744925" y="4208844"/>
            <a:ext cx="6475275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Dog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Animal</a:t>
            </a:r>
          </a:p>
          <a:p>
            <a:r>
              <a:rPr lang="en-US" sz="2600" dirty="0"/>
              <a:t>{   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override</a:t>
            </a:r>
            <a:r>
              <a:rPr lang="en-US" sz="2600" dirty="0"/>
              <a:t> void Eat() {}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515DD36-BBDF-464F-A7B4-1E24CEADB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05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89651-033F-7240-AB33-AE4CEE1FF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732BC-8D18-D55C-FC1D-7C418F70C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G" dirty="0"/>
              <a:t>TODO: Add a problem with private/protected members &amp; virtual methods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DD16A2-781D-494A-0349-E1046F43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4197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919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9"/>
            <a:ext cx="8281864" cy="477237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Наследяването ни позволява да </a:t>
            </a:r>
            <a:br>
              <a:rPr lang="bg-BG" sz="3600" dirty="0">
                <a:solidFill>
                  <a:schemeClr val="bg2"/>
                </a:solidFill>
              </a:rPr>
            </a:br>
            <a:r>
              <a:rPr lang="bg-BG" sz="3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преизползваме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код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Наследяването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води до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йерархии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Подкласа наследява </a:t>
            </a:r>
            <a:r>
              <a:rPr lang="bg-BG" sz="3600" dirty="0">
                <a:solidFill>
                  <a:schemeClr val="bg2"/>
                </a:solidFill>
              </a:rPr>
              <a:t>членовете от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суперкласа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може да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презаписва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br>
              <a:rPr lang="bg-BG" sz="3600" dirty="0">
                <a:solidFill>
                  <a:schemeClr val="bg2"/>
                </a:solidFill>
              </a:rPr>
            </a:br>
            <a:r>
              <a:rPr lang="bg-BG" sz="3600" dirty="0">
                <a:solidFill>
                  <a:schemeClr val="bg2"/>
                </a:solidFill>
              </a:rPr>
              <a:t>методи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4EBDCF4-856C-4D57-A806-911ECB792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401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B20C9FE-51B9-4CA1-A3B4-E16FBFC08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3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13439" y="1447800"/>
            <a:ext cx="256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ANIMAL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39" y="2743200"/>
            <a:ext cx="1143000" cy="1143000"/>
          </a:xfrm>
          <a:prstGeom prst="rect">
            <a:avLst/>
          </a:prstGeom>
        </p:spPr>
      </p:pic>
      <p:cxnSp>
        <p:nvCxnSpPr>
          <p:cNvPr id="11" name="Straight Connector 10"/>
          <p:cNvCxnSpPr>
            <a:endCxn id="6" idx="0"/>
          </p:cNvCxnSpPr>
          <p:nvPr/>
        </p:nvCxnSpPr>
        <p:spPr>
          <a:xfrm flipH="1">
            <a:off x="5384940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81753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4614" y="2819402"/>
            <a:ext cx="1066799" cy="106679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0D50367-B92C-4E2F-9B82-63F9997B60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Разширяване на класове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2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Суперклас</a:t>
            </a:r>
            <a:r>
              <a:rPr lang="en-US" sz="3000" b="1" dirty="0">
                <a:solidFill>
                  <a:schemeClr val="bg1"/>
                </a:solidFill>
              </a:rPr>
              <a:t> (superclass) </a:t>
            </a:r>
            <a:r>
              <a:rPr lang="en-US" sz="3000" dirty="0"/>
              <a:t>– </a:t>
            </a:r>
            <a:r>
              <a:rPr lang="bg-BG" sz="3000" dirty="0"/>
              <a:t>родителски (</a:t>
            </a:r>
            <a:r>
              <a:rPr lang="en-US" sz="3000" dirty="0"/>
              <a:t>Parent) class, </a:t>
            </a:r>
            <a:r>
              <a:rPr lang="bg-BG" sz="3000" dirty="0"/>
              <a:t>базов (</a:t>
            </a:r>
            <a:r>
              <a:rPr lang="en-US" sz="3000" dirty="0"/>
              <a:t>Base</a:t>
            </a:r>
            <a:r>
              <a:rPr lang="bg-BG" sz="3000" dirty="0"/>
              <a:t>)</a:t>
            </a:r>
            <a:r>
              <a:rPr lang="en-US" sz="3000" dirty="0"/>
              <a:t> Class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000" dirty="0"/>
              <a:t>Класът предава своите </a:t>
            </a:r>
            <a:r>
              <a:rPr lang="bg-BG" sz="3000" b="1" dirty="0">
                <a:solidFill>
                  <a:schemeClr val="bg1"/>
                </a:solidFill>
              </a:rPr>
              <a:t>членове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класа дете (</a:t>
            </a:r>
            <a:r>
              <a:rPr lang="en-US" sz="3000" b="1" dirty="0">
                <a:solidFill>
                  <a:schemeClr val="bg1"/>
                </a:solidFill>
              </a:rPr>
              <a:t>Child)</a:t>
            </a:r>
            <a:endParaRPr lang="bg-BG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Подклас (</a:t>
            </a:r>
            <a:r>
              <a:rPr lang="en-US" sz="3000" b="1" dirty="0">
                <a:solidFill>
                  <a:schemeClr val="bg1"/>
                </a:solidFill>
              </a:rPr>
              <a:t>subclass) </a:t>
            </a:r>
            <a:r>
              <a:rPr lang="en-US" sz="3000" dirty="0"/>
              <a:t>– </a:t>
            </a:r>
            <a:r>
              <a:rPr lang="en-US" sz="3000" b="1" dirty="0">
                <a:solidFill>
                  <a:schemeClr val="bg1"/>
                </a:solidFill>
              </a:rPr>
              <a:t>Child class (</a:t>
            </a:r>
            <a:r>
              <a:rPr lang="bg-BG" sz="3000" b="1" dirty="0">
                <a:solidFill>
                  <a:schemeClr val="bg1"/>
                </a:solidFill>
              </a:rPr>
              <a:t>дете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bg-BG" sz="3000" b="1" dirty="0">
                <a:solidFill>
                  <a:schemeClr val="bg1"/>
                </a:solidFill>
              </a:rPr>
              <a:t>дъщерен клас)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Derived class</a:t>
            </a:r>
            <a:r>
              <a:rPr lang="bg-BG" sz="3000" b="1" dirty="0">
                <a:solidFill>
                  <a:schemeClr val="bg1"/>
                </a:solidFill>
              </a:rPr>
              <a:t> (производен)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000" dirty="0"/>
              <a:t>Класът взима членовете си от базовия клас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</a:t>
            </a:r>
          </a:p>
        </p:txBody>
      </p:sp>
      <p:sp>
        <p:nvSpPr>
          <p:cNvPr id="5" name="Rectangle: Rounded Corners 4"/>
          <p:cNvSpPr>
            <a:spLocks noChangeArrowheads="1"/>
          </p:cNvSpPr>
          <p:nvPr/>
        </p:nvSpPr>
        <p:spPr bwMode="auto">
          <a:xfrm>
            <a:off x="4650085" y="4279436"/>
            <a:ext cx="2559044" cy="64698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Суперклас</a:t>
            </a:r>
            <a:endParaRPr lang="en-GB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/>
          <p:cNvSpPr>
            <a:spLocks noChangeArrowheads="1"/>
          </p:cNvSpPr>
          <p:nvPr/>
        </p:nvSpPr>
        <p:spPr bwMode="auto">
          <a:xfrm>
            <a:off x="4650085" y="5664096"/>
            <a:ext cx="2559044" cy="64698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Подклас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181000" y="5476811"/>
            <a:ext cx="1932073" cy="510778"/>
          </a:xfrm>
          <a:prstGeom prst="wedgeRoundRectCallout">
            <a:avLst>
              <a:gd name="adj1" fmla="val 68506"/>
              <a:gd name="adj2" fmla="val 525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761000" y="3879000"/>
            <a:ext cx="990000" cy="510778"/>
          </a:xfrm>
          <a:prstGeom prst="wedgeRoundRectCallout">
            <a:avLst>
              <a:gd name="adj1" fmla="val -76892"/>
              <a:gd name="adj2" fmla="val 42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База</a:t>
            </a:r>
          </a:p>
        </p:txBody>
      </p:sp>
      <p:sp>
        <p:nvSpPr>
          <p:cNvPr id="11" name="Down Arrow 10"/>
          <p:cNvSpPr/>
          <p:nvPr/>
        </p:nvSpPr>
        <p:spPr bwMode="auto">
          <a:xfrm rot="10800000">
            <a:off x="5682681" y="5054500"/>
            <a:ext cx="493854" cy="48171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8BDACAA-63DA-44A6-8FF8-FD6E90DEE6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5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67136" y="1719000"/>
            <a:ext cx="3481464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Person</a:t>
            </a:r>
            <a:endParaRPr lang="en-GB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67136" y="2375285"/>
            <a:ext cx="3481464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+Name: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tring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+Address: string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44921" y="4540742"/>
            <a:ext cx="3450886" cy="1292198"/>
            <a:chOff x="2243333" y="4359275"/>
            <a:chExt cx="3450886" cy="129219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43333" y="4359275"/>
              <a:ext cx="3450886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Employee</a:t>
              </a:r>
              <a:endParaRPr lang="en-US" sz="2397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43333" y="5002533"/>
              <a:ext cx="3450886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Company: string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30348" y="4535313"/>
            <a:ext cx="3265167" cy="1297627"/>
            <a:chOff x="6399134" y="4368800"/>
            <a:chExt cx="3265167" cy="1297627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399134" y="4368800"/>
              <a:ext cx="3265167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Student</a:t>
              </a:r>
              <a:endParaRPr lang="en-US" sz="2397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99134" y="5017487"/>
              <a:ext cx="3265167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School: string</a:t>
              </a:r>
            </a:p>
          </p:txBody>
        </p:sp>
      </p:grp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267946" y="3231609"/>
            <a:ext cx="2137457" cy="987504"/>
          </a:xfrm>
          <a:prstGeom prst="wedgeRoundRectCallout">
            <a:avLst>
              <a:gd name="adj1" fmla="val 45579"/>
              <a:gd name="adj2" fmla="val 998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 клас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364186" y="3246584"/>
            <a:ext cx="2207400" cy="987504"/>
          </a:xfrm>
          <a:prstGeom prst="wedgeRoundRectCallout">
            <a:avLst>
              <a:gd name="adj1" fmla="val -52010"/>
              <a:gd name="adj2" fmla="val 1026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 клас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244921" y="1498943"/>
            <a:ext cx="1869879" cy="544830"/>
          </a:xfrm>
          <a:prstGeom prst="wedgeRoundRectCallout">
            <a:avLst>
              <a:gd name="adj1" fmla="val 66016"/>
              <a:gd name="adj2" fmla="val 103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 клас</a:t>
            </a:r>
          </a:p>
        </p:txBody>
      </p:sp>
      <p:sp>
        <p:nvSpPr>
          <p:cNvPr id="25" name="Down Arrow 24"/>
          <p:cNvSpPr/>
          <p:nvPr/>
        </p:nvSpPr>
        <p:spPr bwMode="auto">
          <a:xfrm rot="10800000">
            <a:off x="4648743" y="3820374"/>
            <a:ext cx="589971" cy="56605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0800000">
            <a:off x="6858001" y="3820374"/>
            <a:ext cx="589971" cy="56605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1B78C945-EBD0-4F31-9B19-57215A2E9C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4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1" y="1143000"/>
            <a:ext cx="2514600" cy="25146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545837-B320-414D-A1F9-A999F6E52C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Наследяването създава йерархия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8860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bg-BG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Наследяването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bg-BG" dirty="0">
                <a:latin typeface="+mn-lt"/>
                <a:ea typeface="+mn-ea"/>
                <a:cs typeface="+mn-cs"/>
              </a:rPr>
              <a:t>води до </a:t>
            </a:r>
            <a:r>
              <a:rPr lang="bg-BG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йерархии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bg-BG" dirty="0">
                <a:latin typeface="+mn-lt"/>
                <a:ea typeface="+mn-ea"/>
                <a:cs typeface="+mn-cs"/>
              </a:rPr>
              <a:t>от класове и/или интерфейси</a:t>
            </a: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Класови йерархии</a:t>
            </a:r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4621141" y="2438401"/>
            <a:ext cx="308529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Game</a:t>
            </a:r>
          </a:p>
        </p:txBody>
      </p:sp>
      <p:sp>
        <p:nvSpPr>
          <p:cNvPr id="2059" name="Text Box 17"/>
          <p:cNvSpPr txBox="1">
            <a:spLocks noChangeArrowheads="1"/>
          </p:cNvSpPr>
          <p:nvPr/>
        </p:nvSpPr>
        <p:spPr bwMode="auto">
          <a:xfrm>
            <a:off x="6665307" y="3566761"/>
            <a:ext cx="378361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MultiplePlayerGame</a:t>
            </a:r>
          </a:p>
        </p:txBody>
      </p:sp>
      <p:sp>
        <p:nvSpPr>
          <p:cNvPr id="2060" name="Text Box 18"/>
          <p:cNvSpPr txBox="1">
            <a:spLocks noChangeArrowheads="1"/>
          </p:cNvSpPr>
          <p:nvPr/>
        </p:nvSpPr>
        <p:spPr bwMode="auto">
          <a:xfrm>
            <a:off x="6589126" y="4691550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BoardGame</a:t>
            </a:r>
          </a:p>
        </p:txBody>
      </p:sp>
      <p:sp>
        <p:nvSpPr>
          <p:cNvPr id="2061" name="Text Box 19"/>
          <p:cNvSpPr txBox="1">
            <a:spLocks noChangeArrowheads="1"/>
          </p:cNvSpPr>
          <p:nvPr/>
        </p:nvSpPr>
        <p:spPr bwMode="auto">
          <a:xfrm>
            <a:off x="5674964" y="5816339"/>
            <a:ext cx="182832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Chess</a:t>
            </a:r>
          </a:p>
        </p:txBody>
      </p:sp>
      <p:sp>
        <p:nvSpPr>
          <p:cNvPr id="2062" name="Text Box 20"/>
          <p:cNvSpPr txBox="1">
            <a:spLocks noChangeArrowheads="1"/>
          </p:cNvSpPr>
          <p:nvPr/>
        </p:nvSpPr>
        <p:spPr bwMode="auto">
          <a:xfrm>
            <a:off x="7808009" y="5812768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Backgammon</a:t>
            </a:r>
          </a:p>
        </p:txBody>
      </p:sp>
      <p:sp>
        <p:nvSpPr>
          <p:cNvPr id="2063" name="Text Box 21"/>
          <p:cNvSpPr txBox="1">
            <a:spLocks noChangeArrowheads="1"/>
          </p:cNvSpPr>
          <p:nvPr/>
        </p:nvSpPr>
        <p:spPr bwMode="auto">
          <a:xfrm>
            <a:off x="2221465" y="3566761"/>
            <a:ext cx="3351927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SinglePlayerGame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1307302" y="4680838"/>
            <a:ext cx="2336192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Minesweeper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4151361" y="4691550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Solitaire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8189121" y="1847942"/>
            <a:ext cx="2585604" cy="1328023"/>
          </a:xfrm>
          <a:prstGeom prst="wedgeRoundRectCallout">
            <a:avLst>
              <a:gd name="adj1" fmla="val -59638"/>
              <a:gd name="adj2" fmla="val -4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Базовият клас има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общи характеристики</a:t>
            </a:r>
          </a:p>
        </p:txBody>
      </p:sp>
      <p:sp>
        <p:nvSpPr>
          <p:cNvPr id="50" name="Down Arrow 49"/>
          <p:cNvSpPr/>
          <p:nvPr/>
        </p:nvSpPr>
        <p:spPr bwMode="auto">
          <a:xfrm rot="10800000">
            <a:off x="3806055" y="4303398"/>
            <a:ext cx="182744" cy="117872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Down Arrow 55"/>
          <p:cNvSpPr/>
          <p:nvPr/>
        </p:nvSpPr>
        <p:spPr bwMode="auto">
          <a:xfrm rot="10800000">
            <a:off x="2743201" y="4249420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Down Arrow 59"/>
          <p:cNvSpPr/>
          <p:nvPr/>
        </p:nvSpPr>
        <p:spPr bwMode="auto">
          <a:xfrm rot="10800000">
            <a:off x="4849668" y="4249419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Down Arrow 60"/>
          <p:cNvSpPr/>
          <p:nvPr/>
        </p:nvSpPr>
        <p:spPr bwMode="auto">
          <a:xfrm rot="10800000">
            <a:off x="7494987" y="4244065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Down Arrow 61"/>
          <p:cNvSpPr/>
          <p:nvPr/>
        </p:nvSpPr>
        <p:spPr bwMode="auto">
          <a:xfrm rot="10800000">
            <a:off x="9501351" y="4244064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Down Arrow 62"/>
          <p:cNvSpPr/>
          <p:nvPr/>
        </p:nvSpPr>
        <p:spPr bwMode="auto">
          <a:xfrm rot="10800000">
            <a:off x="5040368" y="3128202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Down Arrow 63"/>
          <p:cNvSpPr/>
          <p:nvPr/>
        </p:nvSpPr>
        <p:spPr bwMode="auto">
          <a:xfrm rot="10800000">
            <a:off x="7146835" y="3128201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Down Arrow 64"/>
          <p:cNvSpPr/>
          <p:nvPr/>
        </p:nvSpPr>
        <p:spPr bwMode="auto">
          <a:xfrm rot="10800000">
            <a:off x="6926183" y="5384923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Down Arrow 65"/>
          <p:cNvSpPr/>
          <p:nvPr/>
        </p:nvSpPr>
        <p:spPr bwMode="auto">
          <a:xfrm rot="10800000">
            <a:off x="8001001" y="5384922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6" y="4710737"/>
            <a:ext cx="1220308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…</a:t>
            </a: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A2F69919-E7A8-4D1A-910C-6796CA113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645" y="5569183"/>
            <a:ext cx="1220308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…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147135B9-F659-41B2-96DE-5D8441FDB2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649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 animBg="1"/>
      <p:bldP spid="2060" grpId="0" animBg="1"/>
      <p:bldP spid="2061" grpId="0" animBg="1"/>
      <p:bldP spid="2062" grpId="0" animBg="1"/>
      <p:bldP spid="2063" grpId="0" animBg="1"/>
      <p:bldP spid="40" grpId="0" animBg="1"/>
      <p:bldP spid="41" grpId="0" animBg="1"/>
      <p:bldP spid="50" grpId="0" animBg="1"/>
      <p:bldP spid="56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 C# inheritance is defined by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 operator</a:t>
            </a:r>
            <a:endParaRPr lang="en-US" noProof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Наследяване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C#</a:t>
            </a:r>
            <a:endParaRPr lang="bg-BG" sz="4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48603" y="1899409"/>
            <a:ext cx="5981443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</a:t>
            </a:r>
            <a:r>
              <a:rPr lang="en-US" sz="2800" dirty="0">
                <a:solidFill>
                  <a:schemeClr val="bg1"/>
                </a:solidFill>
              </a:rPr>
              <a:t>Person</a:t>
            </a:r>
            <a:r>
              <a:rPr lang="en-US" sz="2800" dirty="0"/>
              <a:t> { … }</a:t>
            </a:r>
          </a:p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  <a:p>
            <a:r>
              <a:rPr lang="en-US" sz="2800" dirty="0"/>
              <a:t>class Employee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7805737" y="2417005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9253537" y="3925316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Employee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886200" y="4757933"/>
            <a:ext cx="2471736" cy="625997"/>
          </a:xfrm>
          <a:prstGeom prst="wedgeRoundRectCallout">
            <a:avLst>
              <a:gd name="adj1" fmla="val 62205"/>
              <a:gd name="adj2" fmla="val -507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: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281737" y="3925316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4" name="Arrow: Right 20"/>
          <p:cNvSpPr/>
          <p:nvPr/>
        </p:nvSpPr>
        <p:spPr>
          <a:xfrm rot="19112432">
            <a:off x="7621187" y="3355577"/>
            <a:ext cx="1063267" cy="23104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20"/>
          <p:cNvSpPr/>
          <p:nvPr/>
        </p:nvSpPr>
        <p:spPr>
          <a:xfrm rot="13513893">
            <a:off x="9500378" y="3375806"/>
            <a:ext cx="1063267" cy="23104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54656C7B-1D1E-44C5-AB5C-37ECB3AC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435" y="4779000"/>
            <a:ext cx="2682691" cy="510778"/>
          </a:xfrm>
          <a:prstGeom prst="wedgeRoundRectCallout">
            <a:avLst>
              <a:gd name="adj1" fmla="val 61472"/>
              <a:gd name="adj2" fmla="val -56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: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269C2B6-0DB9-4248-9601-9D0768D26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16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7" grpId="0" animBg="1"/>
      <p:bldP spid="21" grpId="0" animBg="1"/>
      <p:bldP spid="14" grpId="0" animBg="1"/>
      <p:bldP spid="1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Производните класове </a:t>
            </a:r>
            <a:r>
              <a:rPr lang="bg-BG" b="1" dirty="0">
                <a:solidFill>
                  <a:schemeClr val="bg1"/>
                </a:solidFill>
              </a:rPr>
              <a:t>взимат всички членове </a:t>
            </a:r>
            <a:r>
              <a:rPr lang="bg-BG" dirty="0"/>
              <a:t>от базовия клас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</a:t>
            </a:r>
            <a:r>
              <a:rPr lang="en-US" dirty="0"/>
              <a:t> – </a:t>
            </a:r>
            <a:r>
              <a:rPr lang="bg-BG" dirty="0"/>
              <a:t>производен клас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3491641" y="1963758"/>
            <a:ext cx="4815935" cy="2206746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414544" y="5175114"/>
            <a:ext cx="3457604" cy="130188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056099" y="5175114"/>
            <a:ext cx="3782400" cy="130188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Employee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3748460" y="2629183"/>
            <a:ext cx="43022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Mother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3748460" y="3348926"/>
            <a:ext cx="43022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Father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522573" y="5799359"/>
            <a:ext cx="1542955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Online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6254856" y="5777350"/>
            <a:ext cx="1582163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Contract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556709" y="2756103"/>
            <a:ext cx="2480635" cy="919401"/>
          </a:xfrm>
          <a:prstGeom prst="wedgeRoundRectCallout">
            <a:avLst>
              <a:gd name="adj1" fmla="val -75400"/>
              <a:gd name="adj2" fmla="val -510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49873C-55A4-46B5-96E5-57E27D97DE10}"/>
              </a:ext>
            </a:extLst>
          </p:cNvPr>
          <p:cNvSpPr/>
          <p:nvPr/>
        </p:nvSpPr>
        <p:spPr>
          <a:xfrm>
            <a:off x="4240577" y="5799359"/>
            <a:ext cx="1542955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Onsite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1D38AF-1035-424F-B87D-4020781E6A6A}"/>
              </a:ext>
            </a:extLst>
          </p:cNvPr>
          <p:cNvSpPr/>
          <p:nvPr/>
        </p:nvSpPr>
        <p:spPr>
          <a:xfrm>
            <a:off x="8122206" y="5777350"/>
            <a:ext cx="1582163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Civil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91FC14AF-3F69-4A2D-928F-9E70E0973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5151" y="5487500"/>
            <a:ext cx="2191376" cy="851297"/>
          </a:xfrm>
          <a:prstGeom prst="wedgeRoundRectCallout">
            <a:avLst>
              <a:gd name="adj1" fmla="val -73769"/>
              <a:gd name="adj2" fmla="val 14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</a:t>
            </a:r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bg-BG" sz="2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6">
            <a:extLst>
              <a:ext uri="{FF2B5EF4-FFF2-40B4-BE49-F238E27FC236}">
                <a16:creationId xmlns:a16="http://schemas.microsoft.com/office/drawing/2014/main" id="{B4C90E54-A455-49D6-8A50-977F101A1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2" y="5573458"/>
            <a:ext cx="2163098" cy="851297"/>
          </a:xfrm>
          <a:prstGeom prst="wedgeRoundRectCallout">
            <a:avLst>
              <a:gd name="adj1" fmla="val 67013"/>
              <a:gd name="adj2" fmla="val 10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 </a:t>
            </a:r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bg-BG" sz="2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rrow: Right 20"/>
          <p:cNvSpPr/>
          <p:nvPr/>
        </p:nvSpPr>
        <p:spPr>
          <a:xfrm rot="19112432">
            <a:off x="3758661" y="4466268"/>
            <a:ext cx="852421" cy="25694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Arrow: Right 20"/>
          <p:cNvSpPr/>
          <p:nvPr/>
        </p:nvSpPr>
        <p:spPr>
          <a:xfrm rot="13513893">
            <a:off x="7059414" y="4480340"/>
            <a:ext cx="860673" cy="20716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8556708" y="2756102"/>
            <a:ext cx="2480635" cy="919401"/>
          </a:xfrm>
          <a:prstGeom prst="wedgeRoundRectCallout">
            <a:avLst>
              <a:gd name="adj1" fmla="val -75609"/>
              <a:gd name="adj2" fmla="val 556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ED5D3C11-EBF9-4DE5-B2AB-25FEFC954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050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31" grpId="0" animBg="1"/>
      <p:bldP spid="18" grpId="0" animBg="1"/>
      <p:bldP spid="19" grpId="0" animBg="1"/>
      <p:bldP spid="24" grpId="0" animBg="1"/>
      <p:bldP spid="25" grpId="0" animBg="1"/>
      <p:bldP spid="20" grpId="0" animBg="1"/>
      <p:bldP spid="22" grpId="0" animBg="1"/>
      <p:bldP spid="2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3533</TotalTime>
  <Words>1530</Words>
  <Application>Microsoft Macintosh PowerPoint</Application>
  <PresentationFormat>Widescreen</PresentationFormat>
  <Paragraphs>301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Наследяване</vt:lpstr>
      <vt:lpstr>Съдържание</vt:lpstr>
      <vt:lpstr>Разширяване на класове</vt:lpstr>
      <vt:lpstr>Наследяване</vt:lpstr>
      <vt:lpstr>Наследяване – пример</vt:lpstr>
      <vt:lpstr>Наследяването създава йерархия</vt:lpstr>
      <vt:lpstr>Класови йерархии</vt:lpstr>
      <vt:lpstr>Наследяване в C#</vt:lpstr>
      <vt:lpstr>Наследяване – производен клас</vt:lpstr>
      <vt:lpstr>Използване на наследени членове</vt:lpstr>
      <vt:lpstr>Преизползване на конструктори</vt:lpstr>
      <vt:lpstr>Наследяване – Разширяване (Extends)</vt:lpstr>
      <vt:lpstr>Преходна връзка (Transitive Relation)</vt:lpstr>
      <vt:lpstr>Множествено наследяване</vt:lpstr>
      <vt:lpstr>Ключовата дума Base</vt:lpstr>
      <vt:lpstr>Достъп до членовете на базовия клас</vt:lpstr>
      <vt:lpstr>Задача: Куче наследява животно</vt:lpstr>
      <vt:lpstr>Задача: Верижно наследяване</vt:lpstr>
      <vt:lpstr>Задача: Наследствена йерархия</vt:lpstr>
      <vt:lpstr>Преизползване на код на ниво клас</vt:lpstr>
      <vt:lpstr>Наследяване и модификатори за достъп</vt:lpstr>
      <vt:lpstr>Виртуални методи</vt:lpstr>
      <vt:lpstr>PowerPoint Presentation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Наследяване</dc:title>
  <dc:subject>Модул 1 - ООП</dc:subject>
  <dc:creator>Software University</dc:creator>
  <cp:keywords>C# OOP; C#;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167</cp:revision>
  <dcterms:created xsi:type="dcterms:W3CDTF">2018-05-23T13:08:44Z</dcterms:created>
  <dcterms:modified xsi:type="dcterms:W3CDTF">2023-01-21T14:39:43Z</dcterms:modified>
  <cp:category>programming;education;software engineering;software development</cp:category>
</cp:coreProperties>
</file>