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1"/>
  </p:notesMasterIdLst>
  <p:handoutMasterIdLst>
    <p:handoutMasterId r:id="rId42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91" r:id="rId14"/>
    <p:sldId id="792" r:id="rId15"/>
    <p:sldId id="765" r:id="rId16"/>
    <p:sldId id="787" r:id="rId17"/>
    <p:sldId id="610" r:id="rId18"/>
    <p:sldId id="751" r:id="rId19"/>
    <p:sldId id="752" r:id="rId20"/>
    <p:sldId id="790" r:id="rId21"/>
    <p:sldId id="649" r:id="rId22"/>
    <p:sldId id="753" r:id="rId23"/>
    <p:sldId id="793" r:id="rId24"/>
    <p:sldId id="758" r:id="rId25"/>
    <p:sldId id="785" r:id="rId26"/>
    <p:sldId id="786" r:id="rId27"/>
    <p:sldId id="788" r:id="rId28"/>
    <p:sldId id="757" r:id="rId29"/>
    <p:sldId id="754" r:id="rId30"/>
    <p:sldId id="768" r:id="rId31"/>
    <p:sldId id="755" r:id="rId32"/>
    <p:sldId id="759" r:id="rId33"/>
    <p:sldId id="767" r:id="rId34"/>
    <p:sldId id="789" r:id="rId35"/>
    <p:sldId id="756" r:id="rId36"/>
    <p:sldId id="760" r:id="rId37"/>
    <p:sldId id="633" r:id="rId38"/>
    <p:sldId id="504" r:id="rId39"/>
    <p:sldId id="505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91"/>
            <p14:sldId id="792"/>
            <p14:sldId id="765"/>
            <p14:sldId id="787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  <p14:sldId id="790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93"/>
            <p14:sldId id="758"/>
            <p14:sldId id="785"/>
            <p14:sldId id="786"/>
            <p14:sldId id="788"/>
            <p14:sldId id="757"/>
            <p14:sldId id="754"/>
            <p14:sldId id="768"/>
            <p14:sldId id="755"/>
            <p14:sldId id="759"/>
            <p14:sldId id="767"/>
            <p14:sldId id="789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  <p:cmAuthor id="2" name="PC" initials="P" lastIdx="6" clrIdx="1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5122" autoAdjust="0"/>
    <p:restoredTop sz="95033" autoAdjust="0"/>
  </p:normalViewPr>
  <p:slideViewPr>
    <p:cSldViewPr showGuides="1">
      <p:cViewPr varScale="1">
        <p:scale>
          <a:sx n="107" d="100"/>
          <a:sy n="107" d="100"/>
        </p:scale>
        <p:origin x="192" y="3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2366" y="43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handoutMaster" Target="handoutMasters/handout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commentAuthors" Target="commentAuthor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4.02.25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EB6C74-2E37-15D4-7884-43CCB47A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BA69D7-9B30-4087-A628-04CA86C892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B9AC31-F56A-B847-FAFA-132F0F33E8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5D1B0B-BB16-3A66-6555-AA4CDE2E5D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B2DA4F-458F-47D7-6F5E-27652997A54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40596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268058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906982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7467"/>
            <a:ext cx="1757160" cy="7863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Many-to-One:</a:t>
            </a:r>
            <a:r>
              <a:rPr lang="bg-BG" dirty="0"/>
              <a:t> 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36000" y="1913075"/>
            <a:ext cx="1141703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291000" y="1774834"/>
            <a:ext cx="11462030" cy="483475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    Console.WriteLine($" -&gt; 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       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4E4CD8-DA52-BFFE-D728-45B300CA2E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856A09-9D7B-0761-97EC-89AB28568EB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Имаме </a:t>
            </a:r>
            <a:r>
              <a:rPr lang="bg-BG" b="1" dirty="0"/>
              <a:t>две таблици </a:t>
            </a:r>
            <a:r>
              <a:rPr lang="bg-BG" dirty="0"/>
              <a:t>в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en-US" b="1" dirty="0">
                <a:solidFill>
                  <a:schemeClr val="bg1"/>
                </a:solidFill>
              </a:rPr>
              <a:t>one-to-many</a:t>
            </a:r>
            <a:r>
              <a:rPr lang="en-US" dirty="0"/>
              <a:t> </a:t>
            </a:r>
            <a:r>
              <a:rPr lang="bg-BG" dirty="0"/>
              <a:t>връзка: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Countries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Towns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CountryId)</a:t>
            </a:r>
            <a:endParaRPr lang="en-US" dirty="0"/>
          </a:p>
          <a:p>
            <a:r>
              <a:rPr lang="bg-BG" dirty="0"/>
              <a:t>За тях имаме генерирани два </a:t>
            </a:r>
            <a:r>
              <a:rPr lang="en-US" b="1" dirty="0"/>
              <a:t>C# </a:t>
            </a:r>
            <a:r>
              <a:rPr lang="bg-BG" b="1" dirty="0"/>
              <a:t>класа </a:t>
            </a:r>
            <a:r>
              <a:rPr lang="bg-BG" dirty="0"/>
              <a:t>в </a:t>
            </a:r>
            <a:r>
              <a:rPr lang="bg-BG" b="1" dirty="0"/>
              <a:t>приложението</a:t>
            </a:r>
            <a:r>
              <a:rPr lang="bg-BG" dirty="0"/>
              <a:t>: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Country</a:t>
            </a:r>
            <a:r>
              <a:rPr lang="en-US" b="1" dirty="0">
                <a:solidFill>
                  <a:schemeClr val="bg1"/>
                </a:solidFill>
              </a:rPr>
              <a:t>.cs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Towns[]</a:t>
            </a:r>
            <a:r>
              <a:rPr lang="en-US" dirty="0"/>
              <a:t>)</a:t>
            </a:r>
          </a:p>
          <a:p>
            <a:pPr lvl="1"/>
            <a:r>
              <a:rPr lang="en-US" b="1" noProof="1">
                <a:solidFill>
                  <a:schemeClr val="bg1"/>
                </a:solidFill>
              </a:rPr>
              <a:t>Town.cs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с </a:t>
            </a:r>
            <a:r>
              <a:rPr lang="en-US" dirty="0"/>
              <a:t>properties 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Name</a:t>
            </a:r>
            <a:r>
              <a:rPr lang="en-US" dirty="0"/>
              <a:t>, </a:t>
            </a:r>
            <a:r>
              <a:rPr lang="en-US" b="1" dirty="0"/>
              <a:t>Country</a:t>
            </a:r>
            <a:r>
              <a:rPr lang="en-US" dirty="0"/>
              <a:t>)</a:t>
            </a:r>
          </a:p>
          <a:p>
            <a:r>
              <a:rPr lang="bg-BG" dirty="0"/>
              <a:t>Имаме две </a:t>
            </a:r>
            <a:r>
              <a:rPr lang="en-US" b="1" noProof="1">
                <a:latin typeface="Consolas" panose="020B0609020204030204" pitchFamily="49" charset="0"/>
              </a:rPr>
              <a:t>DataGridView</a:t>
            </a:r>
            <a:r>
              <a:rPr lang="en-US" dirty="0"/>
              <a:t> </a:t>
            </a:r>
            <a:r>
              <a:rPr lang="bg-BG" dirty="0"/>
              <a:t>контроли</a:t>
            </a:r>
            <a:r>
              <a:rPr lang="en-US" dirty="0"/>
              <a:t>:</a:t>
            </a:r>
          </a:p>
          <a:p>
            <a:pPr lvl="1"/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dataGridViewCountries</a:t>
            </a:r>
            <a:r>
              <a:rPr lang="en-US" dirty="0"/>
              <a:t>,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dataGridViewTowns</a:t>
            </a:r>
            <a:endParaRPr lang="en-US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B8C3926-C10C-7920-AA7F-150C6F9CA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4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498852-3618-6B61-81BD-56CF5C5DAD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952594E-4D84-4677-B5DB-3B81F0EC9F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BBDB48-C85E-2065-7431-73BCF5EA48E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/>
          <a:lstStyle/>
          <a:p>
            <a:r>
              <a:rPr lang="bg-BG" sz="3000" dirty="0"/>
              <a:t>Имаме генериран </a:t>
            </a:r>
            <a:r>
              <a:rPr lang="en-US" sz="3000" b="1" dirty="0"/>
              <a:t>Binding Source </a:t>
            </a:r>
            <a:r>
              <a:rPr lang="bg-BG" sz="3000" dirty="0"/>
              <a:t>за двете </a:t>
            </a:r>
            <a:r>
              <a:rPr lang="en-US" sz="3000" b="1" noProof="1">
                <a:latin typeface="Consolas" panose="020B0609020204030204" pitchFamily="49" charset="0"/>
              </a:rPr>
              <a:t>DataGridView</a:t>
            </a:r>
            <a:r>
              <a:rPr lang="en-US" sz="3000" dirty="0"/>
              <a:t> </a:t>
            </a:r>
            <a:r>
              <a:rPr lang="bg-BG" sz="3000" dirty="0"/>
              <a:t>контроли:</a:t>
            </a:r>
            <a:endParaRPr lang="en-US" sz="3000" dirty="0"/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endParaRPr lang="bg-BG" sz="2800" b="1" noProof="1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endParaRPr lang="en-US" sz="2800" noProof="1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3057C9C-D3E7-CF29-2297-609D37D90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Master-Detail</a:t>
            </a:r>
            <a:r>
              <a:rPr lang="bg-BG" sz="4000" dirty="0"/>
              <a:t> таблици в </a:t>
            </a:r>
            <a:r>
              <a:rPr lang="en-US" sz="4000" dirty="0"/>
              <a:t>Windows Forms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B1488B3-6321-CE84-2040-2D1710E7FF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89050" y="2405405"/>
            <a:ext cx="7247687" cy="399416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0295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(1)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275" y="1346466"/>
            <a:ext cx="11556725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private void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20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var selectedCountry =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if (selectedCountry == null)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return;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20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ED2BCB-FD6D-8357-03D3-8F9127F45A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74819" y="351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 </a:t>
            </a:r>
            <a:r>
              <a:rPr lang="en-US" sz="4000" dirty="0"/>
              <a:t>(2)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4275" y="1244801"/>
            <a:ext cx="11556725" cy="560419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...	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       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  <a:endParaRPr lang="en-US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var towns = dbContext.Towns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</a:t>
            </a:r>
            <a:r>
              <a:rPr lang="en-US" sz="2000" b="1" dirty="0">
                <a:latin typeface="Consolas" panose="020B0609020204030204" pitchFamily="49" charset="0"/>
              </a:rPr>
              <a:t>    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2000" b="1" dirty="0">
                <a:latin typeface="Consolas" panose="020B0609020204030204" pitchFamily="49" charset="0"/>
              </a:rPr>
              <a:t>(t =&gt; t.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 ==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2000" b="1" dirty="0">
                <a:latin typeface="Consolas" panose="020B0609020204030204" pitchFamily="49" charset="0"/>
              </a:rPr>
              <a:t>)</a:t>
            </a:r>
            <a:endParaRPr lang="bg-BG" sz="20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000" b="1" dirty="0">
                <a:latin typeface="Consolas" panose="020B0609020204030204" pitchFamily="49" charset="0"/>
              </a:rPr>
              <a:t>            </a:t>
            </a:r>
            <a:r>
              <a:rPr lang="en-US" sz="2000" b="1" dirty="0">
                <a:latin typeface="Consolas" panose="020B0609020204030204" pitchFamily="49" charset="0"/>
              </a:rPr>
              <a:t>.ToList();</a:t>
            </a:r>
          </a:p>
          <a:p>
            <a:pPr lvl="1"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	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if (towns.Count &gt; 0)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    this.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20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000" b="1" dirty="0">
                <a:latin typeface="Consolas" panose="020B0609020204030204" pitchFamily="49" charset="0"/>
              </a:rPr>
              <a:t>    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87929" y="2259000"/>
            <a:ext cx="4061918" cy="258555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546795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1000" y="2034000"/>
            <a:ext cx="1146203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sz="3400" dirty="0"/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във</a:t>
            </a:r>
            <a:r>
              <a:rPr lang="bg-BG" sz="3400" b="1" dirty="0"/>
              <a:t> възходящ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3500" y="2773678"/>
            <a:ext cx="115650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 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>
                <a:solidFill>
                  <a:schemeClr val="bg1"/>
                </a:solidFill>
              </a:rPr>
              <a:t>​</a:t>
            </a:r>
            <a:r>
              <a:rPr lang="en-US" sz="3400" b="1" dirty="0">
                <a:solidFill>
                  <a:schemeClr val="bg1"/>
                </a:solidFill>
              </a:rPr>
              <a:t>Master-Detail </a:t>
            </a:r>
            <a:r>
              <a:rPr lang="bg-BG" sz="3400" dirty="0"/>
              <a:t>навигация</a:t>
            </a:r>
          </a:p>
          <a:p>
            <a:r>
              <a:rPr lang="bg-BG" sz="3400" dirty="0"/>
              <a:t>Имплементиране на </a:t>
            </a:r>
            <a:r>
              <a:rPr lang="en-US" sz="3400" b="1" dirty="0"/>
              <a:t>Master-Detail</a:t>
            </a:r>
            <a:r>
              <a:rPr lang="en-US" sz="3400" dirty="0"/>
              <a:t> </a:t>
            </a:r>
            <a:r>
              <a:rPr lang="bg-BG" sz="3400" dirty="0"/>
              <a:t>с </a:t>
            </a:r>
            <a:r>
              <a:rPr lang="en-US" sz="3400" b="1" dirty="0">
                <a:solidFill>
                  <a:schemeClr val="bg1"/>
                </a:solidFill>
              </a:rPr>
              <a:t>Entity Framework Core</a:t>
            </a:r>
          </a:p>
          <a:p>
            <a:r>
              <a:rPr lang="bg-BG" sz="3400" dirty="0"/>
              <a:t>​</a:t>
            </a:r>
            <a:r>
              <a:rPr lang="en-US" sz="3400" b="1" dirty="0"/>
              <a:t>Master-Detail</a:t>
            </a:r>
            <a:r>
              <a:rPr lang="bg-BG" sz="3400" dirty="0"/>
              <a:t> таблици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sz="3400" dirty="0"/>
              <a:t>​</a:t>
            </a:r>
            <a:r>
              <a:rPr lang="bg-BG" sz="3400" b="1" dirty="0">
                <a:solidFill>
                  <a:schemeClr val="bg1"/>
                </a:solidFill>
              </a:rPr>
              <a:t>Филтриране</a:t>
            </a:r>
            <a:r>
              <a:rPr lang="bg-BG" sz="3400" dirty="0"/>
              <a:t> и </a:t>
            </a:r>
            <a:r>
              <a:rPr lang="bg-BG" sz="3400" b="1" dirty="0">
                <a:solidFill>
                  <a:schemeClr val="bg1"/>
                </a:solidFill>
              </a:rPr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таблица</a:t>
            </a:r>
            <a:endParaRPr lang="en-GB" sz="3400" b="1" dirty="0"/>
          </a:p>
          <a:p>
            <a:pPr>
              <a:buClr>
                <a:schemeClr val="tx1"/>
              </a:buClr>
            </a:pPr>
            <a:r>
              <a:rPr lang="en-GB" sz="3400" dirty="0"/>
              <a:t>​</a:t>
            </a:r>
            <a:r>
              <a:rPr lang="bg-BG" sz="3400" b="1" dirty="0"/>
              <a:t>Примерно приложение</a:t>
            </a:r>
            <a:r>
              <a:rPr lang="bg-BG" sz="3400" dirty="0"/>
              <a:t>: Държави и градове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A725B-95B4-F245-E4FE-602A2E3DC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A2CEE9-7CF7-2CFE-F7E0-20ADEDAA9C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F2B31-95CF-3CCE-C8A8-B37BD4CE4B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Използваме </a:t>
            </a:r>
            <a:r>
              <a:rPr lang="en-GB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  <a:r>
              <a:rPr lang="en-US" sz="3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400" dirty="0"/>
              <a:t>метода за </a:t>
            </a:r>
            <a:r>
              <a:rPr lang="bg-BG" sz="3400" b="1" dirty="0"/>
              <a:t>сортиране</a:t>
            </a:r>
            <a:r>
              <a:rPr lang="bg-BG" sz="3400" dirty="0"/>
              <a:t> на </a:t>
            </a:r>
            <a:r>
              <a:rPr lang="bg-BG" sz="3400" b="1" dirty="0"/>
              <a:t>данните </a:t>
            </a:r>
            <a:r>
              <a:rPr lang="bg-BG" sz="3400" dirty="0"/>
              <a:t>в</a:t>
            </a:r>
            <a:r>
              <a:rPr lang="bg-BG" sz="3400" b="1" dirty="0"/>
              <a:t> низходящ ред</a:t>
            </a:r>
            <a:endParaRPr lang="en-BG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0957E4-772E-DFD5-BF08-AC8511ACD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 (2)</a:t>
            </a:r>
            <a:endParaRPr lang="en-BG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1B4138D-1132-29D5-0B7A-5908549D18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5965" y="2799000"/>
            <a:ext cx="11160071" cy="320354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private void SortTownsByName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towns = this.dbContext.Towns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			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Descending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=&gt;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t.Name).ToList();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3291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85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97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50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b="1" dirty="0"/>
              <a:t>DataGridView</a:t>
            </a:r>
            <a:endParaRPr lang="bg-BG" b="1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b="1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b="1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b="1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B8C5-40BC-10C0-BE09-BC043D3D7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7D4AD4F-4BF3-FAA1-75CB-99D88A69A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1F2765-D141-788F-5858-D862AE188A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4"/>
            <a:ext cx="6715598" cy="5561125"/>
          </a:xfrm>
        </p:spPr>
        <p:txBody>
          <a:bodyPr>
            <a:normAutofit lnSpcReduction="10000"/>
          </a:bodyPr>
          <a:lstStyle/>
          <a:p>
            <a:pPr>
              <a:lnSpc>
                <a:spcPct val="110000"/>
              </a:lnSpc>
            </a:pPr>
            <a:r>
              <a:rPr lang="bg-BG" sz="2800" dirty="0"/>
              <a:t>Свързваме се с дадената </a:t>
            </a:r>
            <a:r>
              <a:rPr lang="bg-BG" sz="2800" b="1" dirty="0"/>
              <a:t>БД</a:t>
            </a:r>
          </a:p>
          <a:p>
            <a:pPr lvl="1">
              <a:lnSpc>
                <a:spcPct val="110000"/>
              </a:lnSpc>
            </a:pPr>
            <a:r>
              <a:rPr lang="bg-BG" sz="2600" dirty="0"/>
              <a:t>Генерираме класове по базата данни с </a:t>
            </a:r>
            <a:r>
              <a:rPr lang="en-US" sz="2600" b="1" dirty="0"/>
              <a:t>EF Core</a:t>
            </a:r>
            <a:r>
              <a:rPr lang="bg-BG" sz="2600" b="1" dirty="0"/>
              <a:t> </a:t>
            </a:r>
            <a:r>
              <a:rPr lang="bg-BG" sz="2600" dirty="0"/>
              <a:t>(</a:t>
            </a:r>
            <a:r>
              <a:rPr lang="en-US" sz="2600" dirty="0"/>
              <a:t>scaffold</a:t>
            </a:r>
            <a:r>
              <a:rPr lang="bg-BG" sz="2600" dirty="0"/>
              <a:t> </a:t>
            </a:r>
            <a:r>
              <a:rPr lang="en-US" sz="2600" dirty="0"/>
              <a:t>database)</a:t>
            </a:r>
          </a:p>
          <a:p>
            <a:pPr lvl="1">
              <a:lnSpc>
                <a:spcPct val="110000"/>
              </a:lnSpc>
            </a:pPr>
            <a:r>
              <a:rPr lang="bg-BG" sz="2600" dirty="0"/>
              <a:t>Получаваме класовете </a:t>
            </a:r>
            <a:r>
              <a:rPr lang="en-US" sz="2600" b="1" noProof="1">
                <a:latin typeface="Consolas" panose="020B0609020204030204" pitchFamily="49" charset="0"/>
              </a:rPr>
              <a:t>Country.cs</a:t>
            </a:r>
            <a:r>
              <a:rPr lang="en-US" sz="2600" dirty="0"/>
              <a:t>, </a:t>
            </a:r>
            <a:r>
              <a:rPr lang="en-US" sz="2600" b="1" noProof="1">
                <a:latin typeface="Consolas" panose="020B0609020204030204" pitchFamily="49" charset="0"/>
              </a:rPr>
              <a:t>Town.cs</a:t>
            </a:r>
            <a:r>
              <a:rPr lang="en-US" sz="2600" dirty="0"/>
              <a:t> </a:t>
            </a:r>
            <a:r>
              <a:rPr lang="bg-BG" sz="2600" dirty="0"/>
              <a:t>и</a:t>
            </a:r>
            <a:r>
              <a:rPr lang="en-US" sz="2600" dirty="0"/>
              <a:t> </a:t>
            </a:r>
            <a:r>
              <a:rPr lang="en-US" sz="2600" b="1" noProof="1">
                <a:latin typeface="Consolas" panose="020B0609020204030204" pitchFamily="49" charset="0"/>
              </a:rPr>
              <a:t>CountriesDbContext.cs</a:t>
            </a:r>
            <a:r>
              <a:rPr lang="bg-BG" sz="2600" dirty="0"/>
              <a:t> </a:t>
            </a:r>
            <a:endParaRPr lang="en-US" sz="2600" dirty="0"/>
          </a:p>
          <a:p>
            <a:pPr>
              <a:lnSpc>
                <a:spcPct val="110000"/>
              </a:lnSpc>
            </a:pPr>
            <a:r>
              <a:rPr lang="bg-BG" sz="2800" dirty="0"/>
              <a:t>Добавяме </a:t>
            </a:r>
            <a:r>
              <a:rPr lang="en-US" sz="2800" b="1" dirty="0"/>
              <a:t>Data Source</a:t>
            </a:r>
            <a:r>
              <a:rPr lang="en-US" sz="2800" dirty="0"/>
              <a:t> </a:t>
            </a:r>
            <a:r>
              <a:rPr lang="bg-BG" sz="2800" dirty="0"/>
              <a:t>към</a:t>
            </a:r>
            <a:r>
              <a:rPr lang="en-US" sz="2800" dirty="0"/>
              <a:t> </a:t>
            </a:r>
            <a:r>
              <a:rPr lang="bg-BG" sz="2800" dirty="0"/>
              <a:t>двете </a:t>
            </a:r>
            <a:r>
              <a:rPr lang="en-US" sz="2800" b="1" noProof="1"/>
              <a:t>DataGridView</a:t>
            </a:r>
            <a:r>
              <a:rPr lang="bg-BG" sz="2800" dirty="0"/>
              <a:t> контроли</a:t>
            </a:r>
            <a:endParaRPr lang="en-US" sz="2800" b="1" dirty="0"/>
          </a:p>
          <a:p>
            <a:pPr lvl="1">
              <a:lnSpc>
                <a:spcPct val="110000"/>
              </a:lnSpc>
            </a:pP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  <a:r>
              <a:rPr lang="en-US" sz="2800" dirty="0"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 </a:t>
            </a:r>
            <a:r>
              <a:rPr lang="en-US" sz="32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endParaRPr lang="en-GB" sz="2600" b="1" noProof="1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US" sz="2800" dirty="0">
                <a:sym typeface="Wingdings" panose="05000000000000000000" pitchFamily="2" charset="2"/>
              </a:rPr>
              <a:t> </a:t>
            </a:r>
            <a:r>
              <a:rPr lang="en-GB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  <a:r>
              <a:rPr lang="en-GB" sz="2800" b="1" noProof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BindingSource</a:t>
            </a:r>
            <a:endParaRPr lang="en-GB" sz="2800" noProof="1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649AF08-6AA0-9526-2999-E3CFC1846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634784E-3CB7-2E07-1228-7CBCD82D3A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1180484"/>
            <a:ext cx="3555000" cy="2745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7D43F2C-2866-2C2F-5EEC-887269E18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1000" y="4011517"/>
            <a:ext cx="3555000" cy="274573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46788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715598" cy="5528766"/>
          </a:xfrm>
        </p:spPr>
        <p:txBody>
          <a:bodyPr>
            <a:normAutofit/>
          </a:bodyPr>
          <a:lstStyle/>
          <a:p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2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за </a:t>
            </a:r>
            <a:r>
              <a:rPr lang="en-US" sz="3200" b="1" noProof="1">
                <a:latin typeface="Calibri" panose="020F0502020204030204" pitchFamily="34" charset="0"/>
                <a:cs typeface="Calibri" panose="020F0502020204030204" pitchFamily="34" charset="0"/>
              </a:rPr>
              <a:t>DataGridView</a:t>
            </a:r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200" dirty="0">
                <a:latin typeface="Calibri" panose="020F0502020204030204" pitchFamily="34" charset="0"/>
                <a:cs typeface="Calibri" panose="020F0502020204030204" pitchFamily="34" charset="0"/>
              </a:rPr>
              <a:t>контролата</a:t>
            </a:r>
          </a:p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колоните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  <a:r>
              <a:rPr lang="bg-BG" sz="3200" dirty="0"/>
              <a:t> 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Държава</a:t>
            </a:r>
            <a:endParaRPr lang="en-BG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1120" y="1208485"/>
            <a:ext cx="5195617" cy="44926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69E8E92-F56C-4726-E237-A70635E3AC8A}"/>
              </a:ext>
            </a:extLst>
          </p:cNvPr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1707" y="1182997"/>
            <a:ext cx="5205030" cy="454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при събитието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</a:t>
            </a:r>
            <a:endParaRPr lang="en-US" sz="2800" dirty="0"/>
          </a:p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от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384113" y="2304438"/>
            <a:ext cx="11147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List&lt;Town&gt;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 = new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CountriesDbContext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 db.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84BF3B-7DF7-9819-B720-E32767DD32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871" y="1719000"/>
            <a:ext cx="4587949" cy="24260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2354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Задаваме </a:t>
            </a:r>
            <a:r>
              <a:rPr lang="bg-BG" sz="3400" b="1" dirty="0"/>
              <a:t>данните</a:t>
            </a:r>
            <a:r>
              <a:rPr lang="bg-BG" sz="3400" dirty="0"/>
              <a:t> към 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3400" dirty="0"/>
              <a:t> </a:t>
            </a:r>
            <a:r>
              <a:rPr lang="bg-BG" sz="3400" dirty="0"/>
              <a:t>на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контролите</a:t>
            </a:r>
            <a:endParaRPr lang="en-US" sz="34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2433A25A-70EB-0A45-5167-A7069EB06D9D}"/>
              </a:ext>
            </a:extLst>
          </p:cNvPr>
          <p:cNvSpPr txBox="1">
            <a:spLocks/>
          </p:cNvSpPr>
          <p:nvPr/>
        </p:nvSpPr>
        <p:spPr>
          <a:xfrm>
            <a:off x="522485" y="2496847"/>
            <a:ext cx="11147030" cy="41549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countries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LoadCountriesFromDb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towns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LoadTownsFromDb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towns;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0395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F0E41-00DC-2C97-2BFA-622EB8FB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B33FCE-0F91-49AC-37B1-2EEDBA3D5E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591F2-9C9A-B21D-5340-746EB5657E4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1200"/>
              </a:spcBef>
            </a:pPr>
            <a:r>
              <a:rPr lang="bg-BG" sz="3400" dirty="0"/>
              <a:t>Зареждаме </a:t>
            </a:r>
            <a:r>
              <a:rPr lang="bg-BG" sz="3400" b="1" dirty="0"/>
              <a:t>данните</a:t>
            </a:r>
            <a:r>
              <a:rPr lang="bg-BG" sz="3400" dirty="0"/>
              <a:t> при </a:t>
            </a:r>
            <a:r>
              <a:rPr lang="bg-BG" sz="3400" b="1" dirty="0">
                <a:solidFill>
                  <a:schemeClr val="bg1"/>
                </a:solidFill>
              </a:rPr>
              <a:t>зареждане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формата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4E1EA8-0E54-808C-3408-E3F9744E4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Зареждане на данни от БД </a:t>
            </a:r>
            <a:r>
              <a:rPr lang="en-US" dirty="0"/>
              <a:t>(3)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CE3362-C064-038F-D4A9-C0FB18BC1324}"/>
              </a:ext>
            </a:extLst>
          </p:cNvPr>
          <p:cNvSpPr txBox="1">
            <a:spLocks/>
          </p:cNvSpPr>
          <p:nvPr/>
        </p:nvSpPr>
        <p:spPr>
          <a:xfrm>
            <a:off x="522485" y="2021516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FormCountries_Load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ReloadTowns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41143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472461"/>
            <a:ext cx="11125200" cy="403453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private void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var selectedCountry =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    </a:t>
            </a:r>
            <a:r>
              <a:rPr lang="en-US" b="1" dirty="0">
                <a:latin typeface="Consolas" panose="020B0609020204030204" pitchFamily="49" charset="0"/>
              </a:rPr>
              <a:t>if (selectedCountry == null)</a:t>
            </a: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return;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dirty="0">
                <a:latin typeface="Consolas" panose="020B0609020204030204" pitchFamily="49" charset="0"/>
              </a:rPr>
              <a:t>    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;</a:t>
            </a:r>
            <a:endParaRPr lang="en-US" b="1" dirty="0">
              <a:latin typeface="Consolas" panose="020B0609020204030204" pitchFamily="49" charset="0"/>
            </a:endParaRP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 </a:t>
            </a:r>
            <a:r>
              <a:rPr lang="en-US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{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</a:rPr>
              <a:t>(t =&gt; t.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 ==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b="1" dirty="0">
                <a:latin typeface="Consolas" panose="020B0609020204030204" pitchFamily="49" charset="0"/>
              </a:rPr>
              <a:t>).ToList();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b="1" dirty="0">
                <a:latin typeface="Consolas" panose="020B0609020204030204" pitchFamily="49" charset="0"/>
              </a:rPr>
              <a:t>         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b="1" dirty="0">
                <a:latin typeface="Consolas" panose="020B0609020204030204" pitchFamily="49" charset="0"/>
              </a:rPr>
              <a:t>;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    }</a:t>
            </a:r>
          </a:p>
          <a:p>
            <a:pPr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8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800" dirty="0"/>
              <a:t>на </a:t>
            </a:r>
            <a:r>
              <a:rPr lang="en-US" sz="2800" b="1" dirty="0"/>
              <a:t>textBoxFilter</a:t>
            </a:r>
            <a:endParaRPr lang="bg-BG" sz="2800" dirty="0"/>
          </a:p>
          <a:p>
            <a:r>
              <a:rPr lang="bg-BG" sz="2800" dirty="0"/>
              <a:t>Имплементираме </a:t>
            </a:r>
            <a:r>
              <a:rPr lang="bg-BG" sz="2800" b="1" dirty="0">
                <a:solidFill>
                  <a:schemeClr val="bg1"/>
                </a:solidFill>
              </a:rPr>
              <a:t>живо търсене </a:t>
            </a:r>
            <a:r>
              <a:rPr lang="bg-BG" sz="2800" dirty="0"/>
              <a:t>по </a:t>
            </a:r>
            <a:r>
              <a:rPr lang="bg-BG" sz="2800" b="1" dirty="0"/>
              <a:t>име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7026" y="2574000"/>
            <a:ext cx="11656512" cy="37267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2515" y="1751806"/>
            <a:ext cx="3640777" cy="1462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8203" y="1539000"/>
            <a:ext cx="11395594" cy="40960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List&lt;Country&gt;</a:t>
            </a: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</a:t>
            </a:r>
            <a:b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</a:br>
            <a:r>
              <a:rPr lang="bg-BG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endParaRPr lang="bg-BG" sz="2400" b="1" noProof="1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=&gt;c.CountryName.ToLower()</a:t>
            </a:r>
            <a:endParaRPr lang="bg-BG" sz="2400" b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       </a:t>
            </a:r>
            <a:r>
              <a:rPr lang="en-US" sz="2400" b="1" dirty="0">
                <a:latin typeface="Consolas" panose="020B0609020204030204" pitchFamily="49" charset="0"/>
                <a:cs typeface="Courier New" panose="02070309020205020404" pitchFamily="49" charset="0"/>
              </a:rPr>
              <a:t>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ToList</a:t>
            </a: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400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406" y="1282220"/>
            <a:ext cx="11562624" cy="514253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List&lt;Country&gt;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(List&lt;</a:t>
            </a:r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Country&gt;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8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8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8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8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3502" y="2197910"/>
            <a:ext cx="11557314" cy="45269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dbContext.Countries.ToList();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US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Обединяване на сортиране и филтриране</a:t>
            </a:r>
            <a:r>
              <a:rPr lang="en-US" dirty="0"/>
              <a:t>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8" y="1179000"/>
            <a:ext cx="11547281" cy="465009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US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.SelectedItem.ToString();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7696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Master-Detail</a:t>
            </a:r>
            <a:r>
              <a:rPr lang="en-GB" sz="3400" b="1" dirty="0"/>
              <a:t> </a:t>
            </a:r>
            <a:r>
              <a:rPr lang="bg-BG" sz="3400" dirty="0"/>
              <a:t>навигацията</a:t>
            </a:r>
            <a:r>
              <a:rPr lang="en-US" sz="3400" dirty="0"/>
              <a:t> </a:t>
            </a:r>
            <a:r>
              <a:rPr lang="bg-BG" sz="3400" dirty="0"/>
              <a:t>отразява </a:t>
            </a:r>
            <a:r>
              <a:rPr lang="bg-BG" sz="3400" b="1" dirty="0"/>
              <a:t>отношенията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едно-към-много</a:t>
            </a:r>
            <a:endParaRPr lang="en-GB" sz="34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3400" b="1" dirty="0">
                <a:solidFill>
                  <a:schemeClr val="bg2"/>
                </a:solidFill>
              </a:rPr>
              <a:t>Филтриране</a:t>
            </a:r>
            <a:r>
              <a:rPr lang="bg-BG" sz="3400" dirty="0">
                <a:solidFill>
                  <a:schemeClr val="bg2"/>
                </a:solidFill>
              </a:rPr>
              <a:t> и </a:t>
            </a:r>
            <a:r>
              <a:rPr lang="bg-BG" sz="3400" b="1" dirty="0">
                <a:solidFill>
                  <a:schemeClr val="bg2"/>
                </a:solidFill>
              </a:rPr>
              <a:t>сортиране</a:t>
            </a:r>
            <a:r>
              <a:rPr lang="bg-BG" sz="3400" dirty="0">
                <a:solidFill>
                  <a:schemeClr val="bg2"/>
                </a:solidFill>
              </a:rPr>
              <a:t> на таблица</a:t>
            </a:r>
            <a:endParaRPr lang="en-US" sz="34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200" dirty="0">
                <a:solidFill>
                  <a:schemeClr val="bg2"/>
                </a:solidFill>
              </a:rPr>
              <a:t>Използваме </a:t>
            </a:r>
            <a:r>
              <a:rPr lang="en-US" sz="3200" b="1" dirty="0">
                <a:solidFill>
                  <a:schemeClr val="bg2"/>
                </a:solidFill>
              </a:rPr>
              <a:t>LINQ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b="1" dirty="0">
                <a:solidFill>
                  <a:schemeClr val="bg2"/>
                </a:solidFill>
              </a:rPr>
              <a:t>заявки: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OrderByDescending()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580598" cy="5528766"/>
          </a:xfrm>
        </p:spPr>
        <p:txBody>
          <a:bodyPr>
            <a:normAutofit/>
          </a:bodyPr>
          <a:lstStyle/>
          <a:p>
            <a:r>
              <a:rPr lang="bg-BG" sz="3400" dirty="0"/>
              <a:t>Метод за </a:t>
            </a:r>
            <a:r>
              <a:rPr lang="bg-BG" sz="3400" b="1" dirty="0"/>
              <a:t>визуализиране</a:t>
            </a:r>
            <a:r>
              <a:rPr lang="bg-BG" sz="3400" dirty="0"/>
              <a:t> на </a:t>
            </a:r>
            <a:r>
              <a:rPr lang="bg-BG" sz="3400" b="1" dirty="0"/>
              <a:t>взаимоотношения</a:t>
            </a:r>
            <a:r>
              <a:rPr lang="bg-BG" sz="3400" dirty="0"/>
              <a:t> от тип </a:t>
            </a:r>
            <a:r>
              <a:rPr lang="en-US" sz="3400" dirty="0"/>
              <a:t>"</a:t>
            </a:r>
            <a:r>
              <a:rPr lang="bg-BG" sz="3400" b="1" dirty="0">
                <a:solidFill>
                  <a:schemeClr val="bg1"/>
                </a:solidFill>
              </a:rPr>
              <a:t>едно към много</a:t>
            </a:r>
            <a:r>
              <a:rPr lang="en-US" sz="3400" dirty="0"/>
              <a:t>"</a:t>
            </a:r>
            <a:r>
              <a:rPr lang="bg-BG" sz="3400" dirty="0"/>
              <a:t> </a:t>
            </a:r>
            <a:r>
              <a:rPr lang="en-US" sz="3400" b="1" dirty="0"/>
              <a:t>(one-to-many)</a:t>
            </a:r>
            <a:endParaRPr lang="bg-BG" sz="3400" b="1" dirty="0"/>
          </a:p>
          <a:p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400" b="1" dirty="0"/>
              <a:t>Detail</a:t>
            </a:r>
            <a:r>
              <a:rPr lang="en-US" sz="3400" dirty="0"/>
              <a:t> </a:t>
            </a:r>
            <a:r>
              <a:rPr lang="bg-BG" sz="3400" dirty="0"/>
              <a:t>съдържа </a:t>
            </a:r>
            <a:r>
              <a:rPr lang="bg-BG" sz="3400" b="1" dirty="0">
                <a:solidFill>
                  <a:schemeClr val="bg1"/>
                </a:solidFill>
              </a:rPr>
              <a:t>свързани</a:t>
            </a:r>
            <a:r>
              <a:rPr lang="bg-BG" sz="3400" dirty="0"/>
              <a:t> с </a:t>
            </a:r>
            <a:r>
              <a:rPr lang="en-US" sz="3400" b="1" dirty="0"/>
              <a:t>Master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данни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40647" y="1462654"/>
            <a:ext cx="5112383" cy="499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1" y="1196125"/>
            <a:ext cx="6285649" cy="5528766"/>
          </a:xfrm>
        </p:spPr>
        <p:txBody>
          <a:bodyPr/>
          <a:lstStyle/>
          <a:p>
            <a:r>
              <a:rPr lang="bg-BG" sz="3400" b="1" dirty="0"/>
              <a:t>Най-разпространената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връзка</a:t>
            </a:r>
            <a:r>
              <a:rPr lang="bg-BG" sz="3400" dirty="0"/>
              <a:t> между </a:t>
            </a:r>
            <a:r>
              <a:rPr lang="bg-BG" sz="3400" b="1" dirty="0">
                <a:solidFill>
                  <a:schemeClr val="bg1"/>
                </a:solidFill>
              </a:rPr>
              <a:t>таблици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Имплементира се с </a:t>
            </a:r>
            <a:r>
              <a:rPr lang="bg-BG" sz="3400" b="1" dirty="0">
                <a:solidFill>
                  <a:schemeClr val="bg1"/>
                </a:solidFill>
              </a:rPr>
              <a:t>колекция</a:t>
            </a:r>
            <a:r>
              <a:rPr lang="bg-BG" sz="3400" dirty="0"/>
              <a:t> в </a:t>
            </a:r>
            <a:r>
              <a:rPr lang="bg-BG" sz="3400" b="1" dirty="0"/>
              <a:t>родителския</a:t>
            </a:r>
            <a:r>
              <a:rPr lang="bg-BG" sz="3400" dirty="0"/>
              <a:t> </a:t>
            </a:r>
            <a:r>
              <a:rPr lang="bg-BG" sz="3400" b="1" dirty="0"/>
              <a:t>модел</a:t>
            </a:r>
            <a:endParaRPr lang="en-US" sz="3400" b="1" dirty="0"/>
          </a:p>
          <a:p>
            <a:pPr lvl="1"/>
            <a:r>
              <a:rPr lang="bg-BG" sz="3200" dirty="0"/>
              <a:t>Колекцията се </a:t>
            </a:r>
            <a:r>
              <a:rPr lang="bg-BG" sz="3200" b="1" dirty="0">
                <a:solidFill>
                  <a:schemeClr val="bg1"/>
                </a:solidFill>
              </a:rPr>
              <a:t>инициализира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конструктора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D646C1-AEB7-114A-B605-F2FCACC102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6051" y="1382232"/>
            <a:ext cx="5276979" cy="515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b="1" dirty="0"/>
              <a:t>(Id,</a:t>
            </a:r>
            <a:r>
              <a:rPr lang="en-US" dirty="0"/>
              <a:t> </a:t>
            </a:r>
            <a:r>
              <a:rPr lang="en-US" b="1" dirty="0"/>
              <a:t>Name)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b="1" dirty="0"/>
              <a:t>(Id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b="1" dirty="0"/>
              <a:t>)</a:t>
            </a:r>
            <a:r>
              <a:rPr lang="en-US" dirty="0"/>
              <a:t>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b="1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b="1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61834</TotalTime>
  <Words>2100</Words>
  <Application>Microsoft Macintosh PowerPoint</Application>
  <PresentationFormat>Widescreen</PresentationFormat>
  <Paragraphs>363</Paragraphs>
  <Slides>39</Slides>
  <Notes>16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</vt:lpstr>
      <vt:lpstr>Many-to-One: Имплементация</vt:lpstr>
      <vt:lpstr>Четене на master-detail таблици</vt:lpstr>
      <vt:lpstr>Master-Detail таблици в Windows Forms</vt:lpstr>
      <vt:lpstr>Master-Detail таблици в Windows Forms</vt:lpstr>
      <vt:lpstr>Master-Detail таблици в Windows Forms</vt:lpstr>
      <vt:lpstr>Навигация между свързани таблици – Пример (1)</vt:lpstr>
      <vt:lpstr>Навигация между свързани таблици – Пример (2)</vt:lpstr>
      <vt:lpstr>Филтриране и сортиране на таблица</vt:lpstr>
      <vt:lpstr>Филтриране на таблица</vt:lpstr>
      <vt:lpstr>Сортиране на таблица (1)</vt:lpstr>
      <vt:lpstr>Сортиране на таблица (2)</vt:lpstr>
      <vt:lpstr>Примерно приложение</vt:lpstr>
      <vt:lpstr>Създаване на WinForms приложение</vt:lpstr>
      <vt:lpstr>Свързване с база данни EF Core</vt:lpstr>
      <vt:lpstr>Свързване с база данни EF Core</vt:lpstr>
      <vt:lpstr>Зареждане на данни от БД (1)</vt:lpstr>
      <vt:lpstr>Зареждане на данни от БД (2)</vt:lpstr>
      <vt:lpstr>Зареждане на данни от БД (3)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 (1)</vt:lpstr>
      <vt:lpstr>Обединяване на сортиране и филтриране (2)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437</cp:revision>
  <dcterms:created xsi:type="dcterms:W3CDTF">2018-05-23T13:08:44Z</dcterms:created>
  <dcterms:modified xsi:type="dcterms:W3CDTF">2025-02-04T20:28:18Z</dcterms:modified>
  <cp:category/>
</cp:coreProperties>
</file>