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08" r:id="rId16"/>
    <p:sldId id="710" r:id="rId17"/>
    <p:sldId id="714" r:id="rId18"/>
    <p:sldId id="720" r:id="rId19"/>
    <p:sldId id="721" r:id="rId20"/>
    <p:sldId id="726" r:id="rId21"/>
    <p:sldId id="723" r:id="rId22"/>
    <p:sldId id="740" r:id="rId23"/>
    <p:sldId id="724" r:id="rId24"/>
    <p:sldId id="725" r:id="rId25"/>
    <p:sldId id="731" r:id="rId26"/>
    <p:sldId id="729" r:id="rId27"/>
    <p:sldId id="728" r:id="rId28"/>
    <p:sldId id="722" r:id="rId29"/>
    <p:sldId id="633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10"/>
            <p14:sldId id="714"/>
            <p14:sldId id="720"/>
            <p14:sldId id="721"/>
            <p14:sldId id="726"/>
            <p14:sldId id="723"/>
            <p14:sldId id="740"/>
            <p14:sldId id="724"/>
            <p14:sldId id="725"/>
            <p14:sldId id="731"/>
            <p14:sldId id="729"/>
            <p14:sldId id="728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3" autoAdjust="0"/>
    <p:restoredTop sz="95188" autoAdjust="0"/>
  </p:normalViewPr>
  <p:slideViewPr>
    <p:cSldViewPr showGuides="1">
      <p:cViewPr varScale="1">
        <p:scale>
          <a:sx n="106" d="100"/>
          <a:sy n="106" d="100"/>
        </p:scale>
        <p:origin x="200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54314"/>
            <a:ext cx="1827780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DataSource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en-US" sz="3000" b="1" dirty="0"/>
              <a:t>Data Binding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ReadOnly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dirty="0"/>
              <a:t>/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</a:rPr>
              <a:t>TableStyles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000" y="3827980"/>
            <a:ext cx="4137173" cy="13931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165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</a:rPr>
              <a:t>DataSource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С натискане на </a:t>
            </a:r>
            <a:r>
              <a:rPr lang="bg-BG" sz="3000" b="1" dirty="0">
                <a:solidFill>
                  <a:schemeClr val="bg1"/>
                </a:solidFill>
              </a:rPr>
              <a:t>бутона</a:t>
            </a:r>
            <a:r>
              <a:rPr lang="bg-BG" sz="3000" dirty="0"/>
              <a:t> на </a:t>
            </a:r>
            <a:r>
              <a:rPr lang="bg-BG" sz="3000" b="1" dirty="0"/>
              <a:t>контролата</a:t>
            </a:r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3000" dirty="0"/>
              <a:t>С </a:t>
            </a:r>
            <a:r>
              <a:rPr lang="bg-BG" sz="3000" b="1" dirty="0"/>
              <a:t>десен бутон </a:t>
            </a:r>
            <a:r>
              <a:rPr lang="bg-BG" sz="3000" dirty="0"/>
              <a:t>върху </a:t>
            </a:r>
            <a:r>
              <a:rPr lang="bg-BG" sz="3000" b="1" dirty="0"/>
              <a:t>контролата</a:t>
            </a:r>
            <a:r>
              <a:rPr lang="bg-BG" sz="3000" dirty="0"/>
              <a:t> -&gt;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Edit Columns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04932-6255-376F-6310-18B4D4461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1000" y="1314000"/>
            <a:ext cx="2738571" cy="24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856" y="3956721"/>
            <a:ext cx="4411652" cy="24412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65400"/>
            <a:ext cx="7772400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”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184" y="2986585"/>
            <a:ext cx="5784311" cy="19478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187002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258339" y="3651063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-&gt; 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endParaRPr lang="bg-BG" sz="2800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-</a:t>
            </a:r>
            <a:r>
              <a:rPr lang="en-US" sz="2800" dirty="0"/>
              <a:t>&gt;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-&gt;</a:t>
            </a:r>
            <a:r>
              <a:rPr lang="en-US" sz="2800" b="1" dirty="0">
                <a:solidFill>
                  <a:schemeClr val="bg1"/>
                </a:solidFill>
              </a:rPr>
              <a:t> New Query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11001946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(1, 'Laptop', 'Electronics'),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(2, 'Smartphone', 'Electronics'),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(3, 'Desk', 'Furniture’),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3755" y="1302228"/>
            <a:ext cx="3313218" cy="53165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-&gt;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-&gt;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606000" y="379477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06000" y="5278616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Структурираме</a:t>
            </a:r>
            <a:r>
              <a:rPr lang="bg-BG" sz="3400" dirty="0"/>
              <a:t> проекта</a:t>
            </a:r>
            <a:endParaRPr lang="en-US" sz="3400" dirty="0"/>
          </a:p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“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C1B73-3810-F2E4-598E-BEDC5084B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000" y="1200672"/>
            <a:ext cx="4005000" cy="47409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42" y="1489419"/>
            <a:ext cx="7002052" cy="41724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200" b="1" dirty="0"/>
              <a:t>Визуализация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данни</a:t>
            </a:r>
            <a:r>
              <a:rPr lang="bg-BG" sz="3200" dirty="0"/>
              <a:t> в </a:t>
            </a:r>
            <a:r>
              <a:rPr lang="en-US" sz="3200" b="1" dirty="0">
                <a:solidFill>
                  <a:schemeClr val="bg1"/>
                </a:solidFill>
              </a:rPr>
              <a:t>Windows Forms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Свързване</a:t>
            </a:r>
            <a:r>
              <a:rPr lang="bg-BG" sz="2800" dirty="0"/>
              <a:t> на данни </a:t>
            </a:r>
            <a:r>
              <a:rPr lang="en-US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Data Binding</a:t>
            </a:r>
            <a:r>
              <a:rPr lang="en-US" sz="2800" dirty="0"/>
              <a:t>)</a:t>
            </a:r>
          </a:p>
          <a:p>
            <a:pPr lvl="1"/>
            <a:r>
              <a:rPr lang="bg-BG" sz="2800" b="1" dirty="0"/>
              <a:t>Източници</a:t>
            </a:r>
            <a:r>
              <a:rPr lang="bg-BG" sz="2800" dirty="0"/>
              <a:t> на данни</a:t>
            </a:r>
            <a:endParaRPr lang="en-US" sz="2800" dirty="0"/>
          </a:p>
          <a:p>
            <a:pPr lvl="1"/>
            <a:r>
              <a:rPr lang="bg-BG" sz="2800" b="1" dirty="0"/>
              <a:t>Видове</a:t>
            </a:r>
            <a:r>
              <a:rPr lang="bg-BG" sz="2800" dirty="0"/>
              <a:t> </a:t>
            </a:r>
            <a:r>
              <a:rPr lang="en-US" sz="2800" dirty="0"/>
              <a:t>Data Binding</a:t>
            </a:r>
            <a:endParaRPr lang="bg-BG" sz="2800" dirty="0"/>
          </a:p>
          <a:p>
            <a:r>
              <a:rPr lang="bg-BG" sz="3200" dirty="0"/>
              <a:t>Какво е </a:t>
            </a:r>
            <a:r>
              <a:rPr lang="en-US" sz="3200" dirty="0"/>
              <a:t>​</a:t>
            </a:r>
            <a:r>
              <a:rPr lang="en-US" sz="3200" b="1" dirty="0">
                <a:solidFill>
                  <a:schemeClr val="bg1"/>
                </a:solidFill>
              </a:rPr>
              <a:t>DataGridView</a:t>
            </a:r>
            <a:r>
              <a:rPr lang="bg-BG" sz="3200" dirty="0"/>
              <a:t>?</a:t>
            </a:r>
          </a:p>
          <a:p>
            <a:pPr lvl="1"/>
            <a:r>
              <a:rPr lang="bg-BG" sz="3000" b="1" dirty="0"/>
              <a:t>Описание</a:t>
            </a:r>
            <a:r>
              <a:rPr lang="bg-BG" sz="3000" dirty="0"/>
              <a:t>, </a:t>
            </a:r>
            <a:r>
              <a:rPr lang="bg-BG" sz="3000" b="1" dirty="0"/>
              <a:t>свойства</a:t>
            </a:r>
            <a:r>
              <a:rPr lang="bg-BG" sz="3000" dirty="0"/>
              <a:t> и </a:t>
            </a:r>
            <a:r>
              <a:rPr lang="bg-BG" sz="30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200" dirty="0"/>
              <a:t>Примерно приложение</a:t>
            </a:r>
            <a:r>
              <a:rPr lang="en-US" sz="3200" dirty="0"/>
              <a:t>: </a:t>
            </a:r>
            <a:r>
              <a:rPr lang="bg-BG" sz="3200" dirty="0"/>
              <a:t>Магазин с продукти</a:t>
            </a:r>
            <a:endParaRPr lang="en-GB" sz="32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Кликаме на </a:t>
            </a:r>
            <a:r>
              <a:rPr lang="en-US" sz="3200" b="1" dirty="0">
                <a:solidFill>
                  <a:schemeClr val="bg1"/>
                </a:solidFill>
              </a:rPr>
              <a:t>action</a:t>
            </a:r>
            <a:r>
              <a:rPr lang="en-US" sz="3200" dirty="0"/>
              <a:t> </a:t>
            </a:r>
            <a:r>
              <a:rPr lang="bg-BG" sz="3200" dirty="0"/>
              <a:t>бутона в </a:t>
            </a:r>
            <a:r>
              <a:rPr lang="bg-BG" sz="3200" b="1" dirty="0"/>
              <a:t>горния десен ъгъл </a:t>
            </a:r>
            <a:r>
              <a:rPr lang="bg-BG" sz="3200" dirty="0"/>
              <a:t>на </a:t>
            </a:r>
            <a:r>
              <a:rPr lang="bg-BG" sz="3200" b="1" dirty="0"/>
              <a:t>контролата</a:t>
            </a:r>
          </a:p>
          <a:p>
            <a:r>
              <a:rPr lang="en-BG" sz="3200" b="1" dirty="0">
                <a:solidFill>
                  <a:schemeClr val="bg1"/>
                </a:solidFill>
              </a:rPr>
              <a:t>Choose Data Source </a:t>
            </a:r>
            <a:r>
              <a:rPr lang="en-BG" sz="3200" dirty="0"/>
              <a:t>-&gt; </a:t>
            </a:r>
            <a:r>
              <a:rPr lang="en-BG" sz="3200" b="1" dirty="0">
                <a:solidFill>
                  <a:schemeClr val="bg1"/>
                </a:solidFill>
              </a:rPr>
              <a:t>Add new Object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22179-341D-F5D9-D839-AA8EC5ED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1225" y="3268313"/>
            <a:ext cx="6489550" cy="32386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bg-BG" b="1" dirty="0"/>
              <a:t>моделът</a:t>
            </a:r>
            <a:r>
              <a:rPr lang="bg-BG" dirty="0"/>
              <a:t> ни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137" y="2505371"/>
            <a:ext cx="4611663" cy="29102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644" y="1899000"/>
            <a:ext cx="5746497" cy="43840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6474990" y="371197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7AF4FB-251F-E329-A800-EB49216A7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B4C8C-42AA-8361-48E6-89A3CE9CE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падащото меню избираме модела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F62D87-B587-AF7F-CF15-F3E1EF57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3262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-</a:t>
            </a:r>
            <a:r>
              <a:rPr lang="en-US" sz="3200" dirty="0"/>
              <a:t>&gt; 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Навигираме до </a:t>
            </a:r>
            <a:r>
              <a:rPr lang="bg-BG" sz="3000" b="1" dirty="0"/>
              <a:t>кода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US" sz="3000" b="1" dirty="0"/>
          </a:p>
          <a:p>
            <a:pPr lvl="1"/>
            <a:r>
              <a:rPr lang="bg-BG" sz="3000" dirty="0"/>
              <a:t>С десен бутон на </a:t>
            </a:r>
            <a:r>
              <a:rPr lang="en-US" sz="3000" b="1" dirty="0">
                <a:solidFill>
                  <a:schemeClr val="bg1"/>
                </a:solidFill>
              </a:rPr>
              <a:t>FormStoreProducts</a:t>
            </a:r>
            <a:r>
              <a:rPr lang="en-US" sz="3000" dirty="0"/>
              <a:t> -&gt; </a:t>
            </a:r>
            <a:r>
              <a:rPr lang="en-US" sz="3000" b="1" dirty="0">
                <a:solidFill>
                  <a:schemeClr val="bg1"/>
                </a:solidFill>
              </a:rPr>
              <a:t>View Code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Добавяме</a:t>
            </a:r>
            <a:r>
              <a:rPr lang="en-US" sz="3000" dirty="0"/>
              <a:t> </a:t>
            </a:r>
            <a:r>
              <a:rPr lang="en-US" sz="3000" b="1" dirty="0"/>
              <a:t>private</a:t>
            </a:r>
            <a:r>
              <a:rPr lang="bg-BG" sz="3000" dirty="0"/>
              <a:t> </a:t>
            </a:r>
            <a:r>
              <a:rPr lang="bg-BG" sz="3000" b="1" dirty="0"/>
              <a:t>поле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3000" dirty="0"/>
              <a:t>Пренаписваме </a:t>
            </a:r>
            <a:r>
              <a:rPr lang="en-US" sz="3000" dirty="0"/>
              <a:t>(</a:t>
            </a:r>
            <a:r>
              <a:rPr lang="en-US" sz="3000" b="1" dirty="0"/>
              <a:t>override-</a:t>
            </a:r>
            <a:r>
              <a:rPr lang="bg-BG" sz="3000" dirty="0"/>
              <a:t>ваме</a:t>
            </a:r>
            <a:r>
              <a:rPr lang="en-US" sz="3000" dirty="0"/>
              <a:t>)</a:t>
            </a:r>
            <a:r>
              <a:rPr lang="bg-BG" sz="3000" dirty="0"/>
              <a:t> методите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69137" y="3213556"/>
            <a:ext cx="1108389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StoreDbContext? dbContext;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98DEF-3747-3C37-7A1B-9A350C49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7" y="4597754"/>
            <a:ext cx="7653357" cy="1199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(1)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При </a:t>
            </a:r>
            <a:r>
              <a:rPr lang="bg-BG" sz="3000" b="1" dirty="0"/>
              <a:t>зареждането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се извиква </a:t>
            </a:r>
            <a:r>
              <a:rPr lang="bg-BG" sz="3000" b="1" dirty="0"/>
              <a:t>методът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нашият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Методът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EnsureCreated()</a:t>
            </a:r>
            <a:r>
              <a:rPr lang="bg-BG" sz="3000" dirty="0"/>
              <a:t> </a:t>
            </a:r>
            <a:r>
              <a:rPr lang="bg-BG" sz="3000" b="1" dirty="0"/>
              <a:t>проверява</a:t>
            </a:r>
            <a:r>
              <a:rPr lang="bg-BG" sz="3000" dirty="0"/>
              <a:t> дали има такава </a:t>
            </a:r>
            <a:r>
              <a:rPr lang="bg-BG" sz="3000" b="1" dirty="0"/>
              <a:t>БД</a:t>
            </a:r>
          </a:p>
          <a:p>
            <a:pPr lvl="1"/>
            <a:r>
              <a:rPr lang="bg-BG" sz="2800" dirty="0"/>
              <a:t>Ако няма, създава </a:t>
            </a:r>
            <a:r>
              <a:rPr lang="bg-BG" sz="2800" b="1" dirty="0"/>
              <a:t>нова</a:t>
            </a:r>
            <a:endParaRPr lang="en-US" sz="2800" b="1" dirty="0"/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74262" y="1902267"/>
            <a:ext cx="245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base.OnLoad(e);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674262" y="3125593"/>
            <a:ext cx="560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 = new StoreDbContext();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B241276-0C11-530B-FAE1-AE002141E120}"/>
              </a:ext>
            </a:extLst>
          </p:cNvPr>
          <p:cNvSpPr txBox="1">
            <a:spLocks/>
          </p:cNvSpPr>
          <p:nvPr/>
        </p:nvSpPr>
        <p:spPr>
          <a:xfrm>
            <a:off x="674262" y="4933010"/>
            <a:ext cx="6006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this.dbContext.Database.EnsureCreated();</a:t>
            </a:r>
          </a:p>
        </p:txBody>
      </p:sp>
    </p:spTree>
    <p:extLst>
      <p:ext uri="{BB962C8B-B14F-4D97-AF65-F5344CB8AC3E}">
        <p14:creationId xmlns:p14="http://schemas.microsoft.com/office/powerpoint/2010/main" val="24452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(2)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Методът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Load()</a:t>
            </a:r>
            <a:r>
              <a:rPr lang="en-US" sz="2800" dirty="0"/>
              <a:t> </a:t>
            </a:r>
            <a:r>
              <a:rPr lang="bg-BG" sz="2800" b="1" dirty="0"/>
              <a:t>зарежда</a:t>
            </a:r>
            <a:r>
              <a:rPr lang="bg-BG" sz="2800" dirty="0"/>
              <a:t> </a:t>
            </a:r>
            <a:r>
              <a:rPr lang="bg-BG" sz="2800" b="1" dirty="0"/>
              <a:t>данните</a:t>
            </a:r>
            <a:r>
              <a:rPr lang="bg-BG" sz="2800" dirty="0"/>
              <a:t> от БД и </a:t>
            </a:r>
            <a:r>
              <a:rPr lang="bg-BG" sz="2800" b="1" dirty="0"/>
              <a:t>следи</a:t>
            </a:r>
            <a:r>
              <a:rPr lang="bg-BG" sz="2800" dirty="0"/>
              <a:t> за </a:t>
            </a:r>
            <a:r>
              <a:rPr lang="bg-BG" sz="2800" b="1" dirty="0"/>
              <a:t>промени</a:t>
            </a:r>
            <a:endParaRPr lang="en-US" sz="2800" b="1" dirty="0"/>
          </a:p>
          <a:p>
            <a:endParaRPr lang="bg-BG" sz="2800" b="1" dirty="0"/>
          </a:p>
          <a:p>
            <a:r>
              <a:rPr lang="bg-BG" sz="2800" dirty="0"/>
              <a:t>Свойството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productBindingSource</a:t>
            </a:r>
            <a:r>
              <a:rPr lang="bg-BG" sz="2800" dirty="0"/>
              <a:t> пази </a:t>
            </a:r>
            <a:r>
              <a:rPr lang="bg-BG" sz="2800" b="1" dirty="0"/>
              <a:t>локалните промени </a:t>
            </a:r>
            <a:r>
              <a:rPr lang="bg-BG" sz="2800" dirty="0"/>
              <a:t>и гарантира, че данните са </a:t>
            </a:r>
            <a:r>
              <a:rPr lang="bg-BG" sz="2800" b="1" dirty="0"/>
              <a:t>съгласувани</a:t>
            </a:r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51000" y="1839158"/>
            <a:ext cx="42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this.dbContext.Products.Load();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583500" y="3429000"/>
            <a:ext cx="1102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this.productBindingSource.DataSource = dbContext.Products.Local.ToBindingList();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B5B1F8-BC66-C03C-02E9-A565548E9AEE}"/>
              </a:ext>
            </a:extLst>
          </p:cNvPr>
          <p:cNvSpPr txBox="1">
            <a:spLocks/>
          </p:cNvSpPr>
          <p:nvPr/>
        </p:nvSpPr>
        <p:spPr>
          <a:xfrm>
            <a:off x="572953" y="3894687"/>
            <a:ext cx="11025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protected override void OnLoad(EventArgs e)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base.OnLoad(e);</a:t>
            </a:r>
          </a:p>
          <a:p>
            <a:pPr>
              <a:lnSpc>
                <a:spcPct val="100000"/>
              </a:lnSpc>
            </a:pP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 = new StoreDbContext();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this.dbContext.Database.EnsureCreated();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this.dbContext.Products.Load();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this.productBindingSource.DataSource = dbContext.Products.Local.ToBindingList();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24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OnClosing()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A60DF-6890-4609-78B2-933416A22B72}"/>
              </a:ext>
            </a:extLst>
          </p:cNvPr>
          <p:cNvSpPr txBox="1">
            <a:spLocks/>
          </p:cNvSpPr>
          <p:nvPr/>
        </p:nvSpPr>
        <p:spPr>
          <a:xfrm>
            <a:off x="450414" y="3237463"/>
            <a:ext cx="11311114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protected override void OnClosing(CancelEventArgs e)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base.OnClosing(e);</a:t>
            </a:r>
          </a:p>
          <a:p>
            <a:pPr>
              <a:lnSpc>
                <a:spcPct val="100000"/>
              </a:lnSpc>
            </a:pPr>
            <a:br>
              <a:rPr lang="en-US" sz="2399" b="1" noProof="1">
                <a:latin typeface="Consolas" panose="020B0609020204030204" pitchFamily="49" charset="0"/>
              </a:rPr>
            </a:br>
            <a:endParaRPr lang="en-US" sz="2399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this.dbContext?.Dispose();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 = null;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При </a:t>
            </a:r>
            <a:r>
              <a:rPr lang="bg-BG" sz="2800" b="1" dirty="0"/>
              <a:t>затварянето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се извиква </a:t>
            </a: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bg-BG" sz="2800" dirty="0"/>
              <a:t> се </a:t>
            </a:r>
            <a:r>
              <a:rPr lang="bg-BG" sz="2800" b="1" dirty="0"/>
              <a:t>унищожава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се задава на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bg-BG" sz="2800" dirty="0"/>
              <a:t>, което позволява </a:t>
            </a:r>
            <a:r>
              <a:rPr lang="bg-BG" sz="2800" b="1" dirty="0"/>
              <a:t>повторно</a:t>
            </a:r>
            <a:r>
              <a:rPr lang="bg-BG" sz="2800" dirty="0"/>
              <a:t> </a:t>
            </a:r>
            <a:r>
              <a:rPr lang="bg-BG" sz="2800" b="1" dirty="0"/>
              <a:t>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3590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1633230"/>
            <a:ext cx="2863968" cy="48737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4" y="2304000"/>
            <a:ext cx="6542554" cy="35210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/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/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Data Binding</a:t>
            </a:r>
            <a:endParaRPr lang="bg-BG" sz="3000" b="1" dirty="0">
              <a:solidFill>
                <a:schemeClr val="accent1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/>
                </a:solidFill>
              </a:rPr>
              <a:t>I</a:t>
            </a:r>
            <a:r>
              <a:rPr lang="bg-BG" sz="2800" b="1" dirty="0">
                <a:solidFill>
                  <a:schemeClr val="accent1"/>
                </a:solidFill>
              </a:rPr>
              <a:t>C</a:t>
            </a:r>
            <a:r>
              <a:rPr lang="en-US" sz="2800" b="1" dirty="0">
                <a:solidFill>
                  <a:schemeClr val="accent1"/>
                </a:solidFill>
              </a:rPr>
              <a:t>ollection</a:t>
            </a:r>
            <a:endParaRPr lang="bg-BG" sz="2800" b="1" dirty="0">
              <a:solidFill>
                <a:schemeClr val="accent1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DataGridView</a:t>
            </a:r>
            <a:endParaRPr lang="bg-BG" sz="3200" b="1" dirty="0">
              <a:solidFill>
                <a:schemeClr val="accent1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Визуализация на данни в </a:t>
            </a:r>
            <a:r>
              <a:rPr lang="en-US" sz="44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0" y="2799000"/>
            <a:ext cx="8613000" cy="43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DataTextField</a:t>
            </a:r>
          </a:p>
          <a:p>
            <a:r>
              <a:rPr lang="bg-BG" sz="3000" dirty="0"/>
              <a:t>Може да е </a:t>
            </a:r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</a:rPr>
              <a:t>ICollection</a:t>
            </a:r>
            <a:endParaRPr lang="bg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C4793-13E9-32AD-9023-662E4966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83" y="3429000"/>
            <a:ext cx="4470067" cy="32308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/>
              <a:t>данни</a:t>
            </a:r>
            <a:r>
              <a:rPr lang="bg-BG" dirty="0"/>
              <a:t> и </a:t>
            </a:r>
            <a:r>
              <a:rPr lang="bg-BG" b="1" dirty="0"/>
              <a:t>свойство</a:t>
            </a:r>
            <a:r>
              <a:rPr lang="bg-BG" dirty="0"/>
              <a:t> 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Задейства се при </a:t>
            </a:r>
            <a:r>
              <a:rPr lang="bg-BG" b="1" dirty="0"/>
              <a:t>извикване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bg-BG" dirty="0"/>
              <a:t> на </a:t>
            </a:r>
            <a:r>
              <a:rPr lang="bg-BG" b="1" dirty="0"/>
              <a:t>форма</a:t>
            </a:r>
            <a:r>
              <a:rPr lang="bg-BG" dirty="0"/>
              <a:t> или </a:t>
            </a:r>
            <a:r>
              <a:rPr lang="bg-BG" b="1" dirty="0"/>
              <a:t>контрола</a:t>
            </a:r>
          </a:p>
          <a:p>
            <a:r>
              <a:rPr lang="bg-BG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на </a:t>
            </a:r>
            <a:r>
              <a:rPr lang="bg-BG" b="1" dirty="0"/>
              <a:t>множество</a:t>
            </a:r>
            <a:r>
              <a:rPr lang="bg-BG" dirty="0"/>
              <a:t> </a:t>
            </a:r>
            <a:r>
              <a:rPr lang="bg-BG" b="1" dirty="0"/>
              <a:t>редове</a:t>
            </a:r>
            <a:r>
              <a:rPr lang="en-US" dirty="0"/>
              <a:t>/</a:t>
            </a:r>
            <a:r>
              <a:rPr lang="bg-BG" b="1" dirty="0"/>
              <a:t>свойства</a:t>
            </a:r>
            <a:r>
              <a:rPr lang="bg-BG" dirty="0"/>
              <a:t> с една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Използва се в </a:t>
            </a:r>
            <a:r>
              <a:rPr lang="bg-BG" b="1" dirty="0">
                <a:solidFill>
                  <a:schemeClr val="bg1"/>
                </a:solidFill>
              </a:rPr>
              <a:t>списъчни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итериращи</a:t>
            </a:r>
            <a:r>
              <a:rPr lang="bg-BG" dirty="0"/>
              <a:t> контроли</a:t>
            </a:r>
          </a:p>
          <a:p>
            <a:pPr lvl="2"/>
            <a:r>
              <a:rPr lang="en-US" b="1" dirty="0"/>
              <a:t>ListBox</a:t>
            </a:r>
            <a:r>
              <a:rPr lang="en-US" dirty="0"/>
              <a:t>, </a:t>
            </a:r>
            <a:r>
              <a:rPr lang="en-US" b="1" dirty="0"/>
              <a:t>ComboBox</a:t>
            </a:r>
            <a:r>
              <a:rPr lang="en-US" dirty="0"/>
              <a:t>, </a:t>
            </a:r>
            <a:r>
              <a:rPr lang="en-US" b="1" dirty="0"/>
              <a:t>CheckedListBox</a:t>
            </a:r>
            <a:r>
              <a:rPr lang="bg-BG" b="1" dirty="0"/>
              <a:t> </a:t>
            </a:r>
            <a:r>
              <a:rPr lang="bg-BG" dirty="0"/>
              <a:t>и други</a:t>
            </a:r>
            <a:endParaRPr lang="en-US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45" y="1954692"/>
            <a:ext cx="6610910" cy="34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9591767" y="1978308"/>
            <a:ext cx="2160000" cy="1450692"/>
          </a:xfrm>
          <a:prstGeom prst="wedgeRoundRectCallout">
            <a:avLst>
              <a:gd name="adj1" fmla="val -94027"/>
              <a:gd name="adj2" fmla="val 38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291000" y="4734000"/>
            <a:ext cx="2099474" cy="1439220"/>
          </a:xfrm>
          <a:prstGeom prst="wedgeRoundRectCallout">
            <a:avLst>
              <a:gd name="adj1" fmla="val 138853"/>
              <a:gd name="adj2" fmla="val -60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01" y="3429000"/>
            <a:ext cx="5635598" cy="28507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28407</TotalTime>
  <Words>1237</Words>
  <Application>Microsoft Macintosh PowerPoint</Application>
  <PresentationFormat>Widescreen</PresentationFormat>
  <Paragraphs>234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Свързване на сървър и конфигурация на връзка</vt:lpstr>
      <vt:lpstr>Създаване и попълване на база данни</vt:lpstr>
      <vt:lpstr>Инсталиране на EF пакети и Scaffold</vt:lpstr>
      <vt:lpstr>Структура на проекта</vt:lpstr>
      <vt:lpstr>Добавяне на DataGridView</vt:lpstr>
      <vt:lpstr>Свързване на данни</vt:lpstr>
      <vt:lpstr>Избиране на Data Source</vt:lpstr>
      <vt:lpstr>PowerPoint Presentation</vt:lpstr>
      <vt:lpstr>Забраняване на редактиране на колона</vt:lpstr>
      <vt:lpstr>Свързване с EF Core</vt:lpstr>
      <vt:lpstr>Методът OnLoad() (1)</vt:lpstr>
      <vt:lpstr>Методът OnLoad() (2)</vt:lpstr>
      <vt:lpstr>Методът OnClosing()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279</cp:revision>
  <dcterms:created xsi:type="dcterms:W3CDTF">2018-05-23T13:08:44Z</dcterms:created>
  <dcterms:modified xsi:type="dcterms:W3CDTF">2024-05-02T11:16:57Z</dcterms:modified>
  <cp:category/>
</cp:coreProperties>
</file>