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586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зик за програмиране" id="{DB5D4DE6-FF1C-4EA9-915A-C119FA75E385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</p14:sldIdLst>
        </p14:section>
        <p14:section name="Компилиране и интерпретиране" id="{E1DAA2F6-64D8-46B0-AFD0-25BAB3D5FEAE}">
          <p14:sldIdLst>
            <p14:sldId id="597"/>
            <p14:sldId id="598"/>
            <p14:sldId id="599"/>
            <p14:sldId id="600"/>
            <p14:sldId id="601"/>
          </p14:sldIdLst>
        </p14:section>
        <p14:section name="Интегрираната среда за разработка" id="{49805DCE-D468-4058-8C25-F9AB97FA8A58}">
          <p14:sldIdLst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77" y="31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93" y="321500"/>
            <a:ext cx="11802814" cy="229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Преминаване от език с блоково програмиране към скриптов текстов език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Основни типове данни в скриптов текстов език за програмиране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2" b="187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Недостатъци:</a:t>
            </a:r>
          </a:p>
          <a:p>
            <a:pPr lvl="1"/>
            <a:r>
              <a:rPr lang="bg-BG" dirty="0"/>
              <a:t>П</a:t>
            </a:r>
            <a:r>
              <a:rPr lang="ru-RU" dirty="0"/>
              <a:t>риложенията често </a:t>
            </a:r>
            <a:r>
              <a:rPr lang="ru-RU" b="1" dirty="0">
                <a:solidFill>
                  <a:schemeClr val="bg1"/>
                </a:solidFill>
              </a:rPr>
              <a:t>консумират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повече ресурси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като </a:t>
            </a:r>
            <a:r>
              <a:rPr lang="ru-RU" b="1" dirty="0"/>
              <a:t>памет</a:t>
            </a:r>
            <a:r>
              <a:rPr lang="ru-RU" dirty="0"/>
              <a:t> и </a:t>
            </a:r>
            <a:r>
              <a:rPr lang="ru-RU" b="1" dirty="0"/>
              <a:t>процесор</a:t>
            </a:r>
            <a:r>
              <a:rPr lang="ru-RU" dirty="0"/>
              <a:t> в сравнение с тези на езици като </a:t>
            </a:r>
            <a:r>
              <a:rPr lang="ru-RU" b="1" dirty="0"/>
              <a:t>C++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Предимства:</a:t>
            </a:r>
          </a:p>
          <a:p>
            <a:pPr lvl="1"/>
            <a:r>
              <a:rPr lang="ru-RU" b="1" dirty="0"/>
              <a:t>͏</a:t>
            </a:r>
            <a:r>
              <a:rPr lang="ru-RU" b="1" dirty="0">
                <a:solidFill>
                  <a:schemeClr val="bg1"/>
                </a:solidFill>
              </a:rPr>
              <a:t>Гъвкав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мащабируем</a:t>
            </a:r>
            <a:r>
              <a:rPr lang="ru-RU" dirty="0"/>
              <a:t>, подходящ за малки и големи </a:t>
            </a:r>
            <a:r>
              <a:rPr lang="ru-RU" b="1" dirty="0"/>
              <a:t>уеб</a:t>
            </a:r>
            <a:r>
              <a:rPr lang="ru-RU" dirty="0"/>
              <a:t>, </a:t>
            </a:r>
            <a:r>
              <a:rPr lang="ru-RU" b="1" dirty="0"/>
              <a:t>десктоп</a:t>
            </a:r>
            <a:r>
              <a:rPr lang="ru-RU" dirty="0"/>
              <a:t> или </a:t>
            </a:r>
            <a:r>
              <a:rPr lang="ru-RU" b="1" dirty="0"/>
              <a:t>мобилни </a:t>
            </a:r>
            <a:r>
              <a:rPr lang="ru-RU" dirty="0"/>
              <a:t>приложения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4408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Недостатъци:</a:t>
            </a:r>
          </a:p>
          <a:p>
            <a:pPr lvl="1"/>
            <a:r>
              <a:rPr lang="ru-RU" b="1" dirty="0"/>
              <a:t>Динамичната типизация </a:t>
            </a:r>
            <a:r>
              <a:rPr lang="ru-RU" dirty="0"/>
              <a:t>може да </a:t>
            </a:r>
            <a:r>
              <a:rPr lang="ru-RU" b="1" dirty="0"/>
              <a:t>доведе</a:t>
            </a:r>
            <a:r>
              <a:rPr lang="ru-RU" dirty="0"/>
              <a:t> до </a:t>
            </a:r>
            <a:r>
              <a:rPr lang="ru-RU" b="1" dirty="0">
                <a:solidFill>
                  <a:schemeClr val="bg1"/>
                </a:solidFill>
              </a:rPr>
              <a:t>грешки</a:t>
            </a:r>
            <a:r>
              <a:rPr lang="ru-RU" dirty="0"/>
              <a:t>, откривани едва по време на </a:t>
            </a:r>
            <a:r>
              <a:rPr lang="ru-RU" b="1" dirty="0"/>
              <a:t>изпълнение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/>
              <a:t>кода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Предимства:</a:t>
            </a:r>
          </a:p>
          <a:p>
            <a:pPr lvl="1"/>
            <a:r>
              <a:rPr lang="ru-RU" b="1" dirty="0"/>
              <a:t>Лесен</a:t>
            </a:r>
            <a:r>
              <a:rPr lang="ru-RU" dirty="0"/>
              <a:t> за </a:t>
            </a:r>
            <a:r>
              <a:rPr lang="ru-RU" b="1" dirty="0"/>
              <a:t>научаване</a:t>
            </a:r>
            <a:r>
              <a:rPr lang="ru-RU" dirty="0"/>
              <a:t> благодарение на своя </a:t>
            </a:r>
            <a:r>
              <a:rPr lang="ru-RU" b="1" dirty="0">
                <a:solidFill>
                  <a:schemeClr val="bg1"/>
                </a:solidFill>
              </a:rPr>
              <a:t>прост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четим синтаксис</a:t>
            </a:r>
            <a:r>
              <a:rPr lang="ru-RU" dirty="0"/>
              <a:t>, което го прави </a:t>
            </a:r>
            <a:r>
              <a:rPr lang="ru-RU" b="1" dirty="0"/>
              <a:t>подходящ</a:t>
            </a:r>
            <a:r>
              <a:rPr lang="ru-RU" dirty="0"/>
              <a:t> за </a:t>
            </a:r>
            <a:r>
              <a:rPr lang="ru-RU" b="1" dirty="0"/>
              <a:t>начинаещи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0639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Недостатъци:</a:t>
            </a:r>
          </a:p>
          <a:p>
            <a:pPr lvl="1"/>
            <a:r>
              <a:rPr lang="ru-RU" b="1" dirty="0"/>
              <a:t>Проектите</a:t>
            </a:r>
            <a:r>
              <a:rPr lang="ru-RU" dirty="0"/>
              <a:t> масово </a:t>
            </a:r>
            <a:r>
              <a:rPr lang="ru-RU" b="1" dirty="0">
                <a:solidFill>
                  <a:schemeClr val="bg1"/>
                </a:solidFill>
              </a:rPr>
              <a:t>разчитат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библиотеки</a:t>
            </a:r>
            <a:r>
              <a:rPr lang="ru-RU" dirty="0"/>
              <a:t>, което може да доведе до </a:t>
            </a:r>
            <a:r>
              <a:rPr lang="ru-RU" b="1" dirty="0"/>
              <a:t>проблеми</a:t>
            </a:r>
            <a:endParaRPr lang="bg-BG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Предимства:</a:t>
            </a:r>
          </a:p>
          <a:p>
            <a:pPr lvl="1"/>
            <a:r>
              <a:rPr lang="ru-RU" dirty="0"/>
              <a:t>Един от </a:t>
            </a:r>
            <a:r>
              <a:rPr lang="ru-RU" b="1" dirty="0">
                <a:solidFill>
                  <a:schemeClr val="bg1"/>
                </a:solidFill>
              </a:rPr>
              <a:t>най-популярните езици</a:t>
            </a:r>
            <a:r>
              <a:rPr lang="ru-RU" b="1" dirty="0"/>
              <a:t> </a:t>
            </a:r>
            <a:r>
              <a:rPr lang="ru-RU" dirty="0"/>
              <a:t>за програмиране, с </a:t>
            </a:r>
            <a:r>
              <a:rPr lang="ru-RU" b="1" dirty="0"/>
              <a:t>голяма общност </a:t>
            </a:r>
            <a:r>
              <a:rPr lang="ru-RU" dirty="0"/>
              <a:t>и </a:t>
            </a:r>
            <a:r>
              <a:rPr lang="ru-RU" b="1" dirty="0"/>
              <a:t>много ресурси</a:t>
            </a:r>
            <a:endParaRPr lang="bg-BG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7115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"Превеждане" на машинен език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Компилиране и интерпретиране</a:t>
            </a:r>
            <a:endParaRPr lang="en-US" dirty="0"/>
          </a:p>
        </p:txBody>
      </p:sp>
      <p:pic>
        <p:nvPicPr>
          <p:cNvPr id="3074" name="Picture 2" descr="Programming Language Html icons for free download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00" y="1539000"/>
            <a:ext cx="2164200" cy="21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0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 да изпълни програма, </a:t>
            </a:r>
            <a:r>
              <a:rPr lang="ru-RU" b="1" dirty="0"/>
              <a:t>компютърът</a:t>
            </a:r>
            <a:r>
              <a:rPr lang="ru-RU" dirty="0"/>
              <a:t> трябва да "</a:t>
            </a:r>
            <a:r>
              <a:rPr lang="ru-RU" b="1" dirty="0">
                <a:solidFill>
                  <a:schemeClr val="bg1"/>
                </a:solidFill>
              </a:rPr>
              <a:t>преведе</a:t>
            </a:r>
            <a:r>
              <a:rPr lang="ru-RU" dirty="0"/>
              <a:t>" </a:t>
            </a:r>
            <a:r>
              <a:rPr lang="ru-RU" b="1" dirty="0"/>
              <a:t>кода</a:t>
            </a:r>
            <a:r>
              <a:rPr lang="ru-RU" dirty="0"/>
              <a:t> на </a:t>
            </a:r>
            <a:r>
              <a:rPr lang="ru-RU" b="1" dirty="0"/>
              <a:t>машинен език</a:t>
            </a:r>
          </a:p>
          <a:p>
            <a:r>
              <a:rPr lang="ru-RU" dirty="0"/>
              <a:t>Основните начини за "</a:t>
            </a:r>
            <a:r>
              <a:rPr lang="ru-RU" b="1" dirty="0"/>
              <a:t>превод</a:t>
            </a:r>
            <a:r>
              <a:rPr lang="ru-RU" dirty="0"/>
              <a:t>" са:</a:t>
            </a:r>
          </a:p>
          <a:p>
            <a:pPr lvl="1"/>
            <a:r>
              <a:rPr lang="bg-BG" dirty="0"/>
              <a:t>Компилиране</a:t>
            </a:r>
          </a:p>
          <a:p>
            <a:pPr lvl="1"/>
            <a:r>
              <a:rPr lang="bg-BG" dirty="0"/>
              <a:t>Интерпретиране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Превеждане на машинен език</a:t>
            </a:r>
            <a:endParaRPr lang="en-US" dirty="0"/>
          </a:p>
        </p:txBody>
      </p:sp>
      <p:pic>
        <p:nvPicPr>
          <p:cNvPr id="4099" name="Picture 3" descr="STOP IT! There are no Compiled and Interpreted Languages! | by Skrew  Everything | From The Scratch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3281505"/>
            <a:ext cx="7065000" cy="344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4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b="1" dirty="0">
                <a:solidFill>
                  <a:schemeClr val="bg1"/>
                </a:solidFill>
              </a:rPr>
              <a:t>компилиране</a:t>
            </a:r>
            <a:r>
              <a:rPr lang="ru-RU" dirty="0"/>
              <a:t> се </a:t>
            </a:r>
            <a:r>
              <a:rPr lang="ru-RU" b="1" dirty="0"/>
              <a:t>превежда</a:t>
            </a:r>
            <a:r>
              <a:rPr lang="ru-RU" dirty="0"/>
              <a:t> </a:t>
            </a:r>
            <a:r>
              <a:rPr lang="ru-RU" b="1" dirty="0"/>
              <a:t>цялата програма </a:t>
            </a:r>
            <a:r>
              <a:rPr lang="ru-RU" dirty="0"/>
              <a:t>и се генерира </a:t>
            </a:r>
            <a:r>
              <a:rPr lang="ru-RU" b="1" dirty="0"/>
              <a:t>изпълним файл</a:t>
            </a:r>
            <a:endParaRPr lang="bg-BG" b="1" dirty="0"/>
          </a:p>
          <a:p>
            <a:r>
              <a:rPr lang="bg-BG" dirty="0"/>
              <a:t>Примери за езици, които се </a:t>
            </a:r>
            <a:r>
              <a:rPr lang="bg-BG" b="1" dirty="0"/>
              <a:t>компилират</a:t>
            </a:r>
            <a:r>
              <a:rPr lang="bg-BG" dirty="0"/>
              <a:t>, са:</a:t>
            </a:r>
          </a:p>
          <a:p>
            <a:pPr lvl="1"/>
            <a:r>
              <a:rPr lang="en-US" dirty="0"/>
              <a:t>C#, C++, Go, Rust </a:t>
            </a:r>
            <a:r>
              <a:rPr lang="bg-BG" dirty="0"/>
              <a:t>и др.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Компилиране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2" y="4417508"/>
            <a:ext cx="2874083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3371914" y="4196954"/>
            <a:ext cx="2475933" cy="2221449"/>
            <a:chOff x="5230030" y="4122420"/>
            <a:chExt cx="2475933" cy="2221449"/>
          </a:xfrm>
        </p:grpSpPr>
        <p:pic>
          <p:nvPicPr>
            <p:cNvPr id="5130" name="Picture 10" descr="Compiler - Free electronics 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496" y="4122420"/>
              <a:ext cx="1541002" cy="15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230030" y="5651784"/>
              <a:ext cx="2475933" cy="6920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i="1" dirty="0"/>
                <a:t>Компилатор</a:t>
              </a:r>
              <a:endParaRPr lang="en-US" sz="3200" b="1" i="1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68" y="4413338"/>
            <a:ext cx="3134092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3261000" y="5273999"/>
            <a:ext cx="4950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56000" y="5273999"/>
            <a:ext cx="54345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7231" y="4413337"/>
            <a:ext cx="1704502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26" name="Straight Arrow Connector 25"/>
          <p:cNvCxnSpPr/>
          <p:nvPr/>
        </p:nvCxnSpPr>
        <p:spPr>
          <a:xfrm flipV="1">
            <a:off x="9507284" y="5269828"/>
            <a:ext cx="54345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b="1" dirty="0">
                <a:solidFill>
                  <a:schemeClr val="bg1"/>
                </a:solidFill>
              </a:rPr>
              <a:t>интерпретиране</a:t>
            </a:r>
            <a:r>
              <a:rPr lang="ru-RU" dirty="0"/>
              <a:t> </a:t>
            </a:r>
            <a:r>
              <a:rPr lang="ru-RU" b="1" dirty="0"/>
              <a:t>превеждането</a:t>
            </a:r>
            <a:r>
              <a:rPr lang="ru-RU" dirty="0"/>
              <a:t> и </a:t>
            </a:r>
            <a:r>
              <a:rPr lang="ru-RU" b="1" dirty="0"/>
              <a:t>изпълнението</a:t>
            </a:r>
            <a:r>
              <a:rPr lang="ru-RU" dirty="0"/>
              <a:t> става </a:t>
            </a:r>
            <a:r>
              <a:rPr lang="ru-RU" b="1" dirty="0"/>
              <a:t>команда по команда</a:t>
            </a:r>
          </a:p>
          <a:p>
            <a:pPr lvl="1"/>
            <a:r>
              <a:rPr lang="ru-RU" dirty="0"/>
              <a:t>Всяка команда се </a:t>
            </a:r>
            <a:r>
              <a:rPr lang="ru-RU" b="1" dirty="0"/>
              <a:t>превежда</a:t>
            </a:r>
            <a:r>
              <a:rPr lang="ru-RU" dirty="0"/>
              <a:t> и </a:t>
            </a:r>
            <a:r>
              <a:rPr lang="ru-RU" b="1" dirty="0"/>
              <a:t>изпълнява</a:t>
            </a:r>
            <a:r>
              <a:rPr lang="ru-RU" dirty="0"/>
              <a:t> </a:t>
            </a:r>
            <a:r>
              <a:rPr lang="ru-RU" b="1" dirty="0"/>
              <a:t>поотделно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Интерпретиране</a:t>
            </a:r>
            <a:r>
              <a:rPr lang="en-US" dirty="0"/>
              <a:t> (1)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7" y="4298569"/>
            <a:ext cx="4021875" cy="12723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4778182" y="3384000"/>
            <a:ext cx="3262070" cy="2829456"/>
            <a:chOff x="4610311" y="3555682"/>
            <a:chExt cx="3262070" cy="2829456"/>
          </a:xfrm>
        </p:grpSpPr>
        <p:pic>
          <p:nvPicPr>
            <p:cNvPr id="7172" name="Picture 4" descr="Compiler - Kostenlose elektronik-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000" y="3555682"/>
              <a:ext cx="2270692" cy="2270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610311" y="5693053"/>
              <a:ext cx="3262070" cy="6920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i="1" dirty="0"/>
                <a:t>Интерпретатор</a:t>
              </a:r>
              <a:endParaRPr lang="en-US" sz="3200" b="1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70" y="3968357"/>
            <a:ext cx="3420000" cy="19205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4462869" y="4922551"/>
            <a:ext cx="644025" cy="12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11540" y="4916448"/>
            <a:ext cx="644025" cy="12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8522542" y="4643999"/>
            <a:ext cx="2130630" cy="284653"/>
          </a:xfrm>
          <a:prstGeom prst="rect">
            <a:avLst/>
          </a:prstGeom>
          <a:solidFill>
            <a:srgbClr val="FFFF00">
              <a:alpha val="13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94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Езиците</a:t>
            </a:r>
            <a:r>
              <a:rPr lang="ru-RU" dirty="0"/>
              <a:t>, които се интерпретират, се наричат </a:t>
            </a:r>
            <a:r>
              <a:rPr lang="ru-RU" b="1" dirty="0">
                <a:solidFill>
                  <a:schemeClr val="bg1"/>
                </a:solidFill>
              </a:rPr>
              <a:t>скриптови</a:t>
            </a:r>
            <a:r>
              <a:rPr lang="ru-RU" dirty="0"/>
              <a:t>, а </a:t>
            </a:r>
            <a:r>
              <a:rPr lang="ru-RU" b="1" dirty="0"/>
              <a:t>програмите</a:t>
            </a:r>
            <a:r>
              <a:rPr lang="ru-RU" dirty="0"/>
              <a:t> – </a:t>
            </a:r>
            <a:r>
              <a:rPr lang="ru-RU" b="1" dirty="0">
                <a:solidFill>
                  <a:schemeClr val="bg1"/>
                </a:solidFill>
              </a:rPr>
              <a:t>скриптове</a:t>
            </a:r>
          </a:p>
          <a:p>
            <a:r>
              <a:rPr lang="bg-BG" dirty="0"/>
              <a:t>Примери за </a:t>
            </a:r>
            <a:r>
              <a:rPr lang="bg-BG" b="1" dirty="0"/>
              <a:t>езици</a:t>
            </a:r>
            <a:r>
              <a:rPr lang="bg-BG" dirty="0"/>
              <a:t>, които се </a:t>
            </a:r>
            <a:r>
              <a:rPr lang="bg-BG" b="1" dirty="0"/>
              <a:t>интерпретират</a:t>
            </a:r>
            <a:r>
              <a:rPr lang="bg-BG" dirty="0"/>
              <a:t>, са:</a:t>
            </a:r>
            <a:endParaRPr lang="en-US" dirty="0"/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PHP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Интерпретиране</a:t>
            </a:r>
            <a:r>
              <a:rPr lang="en-US" dirty="0"/>
              <a:t> (2)</a:t>
            </a:r>
          </a:p>
        </p:txBody>
      </p:sp>
      <p:pic>
        <p:nvPicPr>
          <p:cNvPr id="5" name="Picture 8" descr="File:JavaScript-logo.png - Wikipedi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48" y="4133688"/>
            <a:ext cx="1755000" cy="175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File:PHP-logo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000" y="4133688"/>
            <a:ext cx="2925000" cy="15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ile:Python-logo-notext.svg - Wikipedia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" b="16043"/>
          <a:stretch/>
        </p:blipFill>
        <p:spPr bwMode="auto">
          <a:xfrm>
            <a:off x="5750774" y="4116237"/>
            <a:ext cx="1755000" cy="175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Улесняване на програмирането с 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Интегрираната среда за разработка</a:t>
            </a:r>
            <a:endParaRPr lang="en-US" dirty="0"/>
          </a:p>
        </p:txBody>
      </p:sp>
      <p:pic>
        <p:nvPicPr>
          <p:cNvPr id="1028" name="Picture 4" descr="Programming - Free computer ic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 bwMode="auto">
          <a:xfrm>
            <a:off x="4836000" y="1359000"/>
            <a:ext cx="2520000" cy="22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Интегрираната среда за разработка </a:t>
            </a:r>
            <a:r>
              <a:rPr lang="ru-RU" dirty="0"/>
              <a:t>(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ru-RU" dirty="0"/>
              <a:t>ntegrated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ru-RU" dirty="0"/>
              <a:t>evelopment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dirty="0"/>
              <a:t>nvironment)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софтуерно приложение</a:t>
            </a:r>
            <a:r>
              <a:rPr lang="ru-RU" dirty="0"/>
              <a:t>, което предоставя цялостна </a:t>
            </a:r>
            <a:r>
              <a:rPr lang="ru-RU" b="1" dirty="0"/>
              <a:t>среда</a:t>
            </a:r>
            <a:r>
              <a:rPr lang="ru-RU" dirty="0"/>
              <a:t> за </a:t>
            </a:r>
            <a:r>
              <a:rPr lang="ru-RU" b="1" dirty="0"/>
              <a:t>разработване</a:t>
            </a:r>
            <a:r>
              <a:rPr lang="ru-RU" dirty="0"/>
              <a:t> на </a:t>
            </a:r>
            <a:r>
              <a:rPr lang="ru-RU" b="1" dirty="0"/>
              <a:t>софтуер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интегрирана среда за разработка?</a:t>
            </a:r>
            <a:endParaRPr lang="en-US" dirty="0"/>
          </a:p>
        </p:txBody>
      </p:sp>
      <p:pic>
        <p:nvPicPr>
          <p:cNvPr id="2050" name="Picture 2" descr="50 Stories To Learn About Ide | HackerNoon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0" y="3663882"/>
            <a:ext cx="4860425" cy="27339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00" y="3663882"/>
            <a:ext cx="5047365" cy="27339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r>
              <a:rPr lang="en-US" noProof="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0617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Език за програмиране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Компилиране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интерпретиране</a:t>
            </a:r>
          </a:p>
          <a:p>
            <a:r>
              <a:rPr lang="bg-BG" dirty="0"/>
              <a:t>Интегрирана среда за програмиране</a:t>
            </a:r>
            <a:r>
              <a:rPr lang="en-US" dirty="0"/>
              <a:t> (</a:t>
            </a:r>
            <a:r>
              <a:rPr lang="en-US" b="1" dirty="0"/>
              <a:t>IDE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ru-RU" b="1" dirty="0"/>
              <a:t>ntegrated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ru-RU" b="1" dirty="0"/>
              <a:t>evelopment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b="1" dirty="0"/>
              <a:t>nvironment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 </a:t>
            </a:r>
            <a:r>
              <a:rPr lang="ru-RU" dirty="0"/>
              <a:t>обикновено се състои от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Р</a:t>
            </a:r>
            <a:r>
              <a:rPr lang="ru-RU" dirty="0"/>
              <a:t>едактор на код</a:t>
            </a:r>
            <a:endParaRPr lang="en-US" dirty="0"/>
          </a:p>
          <a:p>
            <a:pPr lvl="1"/>
            <a:r>
              <a:rPr lang="bg-BG" dirty="0"/>
              <a:t>Компилатор/Интерпретатор</a:t>
            </a:r>
            <a:endParaRPr lang="en-US" dirty="0"/>
          </a:p>
          <a:p>
            <a:pPr lvl="1"/>
            <a:r>
              <a:rPr lang="en-US" dirty="0"/>
              <a:t>Debugger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съдържа </a:t>
            </a:r>
            <a:r>
              <a:rPr lang="en-US" dirty="0"/>
              <a:t>IDE?</a:t>
            </a:r>
          </a:p>
        </p:txBody>
      </p:sp>
      <p:pic>
        <p:nvPicPr>
          <p:cNvPr id="3074" name="Picture 2" descr="2,000+ Free Code Editor &amp; Code Images - Pixaba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96" y="4504618"/>
            <a:ext cx="3020551" cy="21427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iler - Kostenlose elektronik-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79" y="4443458"/>
            <a:ext cx="2270692" cy="227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pertLab - 7 Steps to Debug Efficiently and Effectivel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9"/>
          <a:stretch/>
        </p:blipFill>
        <p:spPr bwMode="auto">
          <a:xfrm>
            <a:off x="7824903" y="4510289"/>
            <a:ext cx="3491097" cy="21596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͏</a:t>
            </a:r>
            <a:r>
              <a:rPr lang="ru-RU" b="1" dirty="0">
                <a:solidFill>
                  <a:schemeClr val="bg1"/>
                </a:solidFill>
              </a:rPr>
              <a:t>Редакторът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– програма за </a:t>
            </a:r>
            <a:r>
              <a:rPr lang="ru-RU" b="1" dirty="0"/>
              <a:t>писане</a:t>
            </a:r>
            <a:r>
              <a:rPr lang="ru-RU" dirty="0"/>
              <a:t> и </a:t>
            </a:r>
            <a:r>
              <a:rPr lang="ru-RU" b="1" dirty="0"/>
              <a:t>редактиране</a:t>
            </a:r>
            <a:r>
              <a:rPr lang="ru-RU" dirty="0"/>
              <a:t> на </a:t>
            </a:r>
            <a:r>
              <a:rPr lang="bg-BG" b="1" dirty="0"/>
              <a:t>програмен код</a:t>
            </a:r>
            <a:endParaRPr lang="ru-RU" b="1" dirty="0"/>
          </a:p>
          <a:p>
            <a:pPr lvl="1"/>
            <a:r>
              <a:rPr lang="ru-RU" b="1" dirty="0"/>
              <a:t>Оцветява</a:t>
            </a:r>
            <a:r>
              <a:rPr lang="ru-RU" dirty="0"/>
              <a:t> различните части на кода</a:t>
            </a:r>
          </a:p>
          <a:p>
            <a:pPr lvl="1"/>
            <a:r>
              <a:rPr lang="ru-RU" b="1" dirty="0"/>
              <a:t>Показва грешки</a:t>
            </a:r>
            <a:r>
              <a:rPr lang="ru-RU" dirty="0"/>
              <a:t>, когато кодът не е написан правилно</a:t>
            </a:r>
          </a:p>
          <a:p>
            <a:pPr lvl="1"/>
            <a:r>
              <a:rPr lang="ru-RU" dirty="0"/>
              <a:t>Има опция за </a:t>
            </a:r>
            <a:r>
              <a:rPr lang="ru-RU" b="1" dirty="0"/>
              <a:t>автоматично допълване на команди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Редактор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787" b="49005"/>
          <a:stretch/>
        </p:blipFill>
        <p:spPr>
          <a:xfrm>
            <a:off x="426000" y="4832012"/>
            <a:ext cx="3929853" cy="16394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409" t="8224" r="28728" b="47574"/>
          <a:stretch/>
        </p:blipFill>
        <p:spPr>
          <a:xfrm>
            <a:off x="4641963" y="4531031"/>
            <a:ext cx="3309811" cy="20929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7247" t="8666" r="13181" b="21840"/>
          <a:stretch/>
        </p:blipFill>
        <p:spPr>
          <a:xfrm>
            <a:off x="8237883" y="4526981"/>
            <a:ext cx="3312321" cy="20929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66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 да може компютърът да изпълни програма, е нужно тя да бъде </a:t>
            </a:r>
            <a:r>
              <a:rPr lang="ru-RU" b="1" dirty="0"/>
              <a:t>компилирана</a:t>
            </a:r>
            <a:r>
              <a:rPr lang="ru-RU" dirty="0"/>
              <a:t> или </a:t>
            </a:r>
            <a:r>
              <a:rPr lang="ru-RU" b="1" dirty="0"/>
              <a:t>интерпретирана</a:t>
            </a:r>
          </a:p>
          <a:p>
            <a:r>
              <a:rPr lang="ru-RU" dirty="0"/>
              <a:t>Инструментът, който осигурява това, се нарича </a:t>
            </a:r>
            <a:r>
              <a:rPr lang="ru-RU" b="1" dirty="0">
                <a:solidFill>
                  <a:schemeClr val="bg1"/>
                </a:solidFill>
              </a:rPr>
              <a:t>компилатор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интерпретатор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Компилатор/интерпретатор</a:t>
            </a:r>
            <a:endParaRPr lang="en-US" dirty="0"/>
          </a:p>
        </p:txBody>
      </p:sp>
      <p:pic>
        <p:nvPicPr>
          <p:cNvPr id="1033" name="Picture 9" descr="Differences Between Compiler and Interpr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25" y="3674516"/>
            <a:ext cx="6791250" cy="29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3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͏</a:t>
            </a:r>
            <a:r>
              <a:rPr lang="ru-RU" b="1" dirty="0">
                <a:solidFill>
                  <a:schemeClr val="bg1"/>
                </a:solidFill>
              </a:rPr>
              <a:t>Debugger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инструмент за </a:t>
            </a:r>
            <a:r>
              <a:rPr lang="ru-RU" b="1" dirty="0"/>
              <a:t>откриване</a:t>
            </a:r>
            <a:r>
              <a:rPr lang="ru-RU" dirty="0"/>
              <a:t> и </a:t>
            </a:r>
            <a:r>
              <a:rPr lang="ru-RU" b="1" dirty="0"/>
              <a:t>поправяне</a:t>
            </a:r>
            <a:r>
              <a:rPr lang="ru-RU" dirty="0"/>
              <a:t> на </a:t>
            </a:r>
            <a:r>
              <a:rPr lang="ru-RU" b="1" dirty="0"/>
              <a:t>грешки</a:t>
            </a:r>
            <a:r>
              <a:rPr lang="ru-RU" dirty="0"/>
              <a:t> в кода</a:t>
            </a:r>
            <a:endParaRPr lang="en-US" dirty="0"/>
          </a:p>
          <a:p>
            <a:pPr lvl="1"/>
            <a:r>
              <a:rPr lang="ru-RU" dirty="0"/>
              <a:t>Позволява изпълнение на програмата </a:t>
            </a:r>
            <a:r>
              <a:rPr lang="ru-RU" b="1" dirty="0"/>
              <a:t>стъпка по стъпка</a:t>
            </a:r>
            <a:endParaRPr lang="en-US" b="1" dirty="0"/>
          </a:p>
          <a:p>
            <a:pPr lvl="1"/>
            <a:r>
              <a:rPr lang="ru-RU" dirty="0"/>
              <a:t>Показва стойностите на променливите за </a:t>
            </a:r>
            <a:r>
              <a:rPr lang="ru-RU" b="1" dirty="0"/>
              <a:t>анализ на програмата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pic>
        <p:nvPicPr>
          <p:cNvPr id="2050" name="Picture 2" descr="First look at the debugger - Visual Studio (Windows) | Microsoft Lear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5" r="19956" b="22061"/>
          <a:stretch/>
        </p:blipFill>
        <p:spPr bwMode="auto">
          <a:xfrm>
            <a:off x="291000" y="4681350"/>
            <a:ext cx="5335304" cy="1805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ips and tricks in the debugger - Visual Studio (Windows) | Microsoft Lear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6" r="2752"/>
          <a:stretch/>
        </p:blipFill>
        <p:spPr bwMode="auto">
          <a:xfrm>
            <a:off x="5916000" y="4676999"/>
            <a:ext cx="5922390" cy="18097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1000" y="5299952"/>
            <a:ext cx="3600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Език за програмиране </a:t>
            </a:r>
            <a:r>
              <a:rPr lang="ru-RU" sz="2400" dirty="0">
                <a:solidFill>
                  <a:schemeClr val="bg2"/>
                </a:solidFill>
              </a:rPr>
              <a:t>– система от </a:t>
            </a:r>
            <a:r>
              <a:rPr lang="ru-RU" sz="2400" b="1" dirty="0">
                <a:solidFill>
                  <a:schemeClr val="bg2"/>
                </a:solidFill>
              </a:rPr>
              <a:t>символи</a:t>
            </a:r>
            <a:r>
              <a:rPr lang="ru-RU" sz="2400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2"/>
                </a:solidFill>
              </a:rPr>
              <a:t>команди</a:t>
            </a:r>
            <a:r>
              <a:rPr lang="ru-RU" sz="2400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2"/>
                </a:solidFill>
              </a:rPr>
              <a:t>правила</a:t>
            </a:r>
            <a:r>
              <a:rPr lang="ru-RU" sz="2400" dirty="0">
                <a:solidFill>
                  <a:schemeClr val="bg2"/>
                </a:solidFill>
              </a:rPr>
              <a:t> за инструктиране на </a:t>
            </a:r>
            <a:r>
              <a:rPr lang="ru-RU" sz="2400" b="1" dirty="0">
                <a:solidFill>
                  <a:schemeClr val="bg2"/>
                </a:solidFill>
              </a:rPr>
              <a:t>компютъра</a:t>
            </a:r>
            <a:r>
              <a:rPr lang="ru-RU" sz="2400" dirty="0">
                <a:solidFill>
                  <a:schemeClr val="bg2"/>
                </a:solidFill>
              </a:rPr>
              <a:t> да </a:t>
            </a:r>
            <a:r>
              <a:rPr lang="ru-RU" sz="2400" b="1" dirty="0">
                <a:solidFill>
                  <a:schemeClr val="bg2"/>
                </a:solidFill>
              </a:rPr>
              <a:t>изпълнява задачи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Основни</a:t>
            </a:r>
            <a:r>
              <a:rPr lang="ru-RU" sz="2400" dirty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2"/>
                </a:solidFill>
              </a:rPr>
              <a:t>видове</a:t>
            </a:r>
            <a:r>
              <a:rPr lang="ru-RU" sz="2400" dirty="0">
                <a:solidFill>
                  <a:schemeClr val="bg2"/>
                </a:solidFill>
              </a:rPr>
              <a:t> езици: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dirty="0">
                <a:solidFill>
                  <a:schemeClr val="bg2"/>
                </a:solidFill>
              </a:rPr>
              <a:t>Машинни езици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dirty="0">
                <a:solidFill>
                  <a:schemeClr val="bg2"/>
                </a:solidFill>
              </a:rPr>
              <a:t>Езици от ниско ниво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dirty="0">
                <a:solidFill>
                  <a:schemeClr val="bg2"/>
                </a:solidFill>
              </a:rPr>
              <a:t>Езици от високо ниво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Компилиране</a:t>
            </a:r>
            <a:r>
              <a:rPr lang="ru-RU" sz="2400" dirty="0">
                <a:solidFill>
                  <a:schemeClr val="bg2"/>
                </a:solidFill>
              </a:rPr>
              <a:t> – </a:t>
            </a:r>
            <a:r>
              <a:rPr lang="ru-RU" sz="2400" b="1" dirty="0">
                <a:solidFill>
                  <a:schemeClr val="bg2"/>
                </a:solidFill>
              </a:rPr>
              <a:t>превежда</a:t>
            </a:r>
            <a:r>
              <a:rPr lang="ru-RU" sz="2400" dirty="0">
                <a:solidFill>
                  <a:schemeClr val="bg2"/>
                </a:solidFill>
              </a:rPr>
              <a:t> се </a:t>
            </a:r>
            <a:r>
              <a:rPr lang="ru-RU" sz="2400" b="1" dirty="0">
                <a:solidFill>
                  <a:schemeClr val="bg2"/>
                </a:solidFill>
              </a:rPr>
              <a:t>цялата програма </a:t>
            </a:r>
            <a:r>
              <a:rPr lang="ru-RU" sz="2400" dirty="0">
                <a:solidFill>
                  <a:schemeClr val="bg2"/>
                </a:solidFill>
              </a:rPr>
              <a:t>и се </a:t>
            </a:r>
            <a:r>
              <a:rPr lang="ru-RU" sz="2400" b="1" dirty="0">
                <a:solidFill>
                  <a:schemeClr val="bg2"/>
                </a:solidFill>
              </a:rPr>
              <a:t>генерира изпълним файл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Интерпретиране</a:t>
            </a:r>
            <a:r>
              <a:rPr lang="ru-RU" sz="2400" dirty="0">
                <a:solidFill>
                  <a:schemeClr val="bg2"/>
                </a:solidFill>
              </a:rPr>
              <a:t> – </a:t>
            </a:r>
            <a:r>
              <a:rPr lang="ru-RU" sz="2400" b="1" dirty="0">
                <a:solidFill>
                  <a:schemeClr val="bg2"/>
                </a:solidFill>
              </a:rPr>
              <a:t>превеждане</a:t>
            </a:r>
            <a:r>
              <a:rPr lang="ru-RU" sz="2400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2"/>
                </a:solidFill>
              </a:rPr>
              <a:t>изпълнение</a:t>
            </a:r>
            <a:r>
              <a:rPr lang="ru-RU" sz="2400" dirty="0">
                <a:solidFill>
                  <a:schemeClr val="bg2"/>
                </a:solidFill>
              </a:rPr>
              <a:t> на </a:t>
            </a:r>
            <a:r>
              <a:rPr lang="ru-RU" sz="2400" b="1" dirty="0">
                <a:solidFill>
                  <a:schemeClr val="bg2"/>
                </a:solidFill>
              </a:rPr>
              <a:t>команда</a:t>
            </a:r>
            <a:r>
              <a:rPr lang="ru-RU" sz="2400" dirty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2"/>
                </a:solidFill>
              </a:rPr>
              <a:t>по команда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Интегрирана среда за разработка</a:t>
            </a:r>
            <a:r>
              <a:rPr lang="ru-RU" sz="2400" dirty="0">
                <a:solidFill>
                  <a:schemeClr val="bg2"/>
                </a:solidFill>
              </a:rPr>
              <a:t> (</a:t>
            </a:r>
            <a:r>
              <a:rPr lang="ru-RU" sz="2400" b="1" dirty="0">
                <a:solidFill>
                  <a:schemeClr val="bg2"/>
                </a:solidFill>
              </a:rPr>
              <a:t>IDE</a:t>
            </a:r>
            <a:r>
              <a:rPr lang="ru-RU" sz="2400" dirty="0">
                <a:solidFill>
                  <a:schemeClr val="bg2"/>
                </a:solidFill>
              </a:rPr>
              <a:t>) – софтуер, който осигурява пълна среда за създаване на софтуер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концепции и предназначение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Език за програмиране</a:t>
            </a:r>
            <a:endParaRPr lang="en-US" dirty="0"/>
          </a:p>
        </p:txBody>
      </p:sp>
      <p:pic>
        <p:nvPicPr>
          <p:cNvPr id="1026" name="Picture 2" descr="Top 5 Programming Languages to Learn in 2024 For Begin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84" y="819000"/>
            <a:ext cx="8056431" cy="364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͏͏</a:t>
            </a:r>
            <a:r>
              <a:rPr lang="bg-BG" b="1" dirty="0">
                <a:solidFill>
                  <a:schemeClr val="bg1"/>
                </a:solidFill>
              </a:rPr>
              <a:t>Език за програмиране </a:t>
            </a:r>
            <a:r>
              <a:rPr lang="bg-BG" dirty="0"/>
              <a:t>– </a:t>
            </a:r>
            <a:r>
              <a:rPr lang="ru-RU" b="1" dirty="0"/>
              <a:t>система</a:t>
            </a:r>
            <a:r>
              <a:rPr lang="ru-RU" dirty="0"/>
              <a:t> от </a:t>
            </a:r>
            <a:r>
              <a:rPr lang="ru-RU" b="1" dirty="0"/>
              <a:t>символи</a:t>
            </a:r>
            <a:r>
              <a:rPr lang="ru-RU" dirty="0"/>
              <a:t>, </a:t>
            </a:r>
            <a:r>
              <a:rPr lang="ru-RU" b="1" dirty="0"/>
              <a:t>команди</a:t>
            </a:r>
            <a:r>
              <a:rPr lang="ru-RU" dirty="0"/>
              <a:t> и </a:t>
            </a:r>
            <a:r>
              <a:rPr lang="ru-RU" b="1" dirty="0"/>
              <a:t>правила</a:t>
            </a:r>
            <a:r>
              <a:rPr lang="ru-RU" dirty="0"/>
              <a:t>, чрез които програмистът </a:t>
            </a:r>
            <a:r>
              <a:rPr lang="ru-RU" b="1" dirty="0"/>
              <a:t>инструктира</a:t>
            </a:r>
            <a:r>
              <a:rPr lang="ru-RU" dirty="0"/>
              <a:t> </a:t>
            </a:r>
            <a:r>
              <a:rPr lang="ru-RU" b="1" dirty="0"/>
              <a:t>компютъра</a:t>
            </a:r>
            <a:r>
              <a:rPr lang="ru-RU" dirty="0"/>
              <a:t> да </a:t>
            </a:r>
            <a:r>
              <a:rPr lang="ru-RU" b="1" dirty="0"/>
              <a:t>изпълнява задачи</a:t>
            </a:r>
          </a:p>
          <a:p>
            <a:pPr lvl="1"/>
            <a:r>
              <a:rPr lang="ru-RU" dirty="0"/>
              <a:t>С език за програмиране </a:t>
            </a:r>
            <a:r>
              <a:rPr lang="ru-RU" b="1" dirty="0"/>
              <a:t>преобразуваме алгоритми </a:t>
            </a:r>
            <a:r>
              <a:rPr lang="ru-RU" dirty="0"/>
              <a:t>в </a:t>
            </a:r>
            <a:r>
              <a:rPr lang="ru-RU" b="1" dirty="0"/>
              <a:t>програми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изпълними от компютъра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език за програмиране?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" t="10809" r="6007" b="10668"/>
          <a:stretch/>
        </p:blipFill>
        <p:spPr>
          <a:xfrm>
            <a:off x="4635617" y="4374000"/>
            <a:ext cx="4590000" cy="21631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1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Езиците</a:t>
            </a:r>
            <a:r>
              <a:rPr lang="ru-RU" dirty="0"/>
              <a:t> за </a:t>
            </a:r>
            <a:r>
              <a:rPr lang="ru-RU" b="1" dirty="0"/>
              <a:t>програмиране</a:t>
            </a:r>
            <a:r>
              <a:rPr lang="ru-RU" dirty="0"/>
              <a:t> се </a:t>
            </a:r>
            <a:r>
              <a:rPr lang="ru-RU" b="1" dirty="0"/>
              <a:t>делят</a:t>
            </a:r>
            <a:r>
              <a:rPr lang="ru-RU" dirty="0"/>
              <a:t> на няколко </a:t>
            </a:r>
            <a:r>
              <a:rPr lang="ru-RU" b="1" dirty="0"/>
              <a:t>основни групи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Машинни</a:t>
            </a:r>
            <a:r>
              <a:rPr lang="bg-BG" b="1" dirty="0"/>
              <a:t> </a:t>
            </a:r>
            <a:r>
              <a:rPr lang="bg-BG" dirty="0"/>
              <a:t>езици</a:t>
            </a:r>
          </a:p>
          <a:p>
            <a:pPr lvl="1"/>
            <a:r>
              <a:rPr lang="bg-BG" dirty="0"/>
              <a:t>Езици от </a:t>
            </a:r>
            <a:r>
              <a:rPr lang="bg-BG" b="1" dirty="0">
                <a:solidFill>
                  <a:schemeClr val="bg1"/>
                </a:solidFill>
              </a:rPr>
              <a:t>ниско ниво</a:t>
            </a:r>
          </a:p>
          <a:p>
            <a:pPr lvl="1"/>
            <a:r>
              <a:rPr lang="bg-BG" dirty="0"/>
              <a:t>Езици от </a:t>
            </a:r>
            <a:r>
              <a:rPr lang="bg-BG" b="1" dirty="0">
                <a:solidFill>
                  <a:schemeClr val="bg1"/>
                </a:solidFill>
              </a:rPr>
              <a:t>високо ниво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видове езици</a:t>
            </a:r>
            <a:endParaRPr lang="en-US" dirty="0"/>
          </a:p>
        </p:txBody>
      </p:sp>
      <p:pic>
        <p:nvPicPr>
          <p:cNvPr id="3075" name="Picture 3" descr="What is machine code? Definition and examples - Market Business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84" y="2062139"/>
            <a:ext cx="2892198" cy="21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4413295"/>
            <a:ext cx="5040000" cy="22422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1"/>
          <a:stretch/>
        </p:blipFill>
        <p:spPr>
          <a:xfrm>
            <a:off x="8162042" y="2056028"/>
            <a:ext cx="3677030" cy="45936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10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Компютърът "</a:t>
            </a:r>
            <a:r>
              <a:rPr lang="ru-RU" b="1" dirty="0"/>
              <a:t>разбира</a:t>
            </a:r>
            <a:r>
              <a:rPr lang="ru-RU" dirty="0"/>
              <a:t>" само </a:t>
            </a:r>
            <a:r>
              <a:rPr lang="ru-RU" b="1" dirty="0">
                <a:solidFill>
                  <a:schemeClr val="bg1"/>
                </a:solidFill>
              </a:rPr>
              <a:t>машинните езици</a:t>
            </a:r>
            <a:r>
              <a:rPr lang="ru-RU" dirty="0"/>
              <a:t> </a:t>
            </a:r>
          </a:p>
          <a:p>
            <a:r>
              <a:rPr lang="bg-BG" dirty="0"/>
              <a:t>Тези езици представляват</a:t>
            </a:r>
            <a:r>
              <a:rPr lang="ru-RU" dirty="0"/>
              <a:t> </a:t>
            </a:r>
            <a:r>
              <a:rPr lang="ru-RU" b="1" dirty="0"/>
              <a:t>поредица</a:t>
            </a:r>
            <a:r>
              <a:rPr lang="ru-RU" dirty="0"/>
              <a:t> от </a:t>
            </a:r>
            <a:r>
              <a:rPr lang="ru-RU" b="1" dirty="0"/>
              <a:t>числа</a:t>
            </a:r>
          </a:p>
          <a:p>
            <a:pPr lvl="1"/>
            <a:r>
              <a:rPr lang="ru-RU" dirty="0"/>
              <a:t>Това ги прави </a:t>
            </a:r>
            <a:r>
              <a:rPr lang="ru-RU" b="1" dirty="0"/>
              <a:t>неудобни</a:t>
            </a:r>
            <a:r>
              <a:rPr lang="ru-RU" dirty="0"/>
              <a:t> за </a:t>
            </a:r>
            <a:r>
              <a:rPr lang="ru-RU" b="1" dirty="0"/>
              <a:t>използване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Машинни езици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4" y="3564000"/>
            <a:ext cx="4857750" cy="2686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80999" y="4540655"/>
            <a:ext cx="2700000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Hello World!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1456" y="4914000"/>
            <a:ext cx="651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Free Convert SVG, PNG Icon, Symbol. Download Image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25" y="4355348"/>
            <a:ext cx="1103353" cy="11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7711830" y="4914000"/>
            <a:ext cx="651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0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7335000" cy="5528766"/>
          </a:xfrm>
        </p:spPr>
        <p:txBody>
          <a:bodyPr/>
          <a:lstStyle/>
          <a:p>
            <a:r>
              <a:rPr lang="ru-RU" b="1" dirty="0"/>
              <a:t>͏</a:t>
            </a:r>
            <a:r>
              <a:rPr lang="ru-RU" b="1" dirty="0">
                <a:solidFill>
                  <a:schemeClr val="bg1"/>
                </a:solidFill>
              </a:rPr>
              <a:t>Асемблерните езици </a:t>
            </a:r>
            <a:r>
              <a:rPr lang="ru-RU" dirty="0"/>
              <a:t>са </a:t>
            </a:r>
            <a:r>
              <a:rPr lang="ru-RU" b="1" dirty="0"/>
              <a:t>най-близки</a:t>
            </a:r>
            <a:r>
              <a:rPr lang="ru-RU" dirty="0"/>
              <a:t> до </a:t>
            </a:r>
            <a:r>
              <a:rPr lang="ru-RU" b="1" dirty="0"/>
              <a:t>машинния език</a:t>
            </a:r>
            <a:r>
              <a:rPr lang="ru-RU" dirty="0"/>
              <a:t>, като </a:t>
            </a:r>
            <a:r>
              <a:rPr lang="ru-RU" b="1" dirty="0"/>
              <a:t>всяка</a:t>
            </a:r>
            <a:r>
              <a:rPr lang="ru-RU" dirty="0"/>
              <a:t> </a:t>
            </a:r>
            <a:r>
              <a:rPr lang="ru-RU" b="1" dirty="0"/>
              <a:t>команда</a:t>
            </a:r>
            <a:r>
              <a:rPr lang="ru-RU" dirty="0"/>
              <a:t> съответства на </a:t>
            </a:r>
            <a:r>
              <a:rPr lang="ru-RU" b="1" dirty="0"/>
              <a:t>машинен</a:t>
            </a:r>
            <a:r>
              <a:rPr lang="ru-RU" dirty="0"/>
              <a:t> </a:t>
            </a:r>
            <a:r>
              <a:rPr lang="ru-RU" b="1" dirty="0"/>
              <a:t>код</a:t>
            </a:r>
          </a:p>
          <a:p>
            <a:pPr lvl="1"/>
            <a:r>
              <a:rPr lang="ru-RU" dirty="0"/>
              <a:t>Асемблерните езици също </a:t>
            </a:r>
            <a:r>
              <a:rPr lang="ru-RU" b="1" dirty="0"/>
              <a:t>не са удобни</a:t>
            </a:r>
            <a:r>
              <a:rPr lang="ru-RU" dirty="0"/>
              <a:t> за </a:t>
            </a:r>
            <a:r>
              <a:rPr lang="ru-RU" b="1" dirty="0"/>
              <a:t>писане</a:t>
            </a:r>
            <a:r>
              <a:rPr lang="ru-RU" dirty="0"/>
              <a:t> на програми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от ниско ниво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75" y="1919690"/>
            <a:ext cx="4640171" cy="448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122" name="Picture 2" descr="Assembl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t="14531" r="9864" b="11252"/>
          <a:stretch/>
        </p:blipFill>
        <p:spPr bwMode="auto">
          <a:xfrm>
            <a:off x="2653500" y="4848706"/>
            <a:ext cx="1980000" cy="18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ru-RU" b="1" dirty="0"/>
              <a:t>͏</a:t>
            </a:r>
            <a:r>
              <a:rPr lang="ru-RU" b="1" dirty="0">
                <a:solidFill>
                  <a:schemeClr val="bg1"/>
                </a:solidFill>
              </a:rPr>
              <a:t>Езиците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от високо </a:t>
            </a:r>
            <a:r>
              <a:rPr lang="ru-RU" dirty="0"/>
              <a:t>ниво предлагат </a:t>
            </a:r>
            <a:r>
              <a:rPr lang="ru-RU" b="1" dirty="0"/>
              <a:t>команди</a:t>
            </a:r>
            <a:r>
              <a:rPr lang="ru-RU" dirty="0"/>
              <a:t>, които са 	  </a:t>
            </a:r>
            <a:r>
              <a:rPr lang="ru-RU" b="1" dirty="0"/>
              <a:t>по-близки</a:t>
            </a:r>
            <a:r>
              <a:rPr lang="ru-RU" dirty="0"/>
              <a:t> до </a:t>
            </a:r>
            <a:r>
              <a:rPr lang="ru-RU" b="1" dirty="0"/>
              <a:t>човешкия език</a:t>
            </a:r>
            <a:r>
              <a:rPr lang="ru-RU" dirty="0"/>
              <a:t>, което </a:t>
            </a:r>
            <a:r>
              <a:rPr lang="ru-RU" b="1" dirty="0"/>
              <a:t>улеснява писането </a:t>
            </a:r>
            <a:r>
              <a:rPr lang="ru-RU" dirty="0"/>
              <a:t>на програми</a:t>
            </a:r>
          </a:p>
          <a:p>
            <a:pPr lvl="1"/>
            <a:r>
              <a:rPr lang="ru-RU" dirty="0"/>
              <a:t>Те </a:t>
            </a:r>
            <a:r>
              <a:rPr lang="ru-RU" b="1" dirty="0"/>
              <a:t>абстрахират детайлите </a:t>
            </a:r>
            <a:r>
              <a:rPr lang="ru-RU" dirty="0"/>
              <a:t>на </a:t>
            </a:r>
            <a:r>
              <a:rPr lang="ru-RU" b="1" dirty="0"/>
              <a:t>хардуера</a:t>
            </a:r>
            <a:r>
              <a:rPr lang="ru-RU" dirty="0"/>
              <a:t>, позволявайки на програмистите да се </a:t>
            </a:r>
            <a:r>
              <a:rPr lang="ru-RU" b="1" dirty="0"/>
              <a:t>фокусират</a:t>
            </a:r>
            <a:r>
              <a:rPr lang="ru-RU" dirty="0"/>
              <a:t> върху </a:t>
            </a:r>
            <a:r>
              <a:rPr lang="ru-RU" b="1" dirty="0"/>
              <a:t>логиката</a:t>
            </a:r>
            <a:r>
              <a:rPr lang="ru-RU" dirty="0"/>
              <a:t> на </a:t>
            </a:r>
            <a:r>
              <a:rPr lang="ru-RU" b="1" dirty="0"/>
              <a:t>програмата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от високо ниво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950" y="4214317"/>
            <a:ext cx="5355000" cy="25105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49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Едни от </a:t>
            </a:r>
            <a:r>
              <a:rPr lang="bg-BG" b="1" dirty="0">
                <a:solidFill>
                  <a:schemeClr val="bg1"/>
                </a:solidFill>
              </a:rPr>
              <a:t>най-популярните</a:t>
            </a:r>
            <a:r>
              <a:rPr lang="bg-BG" dirty="0"/>
              <a:t> </a:t>
            </a:r>
            <a:r>
              <a:rPr lang="bg-BG" b="1" dirty="0"/>
              <a:t>езици</a:t>
            </a:r>
            <a:r>
              <a:rPr lang="bg-BG" dirty="0"/>
              <a:t> от </a:t>
            </a:r>
            <a:r>
              <a:rPr lang="bg-BG" b="1" dirty="0"/>
              <a:t>високо ниво </a:t>
            </a:r>
            <a:r>
              <a:rPr lang="bg-BG" dirty="0"/>
              <a:t>са: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PHP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езици от високо ниво</a:t>
            </a:r>
            <a:endParaRPr lang="en-US" dirty="0"/>
          </a:p>
        </p:txBody>
      </p:sp>
      <p:pic>
        <p:nvPicPr>
          <p:cNvPr id="1026" name="Picture 2" descr="File:Logo C sharp.svg - Wikimedia Comm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46" y="2126201"/>
            <a:ext cx="1441888" cy="16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ISO C++ Logo.svg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63" y="2126201"/>
            <a:ext cx="1441888" cy="162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Python-logo-notext.svg - Wikipedia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" b="16043"/>
          <a:stretch/>
        </p:blipFill>
        <p:spPr bwMode="auto">
          <a:xfrm>
            <a:off x="7507380" y="2192656"/>
            <a:ext cx="1487290" cy="14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JavaScript-logo.png - Wikipedi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99" y="2208924"/>
            <a:ext cx="1539401" cy="153940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 (programming language) - Wikipe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91" y="4080176"/>
            <a:ext cx="1261023" cy="231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PHP-logo.svg - Wikipe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29" y="4678400"/>
            <a:ext cx="2925000" cy="15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5308</TotalTime>
  <Words>919</Words>
  <Application>Microsoft Office PowerPoint</Application>
  <PresentationFormat>Widescreen</PresentationFormat>
  <Paragraphs>144</Paragraphs>
  <Slides>26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Преминаване от език с блоково програмиране към скриптов текстов език</vt:lpstr>
      <vt:lpstr>Съдържание</vt:lpstr>
      <vt:lpstr>Език за програмиране</vt:lpstr>
      <vt:lpstr>Какво е език за програмиране?</vt:lpstr>
      <vt:lpstr>Основни видове езици</vt:lpstr>
      <vt:lpstr>Машинни езици</vt:lpstr>
      <vt:lpstr>Езици от ниско ниво</vt:lpstr>
      <vt:lpstr>Езици от високо ниво</vt:lpstr>
      <vt:lpstr>Примери за езици от високо ниво</vt:lpstr>
      <vt:lpstr>Предимства и недостатъци на C#</vt:lpstr>
      <vt:lpstr>Предимства и недостатъци на Python</vt:lpstr>
      <vt:lpstr>Предимства и недостатъци на JavaScript</vt:lpstr>
      <vt:lpstr>Компилиране и интерпретиране</vt:lpstr>
      <vt:lpstr>Превеждане на машинен език</vt:lpstr>
      <vt:lpstr>Компилиране</vt:lpstr>
      <vt:lpstr>Интерпретиране (1)</vt:lpstr>
      <vt:lpstr>Интерпретиране (2)</vt:lpstr>
      <vt:lpstr>Интегрираната среда за разработка</vt:lpstr>
      <vt:lpstr>Какво е интегрирана среда за разработка?</vt:lpstr>
      <vt:lpstr>Какво съдържа IDE?</vt:lpstr>
      <vt:lpstr>Редактор</vt:lpstr>
      <vt:lpstr>Компилатор/интерпретатор</vt:lpstr>
      <vt:lpstr>Debugger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Преминаване от език с блоково програмиране към скриптов текстов език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 (SoftUni)</cp:lastModifiedBy>
  <cp:revision>1312</cp:revision>
  <dcterms:created xsi:type="dcterms:W3CDTF">2018-05-23T13:08:44Z</dcterms:created>
  <dcterms:modified xsi:type="dcterms:W3CDTF">2025-09-03T09:20:40Z</dcterms:modified>
  <cp:category/>
</cp:coreProperties>
</file>