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588" r:id="rId4"/>
    <p:sldId id="589" r:id="rId5"/>
    <p:sldId id="587" r:id="rId6"/>
    <p:sldId id="590" r:id="rId7"/>
    <p:sldId id="592" r:id="rId8"/>
    <p:sldId id="614" r:id="rId9"/>
    <p:sldId id="591" r:id="rId10"/>
    <p:sldId id="595" r:id="rId11"/>
    <p:sldId id="593" r:id="rId12"/>
    <p:sldId id="594" r:id="rId13"/>
    <p:sldId id="596" r:id="rId14"/>
    <p:sldId id="597" r:id="rId15"/>
    <p:sldId id="598" r:id="rId16"/>
    <p:sldId id="599" r:id="rId17"/>
    <p:sldId id="600" r:id="rId18"/>
    <p:sldId id="601" r:id="rId19"/>
    <p:sldId id="603" r:id="rId20"/>
    <p:sldId id="604" r:id="rId21"/>
    <p:sldId id="605" r:id="rId22"/>
    <p:sldId id="606" r:id="rId23"/>
    <p:sldId id="607" r:id="rId24"/>
    <p:sldId id="608" r:id="rId25"/>
    <p:sldId id="609" r:id="rId26"/>
    <p:sldId id="610" r:id="rId27"/>
    <p:sldId id="611" r:id="rId28"/>
    <p:sldId id="612" r:id="rId29"/>
    <p:sldId id="613" r:id="rId30"/>
    <p:sldId id="586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тересни факти за ͏Python" id="{DB19340D-3D41-44AA-8EF4-C80C4C52B687}">
          <p14:sldIdLst>
            <p14:sldId id="588"/>
            <p14:sldId id="589"/>
          </p14:sldIdLst>
        </p14:section>
        <p14:section name="͏Първа програма с Python" id="{E703499E-E28C-4935-8D6E-FED703514B10}">
          <p14:sldIdLst>
            <p14:sldId id="587"/>
            <p14:sldId id="590"/>
            <p14:sldId id="592"/>
            <p14:sldId id="614"/>
            <p14:sldId id="591"/>
            <p14:sldId id="595"/>
            <p14:sldId id="593"/>
            <p14:sldId id="594"/>
          </p14:sldIdLst>
        </p14:section>
        <p14:section name="Променливи и типове данни" id="{923671BB-B926-47BD-BA21-41742DA497AC}">
          <p14:sldIdLst>
            <p14:sldId id="596"/>
            <p14:sldId id="597"/>
            <p14:sldId id="598"/>
          </p14:sldIdLst>
        </p14:section>
        <p14:section name="Четене на потребителски вход" id="{9DF015E1-66AF-483E-A6F0-747B79FDFA92}">
          <p14:sldIdLst>
            <p14:sldId id="599"/>
            <p14:sldId id="600"/>
            <p14:sldId id="601"/>
            <p14:sldId id="603"/>
          </p14:sldIdLst>
        </p14:section>
        <p14:section name="Прости операции" id="{36B072EC-AD3E-4402-9E1A-06E6AEB30D3E}">
          <p14:sldIdLst>
            <p14:sldId id="604"/>
            <p14:sldId id="605"/>
            <p14:sldId id="606"/>
            <p14:sldId id="607"/>
            <p14:sldId id="608"/>
            <p14:sldId id="609"/>
            <p14:sldId id="610"/>
          </p14:sldIdLst>
        </p14:section>
        <p14:section name="Печатане на конзолата" id="{EC45F985-1FF0-4534-99C0-990C7CBEDF1F}">
          <p14:sldIdLst>
            <p14:sldId id="611"/>
            <p14:sldId id="612"/>
            <p14:sldId id="613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3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77" y="31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3.9.2025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bg.wikipedia.org/wiki/%D0%93%D1%83%D0%B8%D0%B4%D0%BE_%D0%B2%D0%B0%D0%BD_%D0%A0%D0%BE%D1%81%D1%83%D0%BC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Въведение в </a:t>
            </a:r>
            <a:r>
              <a:rPr lang="en-US" dirty="0"/>
              <a:t>Python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4104" name="Picture 8" descr="Logging in Python: A Developer's Guide | Product Blog • Sentry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596" t="11928" r="3048" b="12533"/>
          <a:stretch/>
        </p:blipFill>
        <p:spPr bwMode="auto">
          <a:xfrm>
            <a:off x="6390123" y="3024001"/>
            <a:ext cx="5248260" cy="25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F5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00" y="3699000"/>
            <a:ext cx="2341252" cy="22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Има два начина за </a:t>
            </a:r>
            <a:r>
              <a:rPr lang="bg-BG" sz="3600" b="1" dirty="0"/>
              <a:t>стартиране</a:t>
            </a:r>
            <a:r>
              <a:rPr lang="bg-BG" sz="3600" dirty="0"/>
              <a:t> на </a:t>
            </a:r>
            <a:r>
              <a:rPr lang="bg-BG" sz="3600" b="1" dirty="0"/>
              <a:t>програмата</a:t>
            </a:r>
            <a:r>
              <a:rPr lang="bg-BG" sz="3600" dirty="0"/>
              <a:t>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натискане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бутона</a:t>
            </a:r>
            <a:r>
              <a:rPr lang="bg-BG" sz="3400" dirty="0"/>
              <a:t> [</a:t>
            </a:r>
            <a:r>
              <a:rPr lang="en-US" sz="3400" b="1" dirty="0">
                <a:solidFill>
                  <a:schemeClr val="bg1"/>
                </a:solidFill>
              </a:rPr>
              <a:t>Run</a:t>
            </a:r>
            <a:r>
              <a:rPr lang="en-US" sz="3400" dirty="0"/>
              <a:t>]</a:t>
            </a:r>
            <a:endParaRPr lang="bg-BG" sz="36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</a:t>
            </a:r>
            <a:r>
              <a:rPr lang="bg-BG" sz="3400" b="1" dirty="0"/>
              <a:t>клашива</a:t>
            </a:r>
            <a:r>
              <a:rPr lang="bg-BG" sz="3400" dirty="0"/>
              <a:t> </a:t>
            </a:r>
            <a:r>
              <a:rPr lang="en-US" sz="3400" dirty="0"/>
              <a:t>[</a:t>
            </a:r>
            <a:r>
              <a:rPr lang="en-US" sz="3400" b="1" dirty="0">
                <a:solidFill>
                  <a:schemeClr val="bg1"/>
                </a:solidFill>
              </a:rPr>
              <a:t>F5</a:t>
            </a:r>
            <a:r>
              <a:rPr lang="en-US" sz="3400" dirty="0"/>
              <a:t>]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273"/>
          <a:stretch/>
        </p:blipFill>
        <p:spPr>
          <a:xfrm>
            <a:off x="1866000" y="4142227"/>
            <a:ext cx="3928375" cy="13299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52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208" y="2620811"/>
            <a:ext cx="6931584" cy="40886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</a:t>
            </a:r>
            <a:r>
              <a:rPr lang="bg-BG" sz="3600" b="1" dirty="0"/>
              <a:t>няма грешки</a:t>
            </a:r>
            <a:r>
              <a:rPr lang="bg-BG" sz="3600" dirty="0"/>
              <a:t>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</a:t>
            </a:r>
            <a:r>
              <a:rPr lang="bg-BG" sz="3600" b="1" dirty="0"/>
              <a:t>конзолата</a:t>
            </a:r>
            <a:r>
              <a:rPr lang="bg-BG" sz="3600" dirty="0"/>
              <a:t>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от стартиране на програмата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61000" y="5589000"/>
            <a:ext cx="1164703" cy="40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7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518439" cy="5546589"/>
          </a:xfrm>
        </p:spPr>
        <p:txBody>
          <a:bodyPr>
            <a:normAutofit/>
          </a:bodyPr>
          <a:lstStyle/>
          <a:p>
            <a:r>
              <a:rPr lang="bg-BG" dirty="0"/>
              <a:t>Грешки на </a:t>
            </a:r>
            <a:r>
              <a:rPr lang="bg-BG" b="1" dirty="0"/>
              <a:t>синтаксиса</a:t>
            </a:r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sz="3200" dirty="0"/>
              <a:t>Липсват </a:t>
            </a:r>
            <a:r>
              <a:rPr lang="bg-BG" sz="3200" b="1" dirty="0">
                <a:solidFill>
                  <a:schemeClr val="bg1"/>
                </a:solidFill>
              </a:rPr>
              <a:t>затварящите кавички </a:t>
            </a:r>
            <a:r>
              <a:rPr lang="bg-BG" sz="3200" dirty="0"/>
              <a:t>в скобите</a:t>
            </a:r>
          </a:p>
          <a:p>
            <a:r>
              <a:rPr lang="bg-BG" sz="3200" dirty="0"/>
              <a:t>Грешки при </a:t>
            </a:r>
            <a:r>
              <a:rPr lang="bg-BG" sz="3200" b="1" dirty="0"/>
              <a:t>индентацията</a:t>
            </a:r>
          </a:p>
          <a:p>
            <a:endParaRPr lang="bg-BG" sz="3400" dirty="0"/>
          </a:p>
          <a:p>
            <a:endParaRPr lang="bg-BG" sz="3400" dirty="0"/>
          </a:p>
          <a:p>
            <a:pPr lvl="1"/>
            <a:r>
              <a:rPr lang="bg-BG" sz="3400" dirty="0"/>
              <a:t>Има ненужна табулация пред </a:t>
            </a:r>
            <a:r>
              <a:rPr lang="bg-BG" sz="3400" b="1" dirty="0"/>
              <a:t>командата</a:t>
            </a:r>
            <a:r>
              <a:rPr lang="bg-BG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bg-BG" sz="3400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Python </a:t>
            </a:r>
            <a:r>
              <a:rPr lang="bg-BG" dirty="0"/>
              <a:t>програмите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00" y="1854000"/>
            <a:ext cx="4275000" cy="127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00" y="4554000"/>
            <a:ext cx="3825000" cy="12918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53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045916"/>
            <a:ext cx="10961783" cy="768084"/>
          </a:xfrm>
        </p:spPr>
        <p:txBody>
          <a:bodyPr/>
          <a:lstStyle/>
          <a:p>
            <a:r>
              <a:rPr lang="bg-BG" dirty="0"/>
              <a:t>Променливи и типове данни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44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4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Компютрите са машини, които обработват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променливи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en-US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стойност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Дефиниране</a:t>
            </a:r>
            <a:r>
              <a:rPr lang="bg-BG" sz="3200" dirty="0"/>
              <a:t> на променлива и </a:t>
            </a:r>
            <a:r>
              <a:rPr lang="bg-BG" sz="3200" b="1" dirty="0">
                <a:solidFill>
                  <a:schemeClr val="bg1"/>
                </a:solidFill>
              </a:rPr>
              <a:t>присвояване</a:t>
            </a:r>
            <a:r>
              <a:rPr lang="bg-BG" sz="3200" dirty="0"/>
              <a:t> на стойност: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31000" y="4869329"/>
            <a:ext cx="2742354" cy="7548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count = 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811000" y="5049000"/>
            <a:ext cx="1291979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28893" y="5044231"/>
            <a:ext cx="422723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54021" y="3981608"/>
            <a:ext cx="3541979" cy="675000"/>
          </a:xfrm>
          <a:prstGeom prst="wedgeRoundRectCallout">
            <a:avLst>
              <a:gd name="adj1" fmla="val 16933"/>
              <a:gd name="adj2" fmla="val 969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101616" y="5894120"/>
            <a:ext cx="4050000" cy="675000"/>
          </a:xfrm>
          <a:prstGeom prst="wedgeRoundRectCallout">
            <a:avLst>
              <a:gd name="adj1" fmla="val 38276"/>
              <a:gd name="adj2" fmla="val -940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00" y="4656608"/>
            <a:ext cx="4285375" cy="1149463"/>
          </a:xfrm>
          <a:prstGeom prst="rect">
            <a:avLst/>
          </a:prstGeom>
        </p:spPr>
      </p:pic>
      <p:sp>
        <p:nvSpPr>
          <p:cNvPr id="16" name="Equal 15"/>
          <p:cNvSpPr/>
          <p:nvPr/>
        </p:nvSpPr>
        <p:spPr bwMode="auto">
          <a:xfrm>
            <a:off x="5853920" y="4961339"/>
            <a:ext cx="900000" cy="54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410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 lnSpcReduction="10000"/>
          </a:bodyPr>
          <a:lstStyle/>
          <a:p>
            <a:r>
              <a:rPr lang="bg-BG" b="1" dirty="0"/>
              <a:t>Променливите</a:t>
            </a:r>
            <a:r>
              <a:rPr lang="bg-BG" dirty="0"/>
              <a:t>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текст, 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b="1" dirty="0"/>
              <a:t>Типове данни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͏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͏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/>
              <a:t> – </a:t>
            </a:r>
            <a:r>
              <a:rPr lang="bg-BG" dirty="0"/>
              <a:t>дробно число</a:t>
            </a:r>
            <a:r>
              <a:rPr lang="en-US" dirty="0"/>
              <a:t>: </a:t>
            </a:r>
            <a:r>
              <a:rPr lang="bg-BG" b="1" dirty="0"/>
              <a:t>0.5</a:t>
            </a:r>
            <a:r>
              <a:rPr lang="en-US" dirty="0"/>
              <a:t>, </a:t>
            </a:r>
            <a:r>
              <a:rPr lang="bg-BG" b="1" dirty="0"/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/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͏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– </a:t>
            </a:r>
            <a:r>
              <a:rPr lang="bg-BG" dirty="0"/>
              <a:t>текст</a:t>
            </a:r>
            <a:r>
              <a:rPr lang="en-US" dirty="0"/>
              <a:t> </a:t>
            </a:r>
            <a:r>
              <a:rPr lang="bg-BG" dirty="0"/>
              <a:t>и символи</a:t>
            </a:r>
            <a:r>
              <a:rPr lang="en-US" dirty="0"/>
              <a:t>: </a:t>
            </a:r>
            <a:r>
              <a:rPr lang="en-US" b="1" dirty="0"/>
              <a:t>'a'</a:t>
            </a:r>
            <a:r>
              <a:rPr lang="en-US" dirty="0"/>
              <a:t>,</a:t>
            </a:r>
            <a:r>
              <a:rPr lang="en-US" b="1" dirty="0"/>
              <a:t> '</a:t>
            </a:r>
            <a:r>
              <a:rPr lang="bg-BG" b="1" dirty="0"/>
              <a:t>Здрасти'</a:t>
            </a:r>
            <a:r>
              <a:rPr lang="bg-BG" dirty="0"/>
              <a:t>,</a:t>
            </a:r>
            <a:r>
              <a:rPr lang="bg-BG" b="1" dirty="0"/>
              <a:t>'</a:t>
            </a:r>
            <a:r>
              <a:rPr lang="en-US" b="1" dirty="0"/>
              <a:t>Hi</a:t>
            </a:r>
            <a:r>
              <a:rPr lang="bg-BG" b="1" dirty="0"/>
              <a:t>'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  <a:endParaRPr lang="bg-BG" dirty="0">
              <a:cs typeface="Consolas" pitchFamily="49" charset="0"/>
            </a:endParaRPr>
          </a:p>
          <a:p>
            <a:pPr lvl="1"/>
            <a:r>
              <a:rPr lang="en-US" dirty="0">
                <a:cs typeface="Consolas" pitchFamily="49" charset="0"/>
              </a:rPr>
              <a:t>͏</a:t>
            </a:r>
            <a:r>
              <a:rPr lang="en-US" b="1" dirty="0">
                <a:solidFill>
                  <a:schemeClr val="bg1"/>
                </a:solidFill>
                <a:cs typeface="Consolas" pitchFamily="49" charset="0"/>
              </a:rPr>
              <a:t>bool</a:t>
            </a:r>
            <a:r>
              <a:rPr lang="en-US" dirty="0">
                <a:cs typeface="Consolas" pitchFamily="49" charset="0"/>
              </a:rPr>
              <a:t> – </a:t>
            </a:r>
            <a:r>
              <a:rPr lang="bg-BG" dirty="0">
                <a:cs typeface="Consolas" pitchFamily="49" charset="0"/>
              </a:rPr>
              <a:t>логическа стойност: </a:t>
            </a:r>
            <a:r>
              <a:rPr lang="en-US" b="1" dirty="0">
                <a:cs typeface="Consolas" pitchFamily="49" charset="0"/>
              </a:rPr>
              <a:t>True</a:t>
            </a:r>
            <a:r>
              <a:rPr lang="en-US" dirty="0">
                <a:cs typeface="Consolas" pitchFamily="49" charset="0"/>
              </a:rPr>
              <a:t>, </a:t>
            </a:r>
            <a:r>
              <a:rPr lang="en-US" b="1" dirty="0">
                <a:cs typeface="Consolas" pitchFamily="49" charset="0"/>
              </a:rPr>
              <a:t>False</a:t>
            </a:r>
          </a:p>
          <a:p>
            <a:r>
              <a:rPr lang="ru-RU" dirty="0">
                <a:cs typeface="Consolas" pitchFamily="49" charset="0"/>
              </a:rPr>
              <a:t>В езикът Python </a:t>
            </a:r>
            <a:r>
              <a:rPr lang="ru-RU" b="1" dirty="0">
                <a:cs typeface="Consolas" pitchFamily="49" charset="0"/>
              </a:rPr>
              <a:t>типът</a:t>
            </a:r>
            <a:r>
              <a:rPr lang="ru-RU" dirty="0">
                <a:cs typeface="Consolas" pitchFamily="49" charset="0"/>
              </a:rPr>
              <a:t> се </a:t>
            </a:r>
            <a:r>
              <a:rPr lang="ru-RU" b="1" dirty="0">
                <a:cs typeface="Consolas" pitchFamily="49" charset="0"/>
              </a:rPr>
              <a:t>определя</a:t>
            </a:r>
            <a:r>
              <a:rPr lang="ru-RU" dirty="0">
                <a:cs typeface="Consolas" pitchFamily="49" charset="0"/>
              </a:rPr>
              <a:t> от </a:t>
            </a:r>
            <a:r>
              <a:rPr lang="ru-RU" b="1" dirty="0">
                <a:cs typeface="Consolas" pitchFamily="49" charset="0"/>
              </a:rPr>
              <a:t>стойността</a:t>
            </a:r>
            <a:r>
              <a:rPr lang="ru-RU" dirty="0">
                <a:cs typeface="Consolas" pitchFamily="49" charset="0"/>
              </a:rPr>
              <a:t>, която се</a:t>
            </a:r>
            <a:r>
              <a:rPr lang="en-US" dirty="0">
                <a:cs typeface="Consolas" pitchFamily="49" charset="0"/>
              </a:rPr>
              <a:t> </a:t>
            </a:r>
            <a:r>
              <a:rPr lang="ru-RU" b="1" dirty="0">
                <a:cs typeface="Consolas" pitchFamily="49" charset="0"/>
              </a:rPr>
              <a:t>присвоява</a:t>
            </a:r>
            <a:endParaRPr lang="en-US" b="1" dirty="0"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4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1"/>
            <a:ext cx="2665008" cy="2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8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 fontAlgn="base"/>
            <a:r>
              <a:rPr lang="bg-BG" sz="3200" dirty="0"/>
              <a:t>Всичко, което </a:t>
            </a:r>
            <a:r>
              <a:rPr lang="bg-BG" sz="3200" b="1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 от конзолата, </a:t>
            </a:r>
            <a:r>
              <a:rPr lang="en-US" sz="3200" dirty="0"/>
              <a:t>​</a:t>
            </a:r>
            <a:r>
              <a:rPr lang="bg-BG" sz="3200" dirty="0"/>
              <a:t>идва под формата на</a:t>
            </a:r>
            <a:r>
              <a:rPr lang="bg-BG" sz="3200" b="1" dirty="0"/>
              <a:t> </a:t>
            </a:r>
            <a:r>
              <a:rPr lang="bg-BG" sz="3200" b="1" dirty="0">
                <a:solidFill>
                  <a:schemeClr val="bg1"/>
                </a:solidFill>
              </a:rPr>
              <a:t>текст</a:t>
            </a:r>
            <a:r>
              <a:rPr lang="en-US" sz="3200" dirty="0"/>
              <a:t>​</a:t>
            </a:r>
          </a:p>
          <a:p>
            <a:pPr fontAlgn="base"/>
            <a:r>
              <a:rPr lang="bg-BG" sz="3200" dirty="0"/>
              <a:t>Всичко, което </a:t>
            </a:r>
            <a:r>
              <a:rPr lang="bg-BG" sz="3200" b="1" dirty="0">
                <a:solidFill>
                  <a:schemeClr val="bg1"/>
                </a:solidFill>
              </a:rPr>
              <a:t>печатаме</a:t>
            </a:r>
            <a:r>
              <a:rPr lang="bg-BG" sz="3200" dirty="0"/>
              <a:t> на конзолата, се </a:t>
            </a:r>
            <a:r>
              <a:rPr lang="bg-BG" sz="3200" b="1" dirty="0">
                <a:solidFill>
                  <a:schemeClr val="bg1"/>
                </a:solidFill>
              </a:rPr>
              <a:t>преобразува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 текст</a:t>
            </a:r>
            <a:r>
              <a:rPr lang="en-US" sz="3200" dirty="0"/>
              <a:t>​</a:t>
            </a:r>
          </a:p>
          <a:p>
            <a:pPr fontAlgn="base"/>
            <a:r>
              <a:rPr lang="bg-BG" sz="3200" dirty="0"/>
              <a:t>Команда за четене от конзолата:</a:t>
            </a:r>
            <a:r>
              <a:rPr lang="en-US" sz="3200" dirty="0"/>
              <a:t>​</a:t>
            </a:r>
            <a:endParaRPr lang="bg-BG" sz="3200" dirty="0"/>
          </a:p>
          <a:p>
            <a:pPr marL="0" indent="0" fontAlgn="base">
              <a:buNone/>
            </a:pPr>
            <a:endParaRPr lang="en-US" sz="3200" dirty="0"/>
          </a:p>
          <a:p>
            <a:pPr lvl="1" fontAlgn="base"/>
            <a:r>
              <a:rPr lang="bg-BG" sz="3200" dirty="0"/>
              <a:t>Връща ни текстът, въведен от потребителя</a:t>
            </a:r>
            <a:r>
              <a:rPr lang="en-US" sz="3200" dirty="0"/>
              <a:t>​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31000" y="4194000"/>
            <a:ext cx="30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input()</a:t>
            </a:r>
          </a:p>
        </p:txBody>
      </p:sp>
    </p:spTree>
    <p:extLst>
      <p:ext uri="{BB962C8B-B14F-4D97-AF65-F5344CB8AC3E}">
        <p14:creationId xmlns:p14="http://schemas.microsoft.com/office/powerpoint/2010/main" val="35495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</a:t>
            </a:r>
            <a:r>
              <a:rPr lang="bg-BG" sz="3600" b="1" dirty="0"/>
              <a:t>име</a:t>
            </a:r>
            <a:r>
              <a:rPr lang="bg-BG" sz="3600" dirty="0"/>
              <a:t>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F7ECE2-EFD9-4733-B379-4078639E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00" y="4241440"/>
            <a:ext cx="4621913" cy="1517116"/>
          </a:xfrm>
          <a:prstGeom prst="rect">
            <a:avLst/>
          </a:prstGeom>
          <a:ln w="9525">
            <a:solidFill>
              <a:schemeClr val="tx1">
                <a:lumMod val="7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011000" y="2304000"/>
            <a:ext cx="27900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name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input()</a:t>
            </a:r>
            <a:endParaRPr 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print(name)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216000" y="4053855"/>
            <a:ext cx="2970000" cy="561485"/>
          </a:xfrm>
          <a:prstGeom prst="wedgeRoundRectCallout">
            <a:avLst>
              <a:gd name="adj1" fmla="val 65944"/>
              <a:gd name="adj2" fmla="val 56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36000" y="4848214"/>
            <a:ext cx="1350000" cy="561485"/>
          </a:xfrm>
          <a:prstGeom prst="wedgeRoundRectCallout">
            <a:avLst>
              <a:gd name="adj1" fmla="val 77897"/>
              <a:gd name="adj2" fmla="val -221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2321897"/>
            <a:ext cx="4889535" cy="998387"/>
          </a:xfrm>
          <a:prstGeom prst="rect">
            <a:avLst/>
          </a:prstGeom>
        </p:spPr>
      </p:pic>
      <p:sp>
        <p:nvSpPr>
          <p:cNvPr id="15" name="Equal 14"/>
          <p:cNvSpPr/>
          <p:nvPr/>
        </p:nvSpPr>
        <p:spPr bwMode="auto">
          <a:xfrm>
            <a:off x="3958500" y="2549320"/>
            <a:ext cx="900000" cy="54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28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bg-BG" sz="3600" dirty="0"/>
              <a:t>Четене на </a:t>
            </a:r>
            <a:r>
              <a:rPr lang="bg-BG" sz="3600" b="1" dirty="0"/>
              <a:t>цяло число</a:t>
            </a:r>
            <a:r>
              <a:rPr lang="bg-BG" sz="3600" dirty="0"/>
              <a:t>:</a:t>
            </a:r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600" dirty="0"/>
              <a:t>Четене на </a:t>
            </a:r>
            <a:r>
              <a:rPr lang="bg-BG" sz="3600" b="1" dirty="0"/>
              <a:t>дробно число</a:t>
            </a:r>
            <a:r>
              <a:rPr lang="bg-BG" sz="3600" dirty="0"/>
              <a:t>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71000" y="1963033"/>
            <a:ext cx="32400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num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69906" y="4149000"/>
            <a:ext cx="324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data = input()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data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Интересни факти </a:t>
            </a:r>
            <a:r>
              <a:rPr lang="bg-BG" dirty="0"/>
              <a:t>за ͏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͏Първа програма с </a:t>
            </a:r>
            <a:r>
              <a:rPr lang="en-US" dirty="0"/>
              <a:t>Python</a:t>
            </a:r>
          </a:p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Променливи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типове данни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͏</a:t>
            </a:r>
            <a:r>
              <a:rPr lang="bg-BG" b="1" dirty="0"/>
              <a:t>Четене</a:t>
            </a:r>
            <a:r>
              <a:rPr lang="bg-BG" dirty="0"/>
              <a:t> на </a:t>
            </a:r>
            <a:r>
              <a:rPr lang="bg-BG" b="1" dirty="0"/>
              <a:t>потребителски вход</a:t>
            </a:r>
          </a:p>
          <a:p>
            <a:r>
              <a:rPr lang="bg-BG" dirty="0"/>
              <a:t>Прости операции</a:t>
            </a:r>
            <a:endParaRPr lang="en-US" dirty="0"/>
          </a:p>
          <a:p>
            <a:r>
              <a:rPr lang="bg-BG" dirty="0"/>
              <a:t>͏</a:t>
            </a:r>
            <a:r>
              <a:rPr lang="bg-BG" b="1" dirty="0"/>
              <a:t>Печатане</a:t>
            </a:r>
            <a:r>
              <a:rPr lang="bg-BG" dirty="0"/>
              <a:t> на конзолата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6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се </a:t>
            </a:r>
            <a:r>
              <a:rPr lang="bg-BG" b="1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/>
              <a:t> 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– пример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E24AC2-4AE6-4B50-B40C-A345D732B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242" y="4585082"/>
            <a:ext cx="142608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Petar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442DDA5-0C08-4B68-914C-772E8D7F4961}"/>
              </a:ext>
            </a:extLst>
          </p:cNvPr>
          <p:cNvSpPr/>
          <p:nvPr/>
        </p:nvSpPr>
        <p:spPr>
          <a:xfrm>
            <a:off x="2651897" y="4691300"/>
            <a:ext cx="402630" cy="3144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7F45730-95E9-4323-BA16-F9056F432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099" y="4572001"/>
            <a:ext cx="2900902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Hello, Petar!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3C56C4-C2A2-4744-A0F3-01D47ABE2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048" y="5449598"/>
            <a:ext cx="1445277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Viktor</a:t>
            </a:r>
          </a:p>
        </p:txBody>
      </p:sp>
      <p:sp>
        <p:nvSpPr>
          <p:cNvPr id="12" name="Right Arrow 17">
            <a:extLst>
              <a:ext uri="{FF2B5EF4-FFF2-40B4-BE49-F238E27FC236}">
                <a16:creationId xmlns:a16="http://schemas.microsoft.com/office/drawing/2014/main" id="{A67CAE03-E619-4A3F-8240-196488EB65FB}"/>
              </a:ext>
            </a:extLst>
          </p:cNvPr>
          <p:cNvSpPr/>
          <p:nvPr/>
        </p:nvSpPr>
        <p:spPr>
          <a:xfrm>
            <a:off x="2638892" y="5562439"/>
            <a:ext cx="396883" cy="3144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7EC7A80-F465-4206-944C-905C43E2B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985" y="5449597"/>
            <a:ext cx="293101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Hello, Viktor!</a:t>
            </a:r>
          </a:p>
        </p:txBody>
      </p:sp>
      <p:pic>
        <p:nvPicPr>
          <p:cNvPr id="14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E0681DF8-7B45-406E-9E82-3627FC54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49" y="3499509"/>
            <a:ext cx="3081191" cy="256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2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– решение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1000" y="1764000"/>
            <a:ext cx="5715000" cy="2150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sz="3200" b="1" dirty="0">
                <a:latin typeface="Consolas" panose="020B0609020204030204" pitchFamily="49" charset="0"/>
              </a:rPr>
              <a:t>('Hello, ',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end=''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sz="3200" b="1" dirty="0">
                <a:latin typeface="Consolas" panose="020B0609020204030204" pitchFamily="49" charset="0"/>
              </a:rPr>
              <a:t>(name)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000" y="4695542"/>
            <a:ext cx="5445000" cy="13014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sz="3200" b="1" dirty="0">
                <a:latin typeface="Consolas" panose="020B0609020204030204" pitchFamily="49" charset="0"/>
              </a:rPr>
              <a:t>('Hello, '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200" b="1" dirty="0">
                <a:latin typeface="Consolas" panose="020B0609020204030204" pitchFamily="49" charset="0"/>
              </a:rPr>
              <a:t> name)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581000" y="1989000"/>
            <a:ext cx="2964671" cy="1017027"/>
          </a:xfrm>
          <a:prstGeom prst="wedgeRoundRectCallout">
            <a:avLst>
              <a:gd name="adj1" fmla="val -81612"/>
              <a:gd name="adj2" fmla="val 3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</a:t>
            </a:r>
            <a:r>
              <a:rPr lang="bg-BG" sz="2800" b="1" dirty="0">
                <a:solidFill>
                  <a:schemeClr val="bg2"/>
                </a:solidFill>
              </a:rPr>
              <a:t>същия ред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4803009"/>
            <a:ext cx="4095000" cy="1086548"/>
          </a:xfrm>
          <a:prstGeom prst="rect">
            <a:avLst/>
          </a:prstGeom>
        </p:spPr>
      </p:pic>
      <p:sp>
        <p:nvSpPr>
          <p:cNvPr id="11" name="Equal 10"/>
          <p:cNvSpPr/>
          <p:nvPr/>
        </p:nvSpPr>
        <p:spPr bwMode="auto">
          <a:xfrm>
            <a:off x="6478500" y="5076283"/>
            <a:ext cx="900000" cy="54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774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2200" y="1896778"/>
            <a:ext cx="8915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first_name= 'Maria'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last_name= 'Ivanova'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age = 19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str = first_name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' '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last_name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' @ '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print(str)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68596" y="4639131"/>
            <a:ext cx="8915400" cy="132343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a 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b = 2.5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sum = 'The sum is: '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638996" y="3564602"/>
            <a:ext cx="364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Maria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716000" y="5964100"/>
            <a:ext cx="356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The sum is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1.52.5</a:t>
            </a:r>
            <a:endParaRPr lang="en-US" sz="2400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61000" y="1754776"/>
            <a:ext cx="4416600" cy="954224"/>
          </a:xfrm>
          <a:custGeom>
            <a:avLst/>
            <a:gdLst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2406175 w 4124872"/>
              <a:gd name="connsiteY2" fmla="*/ 0 h 932403"/>
              <a:gd name="connsiteX3" fmla="*/ 2406175 w 4124872"/>
              <a:gd name="connsiteY3" fmla="*/ 0 h 932403"/>
              <a:gd name="connsiteX4" fmla="*/ 3437393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155401 h 932403"/>
              <a:gd name="connsiteX8" fmla="*/ 4383625 w 4124872"/>
              <a:gd name="connsiteY8" fmla="*/ -21044 h 932403"/>
              <a:gd name="connsiteX9" fmla="*/ 4124872 w 4124872"/>
              <a:gd name="connsiteY9" fmla="*/ 388501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3437393 w 4124872"/>
              <a:gd name="connsiteY12" fmla="*/ 932403 h 932403"/>
              <a:gd name="connsiteX13" fmla="*/ 2406175 w 4124872"/>
              <a:gd name="connsiteY13" fmla="*/ 932403 h 932403"/>
              <a:gd name="connsiteX14" fmla="*/ 2406175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388501 h 932403"/>
              <a:gd name="connsiteX18" fmla="*/ 0 w 4124872"/>
              <a:gd name="connsiteY18" fmla="*/ 155401 h 932403"/>
              <a:gd name="connsiteX19" fmla="*/ 0 w 4124872"/>
              <a:gd name="connsiteY19" fmla="*/ 155401 h 932403"/>
              <a:gd name="connsiteX20" fmla="*/ 0 w 4124872"/>
              <a:gd name="connsiteY20" fmla="*/ 155404 h 932403"/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2406175 w 4124872"/>
              <a:gd name="connsiteY2" fmla="*/ 0 h 932403"/>
              <a:gd name="connsiteX3" fmla="*/ 2406175 w 4124872"/>
              <a:gd name="connsiteY3" fmla="*/ 0 h 932403"/>
              <a:gd name="connsiteX4" fmla="*/ 3437393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155401 h 932403"/>
              <a:gd name="connsiteX8" fmla="*/ 4124872 w 4124872"/>
              <a:gd name="connsiteY8" fmla="*/ 388501 h 932403"/>
              <a:gd name="connsiteX9" fmla="*/ 4124872 w 4124872"/>
              <a:gd name="connsiteY9" fmla="*/ 776999 h 932403"/>
              <a:gd name="connsiteX10" fmla="*/ 3969468 w 4124872"/>
              <a:gd name="connsiteY10" fmla="*/ 932403 h 932403"/>
              <a:gd name="connsiteX11" fmla="*/ 3437393 w 4124872"/>
              <a:gd name="connsiteY11" fmla="*/ 932403 h 932403"/>
              <a:gd name="connsiteX12" fmla="*/ 2406175 w 4124872"/>
              <a:gd name="connsiteY12" fmla="*/ 932403 h 932403"/>
              <a:gd name="connsiteX13" fmla="*/ 2406175 w 4124872"/>
              <a:gd name="connsiteY13" fmla="*/ 932403 h 932403"/>
              <a:gd name="connsiteX14" fmla="*/ 155404 w 4124872"/>
              <a:gd name="connsiteY14" fmla="*/ 932403 h 932403"/>
              <a:gd name="connsiteX15" fmla="*/ 0 w 4124872"/>
              <a:gd name="connsiteY15" fmla="*/ 776999 h 932403"/>
              <a:gd name="connsiteX16" fmla="*/ 0 w 4124872"/>
              <a:gd name="connsiteY16" fmla="*/ 388501 h 932403"/>
              <a:gd name="connsiteX17" fmla="*/ 0 w 4124872"/>
              <a:gd name="connsiteY17" fmla="*/ 155401 h 932403"/>
              <a:gd name="connsiteX18" fmla="*/ 0 w 4124872"/>
              <a:gd name="connsiteY18" fmla="*/ 155401 h 932403"/>
              <a:gd name="connsiteX19" fmla="*/ 0 w 4124872"/>
              <a:gd name="connsiteY19" fmla="*/ 155404 h 932403"/>
              <a:gd name="connsiteX0" fmla="*/ 0 w 4124872"/>
              <a:gd name="connsiteY0" fmla="*/ 157952 h 934951"/>
              <a:gd name="connsiteX1" fmla="*/ 155404 w 4124872"/>
              <a:gd name="connsiteY1" fmla="*/ 2548 h 934951"/>
              <a:gd name="connsiteX2" fmla="*/ 1407543 w 4124872"/>
              <a:gd name="connsiteY2" fmla="*/ 0 h 934951"/>
              <a:gd name="connsiteX3" fmla="*/ 2406175 w 4124872"/>
              <a:gd name="connsiteY3" fmla="*/ 2548 h 934951"/>
              <a:gd name="connsiteX4" fmla="*/ 2406175 w 4124872"/>
              <a:gd name="connsiteY4" fmla="*/ 2548 h 934951"/>
              <a:gd name="connsiteX5" fmla="*/ 3437393 w 4124872"/>
              <a:gd name="connsiteY5" fmla="*/ 2548 h 934951"/>
              <a:gd name="connsiteX6" fmla="*/ 3969468 w 4124872"/>
              <a:gd name="connsiteY6" fmla="*/ 2548 h 934951"/>
              <a:gd name="connsiteX7" fmla="*/ 4124872 w 4124872"/>
              <a:gd name="connsiteY7" fmla="*/ 157952 h 934951"/>
              <a:gd name="connsiteX8" fmla="*/ 4124872 w 4124872"/>
              <a:gd name="connsiteY8" fmla="*/ 157949 h 934951"/>
              <a:gd name="connsiteX9" fmla="*/ 4124872 w 4124872"/>
              <a:gd name="connsiteY9" fmla="*/ 391049 h 934951"/>
              <a:gd name="connsiteX10" fmla="*/ 4124872 w 4124872"/>
              <a:gd name="connsiteY10" fmla="*/ 779547 h 934951"/>
              <a:gd name="connsiteX11" fmla="*/ 3969468 w 4124872"/>
              <a:gd name="connsiteY11" fmla="*/ 934951 h 934951"/>
              <a:gd name="connsiteX12" fmla="*/ 3437393 w 4124872"/>
              <a:gd name="connsiteY12" fmla="*/ 934951 h 934951"/>
              <a:gd name="connsiteX13" fmla="*/ 2406175 w 4124872"/>
              <a:gd name="connsiteY13" fmla="*/ 934951 h 934951"/>
              <a:gd name="connsiteX14" fmla="*/ 2406175 w 4124872"/>
              <a:gd name="connsiteY14" fmla="*/ 934951 h 934951"/>
              <a:gd name="connsiteX15" fmla="*/ 155404 w 4124872"/>
              <a:gd name="connsiteY15" fmla="*/ 934951 h 934951"/>
              <a:gd name="connsiteX16" fmla="*/ 0 w 4124872"/>
              <a:gd name="connsiteY16" fmla="*/ 779547 h 934951"/>
              <a:gd name="connsiteX17" fmla="*/ 0 w 4124872"/>
              <a:gd name="connsiteY17" fmla="*/ 391049 h 934951"/>
              <a:gd name="connsiteX18" fmla="*/ 0 w 4124872"/>
              <a:gd name="connsiteY18" fmla="*/ 157949 h 934951"/>
              <a:gd name="connsiteX19" fmla="*/ 0 w 4124872"/>
              <a:gd name="connsiteY19" fmla="*/ 157949 h 934951"/>
              <a:gd name="connsiteX20" fmla="*/ 0 w 4124872"/>
              <a:gd name="connsiteY20" fmla="*/ 157952 h 93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24872" h="934951">
                <a:moveTo>
                  <a:pt x="0" y="157952"/>
                </a:moveTo>
                <a:cubicBezTo>
                  <a:pt x="0" y="72125"/>
                  <a:pt x="69577" y="2548"/>
                  <a:pt x="155404" y="2548"/>
                </a:cubicBezTo>
                <a:lnTo>
                  <a:pt x="1407543" y="0"/>
                </a:lnTo>
                <a:lnTo>
                  <a:pt x="2406175" y="2548"/>
                </a:lnTo>
                <a:lnTo>
                  <a:pt x="2406175" y="2548"/>
                </a:lnTo>
                <a:lnTo>
                  <a:pt x="3437393" y="2548"/>
                </a:lnTo>
                <a:lnTo>
                  <a:pt x="3969468" y="2548"/>
                </a:lnTo>
                <a:cubicBezTo>
                  <a:pt x="4055295" y="2548"/>
                  <a:pt x="4124872" y="72125"/>
                  <a:pt x="4124872" y="157952"/>
                </a:cubicBezTo>
                <a:lnTo>
                  <a:pt x="4124872" y="157949"/>
                </a:lnTo>
                <a:lnTo>
                  <a:pt x="4124872" y="391049"/>
                </a:lnTo>
                <a:lnTo>
                  <a:pt x="4124872" y="779547"/>
                </a:lnTo>
                <a:cubicBezTo>
                  <a:pt x="4124872" y="865374"/>
                  <a:pt x="4055295" y="934951"/>
                  <a:pt x="3969468" y="934951"/>
                </a:cubicBezTo>
                <a:lnTo>
                  <a:pt x="3437393" y="934951"/>
                </a:lnTo>
                <a:lnTo>
                  <a:pt x="2406175" y="934951"/>
                </a:lnTo>
                <a:lnTo>
                  <a:pt x="2406175" y="934951"/>
                </a:lnTo>
                <a:lnTo>
                  <a:pt x="155404" y="934951"/>
                </a:lnTo>
                <a:cubicBezTo>
                  <a:pt x="69577" y="934951"/>
                  <a:pt x="0" y="865374"/>
                  <a:pt x="0" y="779547"/>
                </a:cubicBezTo>
                <a:lnTo>
                  <a:pt x="0" y="391049"/>
                </a:lnTo>
                <a:lnTo>
                  <a:pt x="0" y="157949"/>
                </a:lnTo>
                <a:lnTo>
                  <a:pt x="0" y="157949"/>
                </a:lnTo>
                <a:lnTo>
                  <a:pt x="0" y="15795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1000" y="4344366"/>
            <a:ext cx="4326600" cy="929633"/>
          </a:xfrm>
          <a:custGeom>
            <a:avLst/>
            <a:gdLst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687479 w 4124872"/>
              <a:gd name="connsiteY2" fmla="*/ 0 h 932403"/>
              <a:gd name="connsiteX3" fmla="*/ 687479 w 4124872"/>
              <a:gd name="connsiteY3" fmla="*/ 0 h 932403"/>
              <a:gd name="connsiteX4" fmla="*/ 1718697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543902 h 932403"/>
              <a:gd name="connsiteX8" fmla="*/ 4124872 w 4124872"/>
              <a:gd name="connsiteY8" fmla="*/ 543902 h 932403"/>
              <a:gd name="connsiteX9" fmla="*/ 4124872 w 4124872"/>
              <a:gd name="connsiteY9" fmla="*/ 777003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1718697 w 4124872"/>
              <a:gd name="connsiteY12" fmla="*/ 932403 h 932403"/>
              <a:gd name="connsiteX13" fmla="*/ 687479 w 4124872"/>
              <a:gd name="connsiteY13" fmla="*/ 932403 h 932403"/>
              <a:gd name="connsiteX14" fmla="*/ 687479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777003 h 932403"/>
              <a:gd name="connsiteX18" fmla="*/ -340756 w 4124872"/>
              <a:gd name="connsiteY18" fmla="*/ 950510 h 932403"/>
              <a:gd name="connsiteX19" fmla="*/ 0 w 4124872"/>
              <a:gd name="connsiteY19" fmla="*/ 543902 h 932403"/>
              <a:gd name="connsiteX20" fmla="*/ 0 w 4124872"/>
              <a:gd name="connsiteY20" fmla="*/ 155404 h 932403"/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687479 w 4124872"/>
              <a:gd name="connsiteY2" fmla="*/ 0 h 932403"/>
              <a:gd name="connsiteX3" fmla="*/ 687479 w 4124872"/>
              <a:gd name="connsiteY3" fmla="*/ 0 h 932403"/>
              <a:gd name="connsiteX4" fmla="*/ 1718697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543902 h 932403"/>
              <a:gd name="connsiteX8" fmla="*/ 4124872 w 4124872"/>
              <a:gd name="connsiteY8" fmla="*/ 543902 h 932403"/>
              <a:gd name="connsiteX9" fmla="*/ 4124872 w 4124872"/>
              <a:gd name="connsiteY9" fmla="*/ 777003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1718697 w 4124872"/>
              <a:gd name="connsiteY12" fmla="*/ 932403 h 932403"/>
              <a:gd name="connsiteX13" fmla="*/ 687479 w 4124872"/>
              <a:gd name="connsiteY13" fmla="*/ 932403 h 932403"/>
              <a:gd name="connsiteX14" fmla="*/ 687479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777003 h 932403"/>
              <a:gd name="connsiteX18" fmla="*/ 0 w 4124872"/>
              <a:gd name="connsiteY18" fmla="*/ 543902 h 932403"/>
              <a:gd name="connsiteX19" fmla="*/ 0 w 4124872"/>
              <a:gd name="connsiteY19" fmla="*/ 155404 h 9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24872" h="932403">
                <a:moveTo>
                  <a:pt x="0" y="155404"/>
                </a:moveTo>
                <a:cubicBezTo>
                  <a:pt x="0" y="69577"/>
                  <a:pt x="69577" y="0"/>
                  <a:pt x="155404" y="0"/>
                </a:cubicBezTo>
                <a:lnTo>
                  <a:pt x="687479" y="0"/>
                </a:lnTo>
                <a:lnTo>
                  <a:pt x="687479" y="0"/>
                </a:lnTo>
                <a:lnTo>
                  <a:pt x="1718697" y="0"/>
                </a:lnTo>
                <a:lnTo>
                  <a:pt x="3969468" y="0"/>
                </a:lnTo>
                <a:cubicBezTo>
                  <a:pt x="4055295" y="0"/>
                  <a:pt x="4124872" y="69577"/>
                  <a:pt x="4124872" y="155404"/>
                </a:cubicBezTo>
                <a:lnTo>
                  <a:pt x="4124872" y="543902"/>
                </a:lnTo>
                <a:lnTo>
                  <a:pt x="4124872" y="543902"/>
                </a:lnTo>
                <a:lnTo>
                  <a:pt x="4124872" y="777003"/>
                </a:lnTo>
                <a:lnTo>
                  <a:pt x="4124872" y="776999"/>
                </a:lnTo>
                <a:cubicBezTo>
                  <a:pt x="4124872" y="862826"/>
                  <a:pt x="4055295" y="932403"/>
                  <a:pt x="3969468" y="932403"/>
                </a:cubicBezTo>
                <a:lnTo>
                  <a:pt x="1718697" y="932403"/>
                </a:lnTo>
                <a:lnTo>
                  <a:pt x="687479" y="932403"/>
                </a:lnTo>
                <a:lnTo>
                  <a:pt x="687479" y="932403"/>
                </a:lnTo>
                <a:lnTo>
                  <a:pt x="155404" y="932403"/>
                </a:lnTo>
                <a:cubicBezTo>
                  <a:pt x="69577" y="932403"/>
                  <a:pt x="0" y="862826"/>
                  <a:pt x="0" y="776999"/>
                </a:cubicBezTo>
                <a:lnTo>
                  <a:pt x="0" y="777003"/>
                </a:lnTo>
                <a:lnTo>
                  <a:pt x="0" y="543902"/>
                </a:lnTo>
                <a:lnTo>
                  <a:pt x="0" y="15540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Превръщане на числена стойност в текст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9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–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96000" y="1894621"/>
            <a:ext cx="3645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286000" y="2617896"/>
            <a:ext cx="9073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500" i="1" dirty="0">
                <a:solidFill>
                  <a:schemeClr val="accent2"/>
                </a:solidFill>
              </a:rPr>
              <a:t> </a:t>
            </a:r>
            <a:r>
              <a:rPr lang="bg-BG" sz="2500" b="1" i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5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91510" y="3932989"/>
            <a:ext cx="400949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 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print(result)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75160" y="3468162"/>
            <a:ext cx="3301436" cy="33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2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/  и //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,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//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91510" y="1854000"/>
            <a:ext cx="38099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1510" y="4104000"/>
            <a:ext cx="78527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error 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0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732463" y="4452983"/>
            <a:ext cx="46118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3" y="4854595"/>
            <a:ext cx="46095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# </a:t>
            </a:r>
            <a:r>
              <a:rPr lang="bg-BG" i="1" noProof="1">
                <a:solidFill>
                  <a:schemeClr val="accent2"/>
                </a:solidFill>
              </a:rPr>
              <a:t>6 </a:t>
            </a:r>
            <a:r>
              <a:rPr lang="en-US" i="1" noProof="1">
                <a:solidFill>
                  <a:schemeClr val="accent2"/>
                </a:solidFill>
              </a:rPr>
              <a:t>-</a:t>
            </a:r>
            <a:r>
              <a:rPr lang="bg-BG" i="1" noProof="1">
                <a:solidFill>
                  <a:schemeClr val="accent2"/>
                </a:solidFill>
              </a:rPr>
              <a:t> целочислено деление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3" y="5200189"/>
            <a:ext cx="46118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# </a:t>
            </a:r>
            <a:r>
              <a:rPr lang="bg-BG" i="1" noProof="1">
                <a:solidFill>
                  <a:schemeClr val="accent2"/>
                </a:solidFill>
              </a:rPr>
              <a:t>Грешка: деление на 0</a:t>
            </a:r>
            <a:endParaRPr lang="en-US" i="1" noProof="1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459235" y="2577275"/>
            <a:ext cx="8355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500" i="1" dirty="0">
                <a:solidFill>
                  <a:schemeClr val="accent2"/>
                </a:solidFill>
              </a:rPr>
              <a:t> </a:t>
            </a:r>
            <a:r>
              <a:rPr lang="bg-BG" sz="2500" b="1" i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Модул</a:t>
            </a:r>
            <a:r>
              <a:rPr lang="en-US" sz="3600" dirty="0"/>
              <a:t>/</a:t>
            </a:r>
            <a:r>
              <a:rPr lang="bg-BG" sz="3600" dirty="0"/>
              <a:t>остатък от целочислено деление на числа</a:t>
            </a:r>
            <a:r>
              <a:rPr lang="en-US" sz="3600" dirty="0"/>
              <a:t> (</a:t>
            </a:r>
            <a:r>
              <a:rPr lang="bg-BG" sz="3600" b="1" dirty="0"/>
              <a:t>оператор</a:t>
            </a:r>
            <a:r>
              <a:rPr lang="bg-BG" sz="3600" b="1" dirty="0">
                <a:solidFill>
                  <a:schemeClr val="bg1"/>
                </a:solidFill>
              </a:rPr>
              <a:t> %</a:t>
            </a:r>
            <a:r>
              <a:rPr lang="en-US" sz="3600" dirty="0"/>
              <a:t>)</a:t>
            </a:r>
            <a:r>
              <a:rPr lang="bg-BG" sz="3600" dirty="0"/>
              <a:t>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3448" y="2372880"/>
            <a:ext cx="43940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8126" y="3219910"/>
            <a:ext cx="7825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i="1" noProof="1">
                <a:solidFill>
                  <a:schemeClr val="accent2"/>
                </a:solidFill>
                <a:cs typeface="Consolas" pitchFamily="49" charset="0"/>
              </a:rPr>
              <a:t>#  </a:t>
            </a:r>
            <a:r>
              <a:rPr lang="en-GB" sz="2900" b="1" i="1" noProof="1">
                <a:solidFill>
                  <a:schemeClr val="accent2"/>
                </a:solidFill>
                <a:cs typeface="Consolas" pitchFamily="49" charset="0"/>
              </a:rPr>
              <a:t>1</a:t>
            </a:r>
            <a:endParaRPr lang="nn-NO" sz="2900" b="1" i="1" noProof="1">
              <a:solidFill>
                <a:schemeClr val="accent2"/>
              </a:solidFill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00" y="1762180"/>
            <a:ext cx="3870000" cy="2123883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93448" y="4368822"/>
            <a:ext cx="796105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0344" y="4368822"/>
            <a:ext cx="487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#  1 </a:t>
            </a:r>
            <a:r>
              <a:rPr lang="bg-BG" i="1" noProof="1">
                <a:solidFill>
                  <a:schemeClr val="accent2"/>
                </a:solidFill>
              </a:rPr>
              <a:t>–</a:t>
            </a:r>
            <a:r>
              <a:rPr lang="en-US" i="1" noProof="1">
                <a:solidFill>
                  <a:schemeClr val="accent2"/>
                </a:solidFill>
              </a:rPr>
              <a:t> </a:t>
            </a:r>
            <a:r>
              <a:rPr lang="bg-BG" i="1" noProof="1">
                <a:solidFill>
                  <a:schemeClr val="accent2"/>
                </a:solidFill>
              </a:rPr>
              <a:t>числото</a:t>
            </a:r>
            <a:r>
              <a:rPr lang="en-US" i="1" noProof="1">
                <a:solidFill>
                  <a:schemeClr val="accent2"/>
                </a:solidFill>
              </a:rPr>
              <a:t> 3</a:t>
            </a:r>
            <a:r>
              <a:rPr lang="bg-BG" i="1" noProof="1">
                <a:solidFill>
                  <a:schemeClr val="accent2"/>
                </a:solidFill>
              </a:rPr>
              <a:t> е нечетно</a:t>
            </a:r>
            <a:r>
              <a:rPr lang="en-US" i="1" noProof="1">
                <a:solidFill>
                  <a:schemeClr val="accent2"/>
                </a:solidFill>
              </a:rPr>
              <a:t> 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0345" y="4783034"/>
            <a:ext cx="49167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#  </a:t>
            </a:r>
            <a:r>
              <a:rPr lang="bg-BG" i="1" noProof="1">
                <a:solidFill>
                  <a:schemeClr val="accent2"/>
                </a:solidFill>
              </a:rPr>
              <a:t>0 – числото</a:t>
            </a:r>
            <a:r>
              <a:rPr lang="en-US" i="1" noProof="1">
                <a:solidFill>
                  <a:schemeClr val="accent2"/>
                </a:solidFill>
              </a:rPr>
              <a:t> 4</a:t>
            </a:r>
            <a:r>
              <a:rPr lang="bg-BG" i="1" noProof="1">
                <a:solidFill>
                  <a:schemeClr val="accent2"/>
                </a:solidFill>
              </a:rPr>
              <a:t> е четно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0344" y="5192503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#  </a:t>
            </a:r>
            <a:r>
              <a:rPr lang="bg-BG" i="1" noProof="1">
                <a:solidFill>
                  <a:schemeClr val="accent2"/>
                </a:solidFill>
              </a:rPr>
              <a:t>Грешка: деление на 0</a:t>
            </a:r>
            <a:endParaRPr lang="nn-NO" i="1" noProof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93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9000"/>
            <a:ext cx="10961783" cy="768084"/>
          </a:xfrm>
        </p:spPr>
        <p:txBody>
          <a:bodyPr/>
          <a:lstStyle/>
          <a:p>
            <a:r>
              <a:rPr lang="bg-BG" dirty="0"/>
              <a:t>Печатане на конзолата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3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Можем да</a:t>
            </a:r>
            <a:r>
              <a:rPr lang="en-US" sz="3600" dirty="0"/>
              <a:t> </a:t>
            </a:r>
            <a:r>
              <a:rPr lang="bg-BG" sz="3600" dirty="0"/>
              <a:t>форматираме изхода чрез </a:t>
            </a:r>
            <a:r>
              <a:rPr lang="bg-BG" sz="3600" b="1" dirty="0">
                <a:solidFill>
                  <a:schemeClr val="bg1"/>
                </a:solidFill>
              </a:rPr>
              <a:t>интерполация</a:t>
            </a:r>
            <a:r>
              <a:rPr lang="en-US" sz="3600" dirty="0"/>
              <a:t>,</a:t>
            </a:r>
            <a:r>
              <a:rPr lang="bg-BG" sz="3600" dirty="0"/>
              <a:t> която се означава със символа '</a:t>
            </a:r>
            <a:r>
              <a:rPr lang="en-US" sz="3600" b="1" dirty="0">
                <a:solidFill>
                  <a:schemeClr val="bg1"/>
                </a:solidFill>
              </a:rPr>
              <a:t>f</a:t>
            </a:r>
            <a:r>
              <a:rPr lang="bg-BG" sz="3600" dirty="0"/>
              <a:t>'</a:t>
            </a:r>
            <a:r>
              <a:rPr lang="en-US" sz="3600" dirty="0"/>
              <a:t>: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5565" y="2723973"/>
            <a:ext cx="102108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first_name = </a:t>
            </a:r>
            <a:r>
              <a:rPr lang="it-IT" sz="2800" b="1" noProof="1">
                <a:latin typeface="Consolas" pitchFamily="49" charset="0"/>
              </a:rPr>
              <a:t>input()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last_name = </a:t>
            </a:r>
            <a:r>
              <a:rPr lang="it-IT" sz="2800" b="1" noProof="1">
                <a:latin typeface="Consolas" pitchFamily="49" charset="0"/>
              </a:rPr>
              <a:t>input()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age = int(</a:t>
            </a:r>
            <a:r>
              <a:rPr lang="it-IT" sz="2800" b="1" noProof="1">
                <a:latin typeface="Consolas" pitchFamily="49" charset="0"/>
              </a:rPr>
              <a:t>input()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>
                <a:latin typeface="Consolas" pitchFamily="49" charset="0"/>
              </a:rPr>
              <a:t>input()</a:t>
            </a:r>
            <a:endParaRPr lang="bg-BG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Здравей, 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first_name} {last_name}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!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Ти си на 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age}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години и живееш в 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.")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952066" y="2979093"/>
            <a:ext cx="3550365" cy="1387183"/>
          </a:xfrm>
          <a:prstGeom prst="wedgeRoundRectCallout">
            <a:avLst>
              <a:gd name="adj1" fmla="val -5273"/>
              <a:gd name="adj2" fmla="val 15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</p:spTree>
    <p:extLst>
      <p:ext uri="{BB962C8B-B14F-4D97-AF65-F5344CB8AC3E}">
        <p14:creationId xmlns:p14="http://schemas.microsoft.com/office/powerpoint/2010/main" val="420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Понякога се налага да </a:t>
            </a:r>
            <a:r>
              <a:rPr lang="ru-RU" b="1" dirty="0"/>
              <a:t>използваме</a:t>
            </a:r>
            <a:r>
              <a:rPr lang="ru-RU" dirty="0"/>
              <a:t> вече </a:t>
            </a:r>
            <a:r>
              <a:rPr lang="ru-RU" b="1" dirty="0"/>
              <a:t>готови програми</a:t>
            </a:r>
            <a:r>
              <a:rPr lang="ru-RU" dirty="0"/>
              <a:t>, за</a:t>
            </a:r>
            <a:r>
              <a:rPr lang="en-US" dirty="0"/>
              <a:t> </a:t>
            </a:r>
            <a:r>
              <a:rPr lang="ru-RU" dirty="0"/>
              <a:t>да ни е </a:t>
            </a:r>
            <a:r>
              <a:rPr lang="ru-RU" b="1" dirty="0"/>
              <a:t>по-лесно</a:t>
            </a:r>
            <a:r>
              <a:rPr lang="ru-RU" dirty="0"/>
              <a:t> да напишем нашата:</a:t>
            </a:r>
          </a:p>
          <a:p>
            <a:pPr lvl="1"/>
            <a:r>
              <a:rPr lang="ru-RU" dirty="0"/>
              <a:t>За целта трябва да ги "</a:t>
            </a:r>
            <a:r>
              <a:rPr lang="ru-RU" b="1" dirty="0"/>
              <a:t>заредим</a:t>
            </a:r>
            <a:r>
              <a:rPr lang="ru-RU" dirty="0"/>
              <a:t>":</a:t>
            </a:r>
          </a:p>
          <a:p>
            <a:pPr lvl="1"/>
            <a:endParaRPr lang="ru-RU" dirty="0"/>
          </a:p>
          <a:p>
            <a:pPr lvl="1"/>
            <a:r>
              <a:rPr lang="bg-BG" dirty="0"/>
              <a:t>Пример:</a:t>
            </a:r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библиотеки (</a:t>
            </a:r>
            <a:r>
              <a:rPr lang="en-US" dirty="0"/>
              <a:t>Import)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1" y="311400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Името на библиотеката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0" y="4413897"/>
            <a:ext cx="1100946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math,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всички изредени библиотеки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4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Интересни факти за ͏</a:t>
            </a:r>
            <a:r>
              <a:rPr lang="en-US" dirty="0"/>
              <a:t>Python</a:t>
            </a:r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8" b="14042"/>
          <a:stretch/>
        </p:blipFill>
        <p:spPr bwMode="auto">
          <a:xfrm>
            <a:off x="5106000" y="1630172"/>
            <a:ext cx="1980000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23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Основни</a:t>
            </a:r>
            <a:r>
              <a:rPr lang="bg-BG" sz="3200" b="1" dirty="0">
                <a:solidFill>
                  <a:schemeClr val="bg2"/>
                </a:solidFill>
              </a:rPr>
              <a:t> типове данни: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float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bool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2"/>
                </a:solidFill>
              </a:rPr>
              <a:t>Четене </a:t>
            </a:r>
            <a:r>
              <a:rPr lang="bg-BG" sz="3200" dirty="0">
                <a:solidFill>
                  <a:schemeClr val="bg2"/>
                </a:solidFill>
              </a:rPr>
              <a:t>на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потребителски вход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–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input()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2"/>
                </a:solidFill>
              </a:rPr>
              <a:t>Печатане</a:t>
            </a:r>
            <a:r>
              <a:rPr lang="bg-BG" sz="3200" dirty="0">
                <a:solidFill>
                  <a:schemeClr val="bg2"/>
                </a:solidFill>
              </a:rPr>
              <a:t> на конзолата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print()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2"/>
                </a:solidFill>
              </a:rPr>
              <a:t>Аритметичните операции </a:t>
            </a:r>
            <a:r>
              <a:rPr lang="bg-BG" sz="3200" dirty="0">
                <a:solidFill>
                  <a:schemeClr val="bg2"/>
                </a:solidFill>
              </a:rPr>
              <a:t>с числа: </a:t>
            </a:r>
          </a:p>
          <a:p>
            <a:pPr lvl="1"/>
            <a:r>
              <a:rPr lang="en-US" sz="2800" b="1" dirty="0">
                <a:solidFill>
                  <a:schemeClr val="bg2"/>
                </a:solidFill>
              </a:rPr>
              <a:t>͏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2800" dirty="0">
                <a:solidFill>
                  <a:schemeClr val="bg2"/>
                </a:solidFill>
              </a:rPr>
              <a:t>,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%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bg-BG" sz="3000" dirty="0">
                <a:solidFill>
                  <a:schemeClr val="bg2"/>
                </a:solidFill>
              </a:rPr>
              <a:t>Зареждане на </a:t>
            </a:r>
            <a:r>
              <a:rPr lang="bg-BG" sz="3000" b="1" dirty="0">
                <a:solidFill>
                  <a:schemeClr val="bg2"/>
                </a:solidFill>
              </a:rPr>
              <a:t>библиотеки</a:t>
            </a:r>
            <a:endParaRPr lang="en-US" sz="3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300598" cy="5528766"/>
          </a:xfrm>
        </p:spPr>
        <p:txBody>
          <a:bodyPr/>
          <a:lstStyle/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Python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език за програмиране от </a:t>
            </a:r>
            <a:r>
              <a:rPr lang="ru-RU" b="1" dirty="0"/>
              <a:t>високо ниво</a:t>
            </a:r>
            <a:endParaRPr lang="en-US" b="1" dirty="0"/>
          </a:p>
          <a:p>
            <a:pPr lvl="1"/>
            <a:r>
              <a:rPr lang="bg-BG" dirty="0"/>
              <a:t>Създаден от </a:t>
            </a:r>
            <a:r>
              <a:rPr lang="bg-BG" dirty="0">
                <a:hlinkClick r:id="rId2"/>
              </a:rPr>
              <a:t>Гуидо ван Росум</a:t>
            </a:r>
            <a:r>
              <a:rPr lang="en-US" dirty="0"/>
              <a:t> </a:t>
            </a:r>
            <a:r>
              <a:rPr lang="ru-RU" dirty="0"/>
              <a:t>в началото на </a:t>
            </a:r>
            <a:r>
              <a:rPr lang="ru-RU" b="1" dirty="0"/>
              <a:t>90-те</a:t>
            </a:r>
            <a:r>
              <a:rPr lang="ru-RU" dirty="0"/>
              <a:t> години</a:t>
            </a:r>
            <a:endParaRPr lang="en-US" dirty="0"/>
          </a:p>
          <a:p>
            <a:r>
              <a:rPr lang="ru-RU" sz="3200" dirty="0">
                <a:cs typeface="Consolas" panose="020B0609020204030204" pitchFamily="49" charset="0"/>
              </a:rPr>
              <a:t>Синтаксис</a:t>
            </a:r>
            <a:r>
              <a:rPr lang="bg-BG" sz="3200" dirty="0">
                <a:cs typeface="Consolas" panose="020B0609020204030204" pitchFamily="49" charset="0"/>
              </a:rPr>
              <a:t>ът е </a:t>
            </a:r>
            <a:r>
              <a:rPr lang="en-US" sz="3200" dirty="0">
                <a:cs typeface="Consolas" panose="020B0609020204030204" pitchFamily="49" charset="0"/>
              </a:rPr>
              <a:t>близък</a:t>
            </a:r>
            <a:r>
              <a:rPr lang="ru-RU" sz="3200" dirty="0">
                <a:cs typeface="Consolas" panose="020B0609020204030204" pitchFamily="49" charset="0"/>
              </a:rPr>
              <a:t> до обикновения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cs typeface="Consolas" panose="020B0609020204030204" pitchFamily="49" charset="0"/>
              </a:rPr>
              <a:t>английски език</a:t>
            </a:r>
          </a:p>
          <a:p>
            <a:r>
              <a:rPr lang="bg-BG" sz="3200" dirty="0">
                <a:cs typeface="Consolas" panose="020B0609020204030204" pitchFamily="49" charset="0"/>
              </a:rPr>
              <a:t>Един от </a:t>
            </a: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топ 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3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200" dirty="0">
                <a:cs typeface="Consolas" panose="020B0609020204030204" pitchFamily="49" charset="0"/>
              </a:rPr>
              <a:t>на най-популярните езици за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bg-BG" sz="3200" dirty="0">
                <a:cs typeface="Consolas" panose="020B0609020204030204" pitchFamily="49" charset="0"/>
              </a:rPr>
              <a:t>програмиране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Python</a:t>
            </a:r>
          </a:p>
        </p:txBody>
      </p:sp>
      <p:pic>
        <p:nvPicPr>
          <p:cNvPr id="2052" name="Picture 4" descr="Гуидо ван Росум на O'Reilly Open Source Convention през 2006 г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98" y="1603258"/>
            <a:ext cx="3107063" cy="466059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0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70916"/>
            <a:ext cx="10961783" cy="768084"/>
          </a:xfrm>
        </p:spPr>
        <p:txBody>
          <a:bodyPr/>
          <a:lstStyle/>
          <a:p>
            <a:r>
              <a:rPr lang="bg-BG" dirty="0"/>
              <a:t>͏Първа програма с </a:t>
            </a:r>
            <a:r>
              <a:rPr lang="en-US" dirty="0"/>
              <a:t>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14000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0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 обучението ни с </a:t>
            </a:r>
            <a:r>
              <a:rPr lang="en-US" sz="3200" b="1" dirty="0"/>
              <a:t>Python</a:t>
            </a:r>
            <a:r>
              <a:rPr lang="bg-BG" sz="3200" dirty="0"/>
              <a:t> ще използваме </a:t>
            </a:r>
            <a:r>
              <a:rPr lang="bg-BG" sz="3200" b="1" dirty="0"/>
              <a:t>средата за разработка </a:t>
            </a:r>
            <a:r>
              <a:rPr lang="en-US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Thonny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Линк за</a:t>
            </a:r>
            <a:r>
              <a:rPr lang="en-US" sz="3200" dirty="0"/>
              <a:t> </a:t>
            </a:r>
            <a:r>
              <a:rPr lang="bg-BG" sz="3200" b="1" dirty="0"/>
              <a:t>сваляне </a:t>
            </a:r>
            <a:r>
              <a:rPr lang="bg-BG" sz="3200" dirty="0"/>
              <a:t>на</a:t>
            </a:r>
            <a:r>
              <a:rPr lang="en-US" sz="3200" b="1" dirty="0"/>
              <a:t> Thonny</a:t>
            </a:r>
            <a:r>
              <a:rPr lang="bg-BG" sz="3200" b="1" dirty="0"/>
              <a:t> </a:t>
            </a:r>
            <a:r>
              <a:rPr lang="en-US" sz="3200" b="1" dirty="0"/>
              <a:t>IDE </a:t>
            </a:r>
            <a:r>
              <a:rPr lang="en-US" sz="3200" dirty="0"/>
              <a:t>– </a:t>
            </a:r>
            <a:r>
              <a:rPr lang="en-US" sz="3200" dirty="0">
                <a:hlinkClick r:id="rId2"/>
              </a:rPr>
              <a:t>https://thonny.org</a:t>
            </a:r>
            <a:endParaRPr lang="bg-BG" sz="3200" dirty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925" y="3187761"/>
            <a:ext cx="4609050" cy="35336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87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484" y="1359000"/>
            <a:ext cx="6573167" cy="50394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</a:t>
            </a:r>
            <a:r>
              <a:rPr lang="en-US" dirty="0"/>
              <a:t> IDE</a:t>
            </a:r>
            <a:r>
              <a:rPr lang="bg-BG" dirty="0"/>
              <a:t> </a:t>
            </a:r>
            <a:r>
              <a:rPr lang="en-US" dirty="0"/>
              <a:t>Thonny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867887" y="1479388"/>
            <a:ext cx="3513244" cy="638084"/>
          </a:xfrm>
          <a:prstGeom prst="wedgeRoundRectCallout">
            <a:avLst>
              <a:gd name="adj1" fmla="val 63756"/>
              <a:gd name="adj2" fmla="val 29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Лента с инструменти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14819" y="2439000"/>
            <a:ext cx="3766312" cy="1170000"/>
          </a:xfrm>
          <a:prstGeom prst="wedgeRoundRectCallout">
            <a:avLst>
              <a:gd name="adj1" fmla="val 79249"/>
              <a:gd name="adj2" fmla="val 12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е полето, където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пишем нашия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57270" y="4301921"/>
            <a:ext cx="4060594" cy="2353579"/>
          </a:xfrm>
          <a:prstGeom prst="wedgeRoundRectCallout">
            <a:avLst>
              <a:gd name="adj1" fmla="val 66525"/>
              <a:gd name="adj2" fmla="val -59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Това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конзолата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която ще въвеждаме и отпечатваме нашия резултат от написаната програма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646000" y="3744000"/>
            <a:ext cx="3960000" cy="623700"/>
          </a:xfrm>
          <a:prstGeom prst="wedgeRoundRectCallout">
            <a:avLst>
              <a:gd name="adj1" fmla="val 60387"/>
              <a:gd name="adj2" fmla="val -948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Помощник при грешки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0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615" y="3301709"/>
            <a:ext cx="5926170" cy="6837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</a:t>
            </a:r>
            <a:r>
              <a:rPr lang="en-US" dirty="0"/>
              <a:t> IDE</a:t>
            </a:r>
            <a:r>
              <a:rPr lang="bg-BG" dirty="0"/>
              <a:t> </a:t>
            </a:r>
            <a:r>
              <a:rPr lang="en-US" dirty="0"/>
              <a:t>Thonny</a:t>
            </a:r>
            <a:r>
              <a:rPr lang="bg-BG" dirty="0"/>
              <a:t>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281000" y="1965158"/>
            <a:ext cx="2295000" cy="945000"/>
          </a:xfrm>
          <a:prstGeom prst="wedgeRoundRectCallout">
            <a:avLst>
              <a:gd name="adj1" fmla="val 48893"/>
              <a:gd name="adj2" fmla="val 1098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Отваряне на нов файл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801000" y="1484850"/>
            <a:ext cx="3312600" cy="972600"/>
          </a:xfrm>
          <a:prstGeom prst="wedgeRoundRectCallout">
            <a:avLst>
              <a:gd name="adj1" fmla="val -33197"/>
              <a:gd name="adj2" fmla="val 142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Отваряне на съществуващ файл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476000" y="4599000"/>
            <a:ext cx="2765160" cy="972600"/>
          </a:xfrm>
          <a:prstGeom prst="wedgeRoundRectCallout">
            <a:avLst>
              <a:gd name="adj1" fmla="val -11937"/>
              <a:gd name="adj2" fmla="val -1176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Изпълнение на кода (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7438560" y="4224943"/>
            <a:ext cx="3493687" cy="972600"/>
          </a:xfrm>
          <a:prstGeom prst="wedgeRoundRectCallout">
            <a:avLst>
              <a:gd name="adj1" fmla="val -83812"/>
              <a:gd name="adj2" fmla="val -892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Проверка за грешки в кода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Debugger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7421160" y="1894713"/>
            <a:ext cx="3849840" cy="972600"/>
          </a:xfrm>
          <a:prstGeom prst="wedgeRoundRectCallout">
            <a:avLst>
              <a:gd name="adj1" fmla="val -11431"/>
              <a:gd name="adj2" fmla="val 977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Спиране на изпълнението на кода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2181000" y="4340079"/>
            <a:ext cx="2097600" cy="945000"/>
          </a:xfrm>
          <a:prstGeom prst="wedgeRoundRectCallout">
            <a:avLst>
              <a:gd name="adj1" fmla="val 65909"/>
              <a:gd name="adj2" fmla="val -977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Запазване на кода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521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5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" t="1" r="44704" b="52928"/>
          <a:stretch/>
        </p:blipFill>
        <p:spPr>
          <a:xfrm>
            <a:off x="1130708" y="4592025"/>
            <a:ext cx="3634707" cy="18250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След като отворите </a:t>
            </a:r>
            <a:r>
              <a:rPr lang="en-US" b="1" dirty="0"/>
              <a:t>IDE</a:t>
            </a:r>
            <a:r>
              <a:rPr lang="bg-BG" dirty="0"/>
              <a:t>-то, е време да напишем първата ни </a:t>
            </a:r>
            <a:r>
              <a:rPr lang="bg-BG" b="1" dirty="0"/>
              <a:t>програма</a:t>
            </a:r>
            <a:endParaRPr lang="en-US" b="1" dirty="0"/>
          </a:p>
          <a:p>
            <a:r>
              <a:rPr lang="ru-RU" dirty="0"/>
              <a:t>В полето за писане на код </a:t>
            </a:r>
            <a:r>
              <a:rPr lang="ru-RU" b="1" dirty="0"/>
              <a:t>въведете</a:t>
            </a:r>
            <a:r>
              <a:rPr lang="ru-RU" dirty="0"/>
              <a:t> </a:t>
            </a:r>
            <a:r>
              <a:rPr lang="ru-RU" b="1" dirty="0"/>
              <a:t>следния код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</a:t>
            </a:r>
            <a:r>
              <a:rPr lang="en-US" dirty="0"/>
              <a:t> </a:t>
            </a:r>
            <a:r>
              <a:rPr lang="bg-BG" dirty="0"/>
              <a:t>програмен код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562" y="3175443"/>
            <a:ext cx="3735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print("Hello world")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48062" y="3858601"/>
            <a:ext cx="0" cy="4562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576" y="3715222"/>
            <a:ext cx="3589255" cy="1587555"/>
          </a:xfrm>
          <a:prstGeom prst="rect">
            <a:avLst/>
          </a:prstGeom>
        </p:spPr>
      </p:pic>
      <p:sp>
        <p:nvSpPr>
          <p:cNvPr id="8" name="Equal 7"/>
          <p:cNvSpPr/>
          <p:nvPr/>
        </p:nvSpPr>
        <p:spPr bwMode="auto">
          <a:xfrm>
            <a:off x="5646000" y="4239000"/>
            <a:ext cx="900000" cy="54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556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5501</TotalTime>
  <Words>1351</Words>
  <Application>Microsoft Office PowerPoint</Application>
  <PresentationFormat>Widescreen</PresentationFormat>
  <Paragraphs>235</Paragraphs>
  <Slides>32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Въведение в Python</vt:lpstr>
      <vt:lpstr>Съдържание</vt:lpstr>
      <vt:lpstr>Интересни факти за ͏Python</vt:lpstr>
      <vt:lpstr>Интересно за Python</vt:lpstr>
      <vt:lpstr>͏Първа програма с Python</vt:lpstr>
      <vt:lpstr>Среда за разработка</vt:lpstr>
      <vt:lpstr>Елементи на IDE Thonny (1)</vt:lpstr>
      <vt:lpstr>Елементи на IDE Thonny (2)</vt:lpstr>
      <vt:lpstr>Писане на програмен код</vt:lpstr>
      <vt:lpstr>Стартиране на програмата</vt:lpstr>
      <vt:lpstr>Резултат от стартиране на програмата</vt:lpstr>
      <vt:lpstr>Типични грешки в Python програмите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Прочитане на текст</vt:lpstr>
      <vt:lpstr>Четене на текст</vt:lpstr>
      <vt:lpstr>Четене на числа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–</vt:lpstr>
      <vt:lpstr>Аритметични операции: * , /, //</vt:lpstr>
      <vt:lpstr>Аритметични операции: %</vt:lpstr>
      <vt:lpstr>Печатане на конзолата</vt:lpstr>
      <vt:lpstr>Съединяване на текст и числа</vt:lpstr>
      <vt:lpstr>Зареждане на библиотеки (Import)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Python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 (SoftUni)</cp:lastModifiedBy>
  <cp:revision>1439</cp:revision>
  <dcterms:created xsi:type="dcterms:W3CDTF">2018-05-23T13:08:44Z</dcterms:created>
  <dcterms:modified xsi:type="dcterms:W3CDTF">2025-09-03T09:26:34Z</dcterms:modified>
  <cp:category/>
</cp:coreProperties>
</file>