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1"/>
  </p:notesMasterIdLst>
  <p:handoutMasterIdLst>
    <p:handoutMasterId r:id="rId42"/>
  </p:handoutMasterIdLst>
  <p:sldIdLst>
    <p:sldId id="503" r:id="rId3"/>
    <p:sldId id="276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8" r:id="rId15"/>
    <p:sldId id="599" r:id="rId16"/>
    <p:sldId id="600" r:id="rId17"/>
    <p:sldId id="606" r:id="rId18"/>
    <p:sldId id="601" r:id="rId19"/>
    <p:sldId id="602" r:id="rId20"/>
    <p:sldId id="603" r:id="rId21"/>
    <p:sldId id="604" r:id="rId22"/>
    <p:sldId id="605" r:id="rId23"/>
    <p:sldId id="614" r:id="rId24"/>
    <p:sldId id="615" r:id="rId25"/>
    <p:sldId id="616" r:id="rId26"/>
    <p:sldId id="617" r:id="rId27"/>
    <p:sldId id="618" r:id="rId28"/>
    <p:sldId id="619" r:id="rId29"/>
    <p:sldId id="620" r:id="rId30"/>
    <p:sldId id="621" r:id="rId31"/>
    <p:sldId id="607" r:id="rId32"/>
    <p:sldId id="608" r:id="rId33"/>
    <p:sldId id="609" r:id="rId34"/>
    <p:sldId id="610" r:id="rId35"/>
    <p:sldId id="612" r:id="rId36"/>
    <p:sldId id="613" r:id="rId37"/>
    <p:sldId id="586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Линеен алгоритъм" id="{CFDC6947-C416-4CA2-8181-5C78F020E66E}">
          <p14:sldIdLst>
            <p14:sldId id="587"/>
            <p14:sldId id="588"/>
            <p14:sldId id="589"/>
          </p14:sldIdLst>
        </p14:section>
        <p14:section name="Логически изрази и проверки" id="{C3D0442E-B6D6-4BA8-A706-9309BDB7BEBA}">
          <p14:sldIdLst>
            <p14:sldId id="590"/>
            <p14:sldId id="591"/>
            <p14:sldId id="592"/>
            <p14:sldId id="593"/>
            <p14:sldId id="594"/>
            <p14:sldId id="595"/>
          </p14:sldIdLst>
        </p14:section>
        <p14:section name="Разклонен алгоритъм" id="{0F86C13B-44AC-4A5E-983B-F104E57085FB}">
          <p14:sldIdLst>
            <p14:sldId id="596"/>
            <p14:sldId id="598"/>
            <p14:sldId id="599"/>
            <p14:sldId id="600"/>
            <p14:sldId id="606"/>
            <p14:sldId id="601"/>
            <p14:sldId id="602"/>
            <p14:sldId id="603"/>
            <p14:sldId id="604"/>
            <p14:sldId id="605"/>
          </p14:sldIdLst>
        </p14:section>
        <p14:section name="Закръгляне и форматиране" id="{87EFBDE1-89FB-44DA-BC83-49D4001E50C4}">
          <p14:sldIdLst>
            <p14:sldId id="614"/>
            <p14:sldId id="615"/>
            <p14:sldId id="616"/>
            <p14:sldId id="617"/>
          </p14:sldIdLst>
        </p14:section>
        <p14:section name="Дебъгване" id="{415AEA19-58D6-4206-8576-AB83077339C6}">
          <p14:sldIdLst>
            <p14:sldId id="618"/>
            <p14:sldId id="619"/>
            <p14:sldId id="620"/>
            <p14:sldId id="621"/>
          </p14:sldIdLst>
        </p14:section>
        <p14:section name="Серии от проверки" id="{E94E5F2C-9FC3-451E-A69F-2DAC55A543F2}">
          <p14:sldIdLst>
            <p14:sldId id="607"/>
            <p14:sldId id="608"/>
            <p14:sldId id="609"/>
          </p14:sldIdLst>
        </p14:section>
        <p14:section name="Живот на променлива" id="{F9929E9C-4E61-47B0-B3E1-3128342E40AF}">
          <p14:sldIdLst>
            <p14:sldId id="610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93" autoAdjust="0"/>
    <p:restoredTop sz="95214" autoAdjust="0"/>
  </p:normalViewPr>
  <p:slideViewPr>
    <p:cSldViewPr showGuides="1">
      <p:cViewPr varScale="1">
        <p:scale>
          <a:sx n="80" d="100"/>
          <a:sy n="80" d="100"/>
        </p:scale>
        <p:origin x="77" y="31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customXml" Target="../../customXml/item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Graph algorithms 101: popular algorithms and how to apply them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46" b="2424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925197"/>
            <a:ext cx="11083636" cy="918803"/>
          </a:xfrm>
        </p:spPr>
        <p:txBody>
          <a:bodyPr>
            <a:normAutofit fontScale="92500"/>
          </a:bodyPr>
          <a:lstStyle/>
          <a:p>
            <a:r>
              <a:rPr lang="ru-RU" dirty="0"/>
              <a:t>Логически изрази и проверки. Условна конструкция If-else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9809" y="321501"/>
            <a:ext cx="9952382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линеен и разклонен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DB5A2-FAC6-4958-9282-9A880AF0B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Има само следните две стойности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b="1" dirty="0"/>
              <a:t>вярно</a:t>
            </a:r>
            <a:r>
              <a:rPr lang="bg-BG" dirty="0"/>
              <a:t>)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грешно</a:t>
            </a:r>
            <a:r>
              <a:rPr lang="bg-BG" dirty="0"/>
              <a:t>)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</a:t>
            </a:r>
            <a:r>
              <a:rPr lang="bg-BG" dirty="0"/>
              <a:t>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  <a:endParaRPr lang="bg-BG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bg-BG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DFE38-F864-4109-9E8E-02BDB0566A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84912" y="2779234"/>
            <a:ext cx="3222175" cy="649766"/>
          </a:xfrm>
        </p:spPr>
        <p:txBody>
          <a:bodyPr/>
          <a:lstStyle/>
          <a:p>
            <a:r>
              <a:rPr lang="en-US" sz="2800" dirty="0"/>
              <a:t>is_valid = </a:t>
            </a:r>
            <a:r>
              <a:rPr lang="en-US" sz="2800" dirty="0">
                <a:solidFill>
                  <a:schemeClr val="bg1"/>
                </a:solidFill>
              </a:rPr>
              <a:t>True</a:t>
            </a:r>
            <a:endParaRPr lang="en-US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4086012" y="5139000"/>
            <a:ext cx="4019974" cy="6497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7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D95BC1-CE0C-497D-BBCC-010DCEAC6D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3296625" y="1874371"/>
            <a:ext cx="559875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3279750" y="4104000"/>
            <a:ext cx="5632500" cy="15754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a = -5</a:t>
            </a:r>
            <a:endParaRPr lang="bg-BG" sz="2800" dirty="0"/>
          </a:p>
          <a:p>
            <a:r>
              <a:rPr lang="en-US" sz="2800" dirty="0"/>
              <a:t>is_positive = </a:t>
            </a:r>
            <a:r>
              <a:rPr lang="en-US" sz="2800" dirty="0">
                <a:solidFill>
                  <a:schemeClr val="bg1"/>
                </a:solidFill>
              </a:rPr>
              <a:t>a &gt; 0</a:t>
            </a:r>
            <a:endParaRPr lang="en-US" sz="2800" dirty="0"/>
          </a:p>
          <a:p>
            <a:r>
              <a:rPr lang="en-US" sz="2800" dirty="0"/>
              <a:t>print(</a:t>
            </a:r>
            <a:r>
              <a:rPr lang="en-US" sz="2800" dirty="0" err="1"/>
              <a:t>is_positive</a:t>
            </a:r>
            <a:r>
              <a:rPr lang="en-US" sz="2800" dirty="0"/>
              <a:t>)  </a:t>
            </a:r>
            <a:r>
              <a:rPr lang="en-US" sz="2800" i="1" dirty="0">
                <a:solidFill>
                  <a:schemeClr val="accent2"/>
                </a:solidFill>
              </a:rPr>
              <a:t># False</a:t>
            </a:r>
          </a:p>
        </p:txBody>
      </p:sp>
    </p:spTree>
    <p:extLst>
      <p:ext uri="{BB962C8B-B14F-4D97-AF65-F5344CB8AC3E}">
        <p14:creationId xmlns:p14="http://schemas.microsoft.com/office/powerpoint/2010/main" val="3063358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Разклонен алгоритъм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723" y="1600201"/>
            <a:ext cx="2974554" cy="192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18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Често проверяваме условия и </a:t>
            </a:r>
            <a:r>
              <a:rPr lang="bg-BG" sz="3400" b="1" dirty="0"/>
              <a:t>извършваме действия </a:t>
            </a:r>
            <a:r>
              <a:rPr lang="bg-BG" sz="3400" b="1" dirty="0">
                <a:solidFill>
                  <a:schemeClr val="bg1"/>
                </a:solidFill>
              </a:rPr>
              <a:t>според резултата</a:t>
            </a:r>
          </a:p>
          <a:p>
            <a:pPr marL="0" indent="0">
              <a:spcBef>
                <a:spcPts val="10800"/>
              </a:spcBef>
              <a:spcAft>
                <a:spcPts val="10800"/>
              </a:spcAft>
              <a:buNone/>
            </a:pPr>
            <a:endParaRPr lang="en-US" sz="3200" b="1" dirty="0"/>
          </a:p>
          <a:p>
            <a:r>
              <a:rPr lang="bg-BG" sz="3400" dirty="0"/>
              <a:t>Резултатът 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4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400" dirty="0"/>
              <a:t>или</a:t>
            </a:r>
            <a:r>
              <a:rPr lang="en-US" sz="34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</a:t>
            </a:r>
            <a:r>
              <a:rPr lang="en-US" dirty="0"/>
              <a:t>– if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3800" y="3484005"/>
            <a:ext cx="4866922" cy="10402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316000" y="2304000"/>
            <a:ext cx="2432484" cy="1055608"/>
          </a:xfrm>
          <a:prstGeom prst="wedgeRoundRectCallout">
            <a:avLst>
              <a:gd name="adj1" fmla="val 59032"/>
              <a:gd name="adj2" fmla="val 471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4537" y="4893392"/>
            <a:ext cx="3952200" cy="1055608"/>
          </a:xfrm>
          <a:prstGeom prst="wedgeRoundRectCallout">
            <a:avLst>
              <a:gd name="adj1" fmla="val -35367"/>
              <a:gd name="adj2" fmla="val -759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вярност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DBF275-12A9-4307-8ACD-4C077917AB3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447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201066"/>
          </a:xfrm>
        </p:spPr>
        <p:txBody>
          <a:bodyPr/>
          <a:lstStyle/>
          <a:p>
            <a:r>
              <a:rPr lang="bg-BG" sz="3400" dirty="0"/>
              <a:t>Напишете </a:t>
            </a:r>
            <a:r>
              <a:rPr lang="bg-BG" sz="3400" b="1" dirty="0"/>
              <a:t>програма</a:t>
            </a:r>
            <a:r>
              <a:rPr lang="bg-BG" sz="3400" dirty="0"/>
              <a:t>, която: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Чете</a:t>
            </a:r>
            <a:r>
              <a:rPr lang="bg-BG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оценка </a:t>
            </a:r>
            <a:r>
              <a:rPr lang="en-US" sz="3200" dirty="0"/>
              <a:t>(</a:t>
            </a:r>
            <a:r>
              <a:rPr lang="bg-BG" sz="3200" b="1" dirty="0"/>
              <a:t>число</a:t>
            </a:r>
            <a:r>
              <a:rPr lang="en-US" sz="3200" dirty="0"/>
              <a:t>)</a:t>
            </a:r>
            <a:r>
              <a:rPr lang="bg-BG" sz="3200" dirty="0"/>
              <a:t>, въведена от потребителя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Проверява</a:t>
            </a:r>
            <a:r>
              <a:rPr lang="bg-BG" sz="3200" dirty="0"/>
              <a:t> дали е отлична</a:t>
            </a:r>
            <a:endParaRPr lang="en-US" sz="3200" dirty="0"/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200" dirty="0"/>
              <a:t>"</a:t>
            </a:r>
            <a:r>
              <a:rPr lang="en-US" sz="3000" b="1" dirty="0">
                <a:latin typeface="Consolas" panose="020B0609020204030204" pitchFamily="49" charset="0"/>
              </a:rPr>
              <a:t>Excellent</a:t>
            </a:r>
            <a:r>
              <a:rPr lang="bg-BG" sz="3000" b="1" dirty="0">
                <a:latin typeface="Consolas" panose="020B0609020204030204" pitchFamily="49" charset="0"/>
              </a:rPr>
              <a:t>!</a:t>
            </a:r>
            <a:r>
              <a:rPr lang="en-US" sz="3200" dirty="0"/>
              <a:t>"</a:t>
            </a:r>
            <a:r>
              <a:rPr lang="bg-BG" sz="3200" dirty="0"/>
              <a:t>, ако оценката е </a:t>
            </a:r>
            <a:r>
              <a:rPr lang="bg-BG" sz="3200" b="1" dirty="0"/>
              <a:t>по-голяма</a:t>
            </a:r>
            <a:r>
              <a:rPr lang="bg-BG" sz="3200" dirty="0"/>
              <a:t> или </a:t>
            </a:r>
            <a:r>
              <a:rPr lang="bg-BG" sz="3200" b="1" dirty="0"/>
              <a:t>равна</a:t>
            </a:r>
            <a:r>
              <a:rPr lang="bg-BG" sz="3200" dirty="0"/>
              <a:t> на </a:t>
            </a:r>
            <a:r>
              <a:rPr lang="bg-BG" sz="3200" b="1" dirty="0"/>
              <a:t>5</a:t>
            </a:r>
            <a:r>
              <a:rPr lang="en-US" sz="3200" b="1" dirty="0"/>
              <a:t>.</a:t>
            </a:r>
            <a:r>
              <a:rPr lang="bg-BG" sz="3200" b="1" dirty="0"/>
              <a:t>50</a:t>
            </a:r>
            <a:endParaRPr lang="en-US" sz="3200" b="1" dirty="0"/>
          </a:p>
          <a:p>
            <a:r>
              <a:rPr lang="bg-BG" sz="34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835769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5</a:t>
            </a:r>
            <a:r>
              <a:rPr lang="en-US" sz="2800" b="1" noProof="1">
                <a:latin typeface="Consolas" panose="020B0609020204030204" pitchFamily="49" charset="0"/>
              </a:rPr>
              <a:t>.50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875780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anose="020B0609020204030204" pitchFamily="49" charset="0"/>
              </a:rPr>
              <a:t>Excellent</a:t>
            </a:r>
            <a:r>
              <a:rPr lang="bg-BG" sz="2800" b="1" noProof="1">
                <a:latin typeface="Consolas" panose="020B0609020204030204" pitchFamily="49" charset="0"/>
              </a:rPr>
              <a:t>!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5046621"/>
            <a:ext cx="102332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3196378" y="5166387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4378" y="5046621"/>
            <a:ext cx="230781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няма изход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3196378" y="5940266"/>
            <a:ext cx="381000" cy="3142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D8CDBBC0-4A11-474C-B7DC-01647E0A6F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607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3936440" y="1467714"/>
            <a:ext cx="27195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Чете оценка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844246" y="2689808"/>
            <a:ext cx="2903888" cy="2162878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734606" y="2305380"/>
              <a:ext cx="2469294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bg-BG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оценка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</a:t>
              </a:r>
              <a:r>
                <a:rPr lang="it-IT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&gt;</a:t>
              </a:r>
              <a:r>
                <a:rPr lang="bg-BG" sz="2800" b="1" dirty="0">
                  <a:solidFill>
                    <a:schemeClr val="accent1">
                      <a:lumMod val="60000"/>
                      <a:lumOff val="4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=</a:t>
              </a:r>
              <a:r>
                <a:rPr lang="it-IT" sz="2800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5.50</a:t>
              </a:r>
              <a:endPara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360340" y="469876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595535" y="3709697"/>
            <a:ext cx="985465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3980578" y="5409874"/>
            <a:ext cx="2631225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Excellent!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581000" y="3421246"/>
            <a:ext cx="2790000" cy="664905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Няма изход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0D0F3797-0492-4D8D-824E-CBE9F3B57A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cxnSp>
        <p:nvCxnSpPr>
          <p:cNvPr id="14" name="Straight Arrow Connector 13"/>
          <p:cNvCxnSpPr>
            <a:stCxn id="5" idx="4"/>
            <a:endCxn id="20" idx="0"/>
          </p:cNvCxnSpPr>
          <p:nvPr/>
        </p:nvCxnSpPr>
        <p:spPr>
          <a:xfrm>
            <a:off x="5296190" y="2132619"/>
            <a:ext cx="0" cy="5571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20" idx="2"/>
            <a:endCxn id="31" idx="0"/>
          </p:cNvCxnSpPr>
          <p:nvPr/>
        </p:nvCxnSpPr>
        <p:spPr>
          <a:xfrm>
            <a:off x="5296190" y="4852686"/>
            <a:ext cx="1" cy="55718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3"/>
            <a:endCxn id="32" idx="5"/>
          </p:cNvCxnSpPr>
          <p:nvPr/>
        </p:nvCxnSpPr>
        <p:spPr>
          <a:xfrm flipV="1">
            <a:off x="6748134" y="3753699"/>
            <a:ext cx="915979" cy="175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</a:t>
            </a:r>
            <a:r>
              <a:rPr lang="bg-BG" dirty="0"/>
              <a:t>блок схема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88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Отлична оценка</a:t>
            </a:r>
            <a:r>
              <a:rPr lang="en-US" dirty="0"/>
              <a:t> – 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304000"/>
            <a:ext cx="5032514" cy="288225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279387" y="2617460"/>
            <a:ext cx="56422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print("</a:t>
            </a:r>
            <a:r>
              <a:rPr lang="bg-BG" sz="2800" b="1" dirty="0">
                <a:latin typeface="Consolas" panose="020B0609020204030204" pitchFamily="49" charset="0"/>
              </a:rPr>
              <a:t>Каква оценка имаш?"</a:t>
            </a:r>
            <a:r>
              <a:rPr lang="en-US" sz="28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grade = float(input())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if grade &gt;= 5.50:    	print("</a:t>
            </a:r>
            <a:r>
              <a:rPr lang="en-US" sz="2800" b="1" dirty="0" err="1">
                <a:latin typeface="Consolas" panose="020B0609020204030204" pitchFamily="49" charset="0"/>
              </a:rPr>
              <a:t>Excelent</a:t>
            </a:r>
            <a:r>
              <a:rPr lang="en-US" sz="2800" b="1" dirty="0">
                <a:latin typeface="Consolas" panose="020B0609020204030204" pitchFamily="49" charset="0"/>
              </a:rPr>
              <a:t>!")</a:t>
            </a:r>
          </a:p>
        </p:txBody>
      </p:sp>
    </p:spTree>
    <p:extLst>
      <p:ext uri="{BB962C8B-B14F-4D97-AF65-F5344CB8AC3E}">
        <p14:creationId xmlns:p14="http://schemas.microsoft.com/office/powerpoint/2010/main" val="345447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6000" y="1121143"/>
            <a:ext cx="10534234" cy="5546589"/>
          </a:xfrm>
        </p:spPr>
        <p:txBody>
          <a:bodyPr>
            <a:normAutofit/>
          </a:bodyPr>
          <a:lstStyle/>
          <a:p>
            <a:r>
              <a:rPr lang="bg-BG" sz="3400" dirty="0"/>
              <a:t>При </a:t>
            </a:r>
            <a:r>
              <a:rPr lang="bg-BG" sz="3400" b="1" dirty="0">
                <a:solidFill>
                  <a:schemeClr val="bg1"/>
                </a:solidFill>
              </a:rPr>
              <a:t>невярност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en-US" sz="3200" b="1" dirty="0">
                <a:latin typeface="Consolas" panose="020B0609020204030204" pitchFamily="49" charset="0"/>
              </a:rPr>
              <a:t>false</a:t>
            </a:r>
            <a:r>
              <a:rPr lang="en-US" sz="3400" dirty="0"/>
              <a:t>)</a:t>
            </a:r>
            <a:r>
              <a:rPr lang="bg-BG" sz="3400" dirty="0"/>
              <a:t> на условието, можем да изпълним други действия – чрез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400" dirty="0"/>
              <a:t> </a:t>
            </a:r>
            <a:r>
              <a:rPr lang="bg-BG" sz="3400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000" y="2757653"/>
            <a:ext cx="5715000" cy="211134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it-IT" sz="3200" b="1" noProof="1">
                <a:latin typeface="Consolas" pitchFamily="49" charset="0"/>
                <a:cs typeface="Consolas" pitchFamily="49" charset="0"/>
              </a:rPr>
              <a:t> ...: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200" b="1" i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bg-BG" sz="3200" b="1" i="1" noProof="1">
                <a:solidFill>
                  <a:schemeClr val="accent2"/>
                </a:solidFill>
                <a:latin typeface="Consolas" pitchFamily="49" charset="0"/>
              </a:rPr>
              <a:t> код за изпълнение</a:t>
            </a:r>
            <a:endParaRPr lang="en-US" sz="32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6546000" y="5364000"/>
            <a:ext cx="4185000" cy="1055608"/>
          </a:xfrm>
          <a:prstGeom prst="wedgeRoundRectCallout">
            <a:avLst>
              <a:gd name="adj1" fmla="val -41421"/>
              <a:gd name="adj2" fmla="val -103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Код за изпълнение при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условието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BD843A-B0E2-4E55-8BFC-99989096723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551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1588" y="1196125"/>
            <a:ext cx="11815018" cy="5201066"/>
          </a:xfrm>
        </p:spPr>
        <p:txBody>
          <a:bodyPr/>
          <a:lstStyle/>
          <a:p>
            <a:r>
              <a:rPr lang="en-US" sz="36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600" b="1" dirty="0"/>
              <a:t>Табулациите</a:t>
            </a:r>
            <a:r>
              <a:rPr lang="bg-BG" sz="3600" dirty="0"/>
              <a:t> въвеждат </a:t>
            </a:r>
            <a:r>
              <a:rPr lang="bg-BG" sz="3600" b="1" dirty="0">
                <a:solidFill>
                  <a:schemeClr val="bg1"/>
                </a:solidFill>
              </a:rPr>
              <a:t>блок от код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/>
              <a:t>(</a:t>
            </a:r>
            <a:r>
              <a:rPr lang="bg-BG" sz="3600" b="1" dirty="0"/>
              <a:t>група команди</a:t>
            </a:r>
            <a:r>
              <a:rPr lang="en-US" sz="3600" dirty="0"/>
              <a:t>)</a:t>
            </a:r>
          </a:p>
          <a:p>
            <a:pPr lvl="1"/>
            <a:r>
              <a:rPr lang="bg-BG" sz="3400" dirty="0"/>
              <a:t>Изпълнява се редът, който </a:t>
            </a:r>
            <a:r>
              <a:rPr lang="bg-BG" sz="3400" b="1" dirty="0">
                <a:solidFill>
                  <a:schemeClr val="bg1"/>
                </a:solidFill>
              </a:rPr>
              <a:t>отговаря</a:t>
            </a:r>
            <a:r>
              <a:rPr lang="bg-BG" sz="3400" dirty="0"/>
              <a:t> на условието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Блок от код</a:t>
            </a:r>
            <a:r>
              <a:rPr lang="en-US"/>
              <a:t> (1)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8F2903C2-46E0-4F01-AE55-34E220A6BF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743" y="3083549"/>
            <a:ext cx="4179336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</a:rPr>
              <a:t>'red'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</a:rPr>
              <a:t>color == </a:t>
            </a:r>
            <a:r>
              <a:rPr lang="it-IT" sz="2800" b="1" noProof="1">
                <a:latin typeface="Consolas" pitchFamily="49" charset="0"/>
              </a:rPr>
              <a:t>'red':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print('Red')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</a:rPr>
              <a:t>else:</a:t>
            </a:r>
            <a:endParaRPr lang="it-IT" sz="2800" b="1" noProof="1">
              <a:latin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</a:rPr>
              <a:t>   print</a:t>
            </a:r>
            <a:r>
              <a:rPr lang="en-US" sz="2800" b="1" noProof="1">
                <a:latin typeface="Consolas" pitchFamily="49" charset="0"/>
              </a:rPr>
              <a:t>('bye')</a:t>
            </a:r>
          </a:p>
        </p:txBody>
      </p:sp>
      <p:sp>
        <p:nvSpPr>
          <p:cNvPr id="10" name="Speech Bubble: Rectangle with Corners Rounded 4">
            <a:extLst>
              <a:ext uri="{FF2B5EF4-FFF2-40B4-BE49-F238E27FC236}">
                <a16:creationId xmlns:a16="http://schemas.microsoft.com/office/drawing/2014/main" id="{A4FA8B35-A665-4B9A-AEE1-9FB290178D48}"/>
              </a:ext>
            </a:extLst>
          </p:cNvPr>
          <p:cNvSpPr/>
          <p:nvPr/>
        </p:nvSpPr>
        <p:spPr bwMode="auto">
          <a:xfrm>
            <a:off x="6781800" y="3249000"/>
            <a:ext cx="3048000" cy="680089"/>
          </a:xfrm>
          <a:prstGeom prst="wedgeRoundRectCallout">
            <a:avLst>
              <a:gd name="adj1" fmla="val -26532"/>
              <a:gd name="adj2" fmla="val 72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</a:t>
            </a:r>
            <a:r>
              <a:rPr lang="en-US" sz="2800" b="1" dirty="0">
                <a:solidFill>
                  <a:srgbClr val="FFFFFF"/>
                </a:solidFill>
              </a:rPr>
              <a:t>"Red"</a:t>
            </a:r>
            <a:endParaRPr lang="bg-BG" sz="2800" b="1" dirty="0">
              <a:solidFill>
                <a:srgbClr val="FFFFFF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972E9E-CEFF-4C26-96C9-4A9941424F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724" y="4358527"/>
            <a:ext cx="5189136" cy="13905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B94DE138-0B35-47FB-8759-2153D695C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3865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414947"/>
            <a:ext cx="4132714" cy="31947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 = 'red'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if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color == 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red':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    print('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Red'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else: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print('Yellow')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800" b="1" noProof="1">
                <a:latin typeface="Consolas" pitchFamily="49" charset="0"/>
                <a:cs typeface="Consolas" pitchFamily="49" charset="0"/>
              </a:rPr>
              <a:t>print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('bye')</a:t>
            </a:r>
            <a:endParaRPr lang="it-IT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60EA0B-CEBB-4EA3-99A1-37C57A4BC020}"/>
              </a:ext>
            </a:extLst>
          </p:cNvPr>
          <p:cNvSpPr/>
          <p:nvPr/>
        </p:nvSpPr>
        <p:spPr>
          <a:xfrm>
            <a:off x="381000" y="1276174"/>
            <a:ext cx="116126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Без табулации ще се изпълнява и </a:t>
            </a:r>
            <a:r>
              <a:rPr lang="bg-BG" sz="3600" b="1" dirty="0">
                <a:solidFill>
                  <a:schemeClr val="bg1"/>
                </a:solidFill>
              </a:rPr>
              <a:t>последният</a:t>
            </a:r>
            <a:r>
              <a:rPr lang="bg-BG" sz="3600" dirty="0"/>
              <a:t> ред</a:t>
            </a:r>
            <a:endParaRPr lang="en-US" sz="3600" dirty="0"/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4724400" y="2599394"/>
            <a:ext cx="3733800" cy="1286806"/>
          </a:xfrm>
          <a:prstGeom prst="wedgeRoundRectCallout">
            <a:avLst>
              <a:gd name="adj1" fmla="val -62217"/>
              <a:gd name="adj2" fmla="val 39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Изпълняват се редовете </a:t>
            </a:r>
            <a:r>
              <a:rPr lang="bg-BG" sz="2600" b="1" dirty="0">
                <a:solidFill>
                  <a:schemeClr val="bg2"/>
                </a:solidFill>
              </a:rPr>
              <a:t>отговарящи</a:t>
            </a:r>
            <a:r>
              <a:rPr lang="bg-BG" sz="26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11" name="Speech Bubble: Rectangle with Corners Rounded 4">
            <a:extLst>
              <a:ext uri="{FF2B5EF4-FFF2-40B4-BE49-F238E27FC236}">
                <a16:creationId xmlns:a16="http://schemas.microsoft.com/office/drawing/2014/main" id="{F25A5F8A-DA43-429A-AD28-A65F9E162E07}"/>
              </a:ext>
            </a:extLst>
          </p:cNvPr>
          <p:cNvSpPr/>
          <p:nvPr/>
        </p:nvSpPr>
        <p:spPr bwMode="auto">
          <a:xfrm flipH="1">
            <a:off x="761596" y="5725301"/>
            <a:ext cx="4437918" cy="939365"/>
          </a:xfrm>
          <a:prstGeom prst="wedgeRoundRectCallout">
            <a:avLst>
              <a:gd name="adj1" fmla="val 22882"/>
              <a:gd name="adj2" fmla="val -74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Изпълнява</a:t>
            </a:r>
            <a:r>
              <a:rPr lang="bg-BG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се винаги – не е част от 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if</a:t>
            </a:r>
            <a:r>
              <a:rPr lang="en-US" sz="2400" b="1" dirty="0">
                <a:solidFill>
                  <a:schemeClr val="bg2"/>
                </a:solidFill>
              </a:rPr>
              <a:t>/</a:t>
            </a:r>
            <a:r>
              <a:rPr lang="en-US" sz="2400" b="1" dirty="0">
                <a:solidFill>
                  <a:schemeClr val="bg2"/>
                </a:solidFill>
                <a:latin typeface="Consolas" panose="020B0609020204030204" pitchFamily="49" charset="0"/>
              </a:rPr>
              <a:t>else</a:t>
            </a:r>
            <a:r>
              <a:rPr lang="bg-BG" sz="2400" b="1" dirty="0">
                <a:solidFill>
                  <a:schemeClr val="bg2"/>
                </a:solidFill>
              </a:rPr>
              <a:t> конструкцията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CC220A6-84A8-45B2-A8C9-84D03304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839" y="4724930"/>
            <a:ext cx="4437918" cy="1381837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bg2">
                <a:lumMod val="75000"/>
              </a:schemeClr>
            </a:solidFill>
            <a:miter lim="800000"/>
          </a:ln>
          <a:effectLst/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9350E95A-36EF-4625-A567-B7026C495A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436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Линеен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Логически изрази </a:t>
            </a:r>
            <a:r>
              <a:rPr lang="bg-BG" dirty="0"/>
              <a:t>и </a:t>
            </a:r>
            <a:r>
              <a:rPr lang="bg-BG" b="1" dirty="0"/>
              <a:t>проверки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Разклонен</a:t>
            </a:r>
            <a:r>
              <a:rPr lang="bg-BG" dirty="0"/>
              <a:t> алгоритъм</a:t>
            </a:r>
          </a:p>
          <a:p>
            <a:r>
              <a:rPr lang="bg-BG" dirty="0"/>
              <a:t>͏</a:t>
            </a:r>
            <a:r>
              <a:rPr lang="bg-BG" b="1" dirty="0"/>
              <a:t>Закръгляне</a:t>
            </a:r>
            <a:r>
              <a:rPr lang="bg-BG" dirty="0"/>
              <a:t> и </a:t>
            </a:r>
            <a:r>
              <a:rPr lang="bg-BG" b="1" dirty="0"/>
              <a:t>форматиране</a:t>
            </a:r>
            <a:endParaRPr lang="en-US" b="1" dirty="0"/>
          </a:p>
          <a:p>
            <a:r>
              <a:rPr lang="bg-BG" dirty="0"/>
              <a:t>Дебъгване</a:t>
            </a:r>
          </a:p>
          <a:p>
            <a:r>
              <a:rPr lang="bg-BG" dirty="0"/>
              <a:t>Серии от проверки</a:t>
            </a:r>
          </a:p>
          <a:p>
            <a:r>
              <a:rPr lang="bg-BG" dirty="0"/>
              <a:t>͏</a:t>
            </a:r>
            <a:r>
              <a:rPr lang="bg-BG" b="1" dirty="0"/>
              <a:t>Живот</a:t>
            </a:r>
            <a:r>
              <a:rPr lang="bg-BG" dirty="0"/>
              <a:t> на променлива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Напишете </a:t>
            </a:r>
            <a:r>
              <a:rPr lang="bg-BG" sz="3600" b="1" dirty="0"/>
              <a:t>програма</a:t>
            </a:r>
            <a:r>
              <a:rPr lang="bg-BG" sz="3600" dirty="0"/>
              <a:t>, която: </a:t>
            </a:r>
          </a:p>
          <a:p>
            <a:pPr lvl="1"/>
            <a:r>
              <a:rPr lang="bg-BG" sz="3400" dirty="0"/>
              <a:t>Проверява дали едно число е </a:t>
            </a:r>
            <a:r>
              <a:rPr lang="bg-BG" sz="3400" b="1" dirty="0">
                <a:solidFill>
                  <a:schemeClr val="bg1"/>
                </a:solidFill>
              </a:rPr>
              <a:t>четно</a:t>
            </a:r>
            <a:r>
              <a:rPr lang="bg-BG" sz="3400" dirty="0"/>
              <a:t> или </a:t>
            </a:r>
            <a:r>
              <a:rPr lang="bg-BG" sz="3400" b="1" dirty="0">
                <a:solidFill>
                  <a:schemeClr val="bg1"/>
                </a:solidFill>
              </a:rPr>
              <a:t>нечетно</a:t>
            </a:r>
            <a:endParaRPr lang="bg-BG" sz="3400" dirty="0">
              <a:solidFill>
                <a:schemeClr val="bg1"/>
              </a:solidFill>
            </a:endParaRPr>
          </a:p>
          <a:p>
            <a:pPr lvl="1"/>
            <a:r>
              <a:rPr lang="bg-BG" sz="3400" dirty="0"/>
              <a:t>Ако е 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even</a:t>
            </a:r>
            <a:r>
              <a:rPr lang="en-US" sz="3400" dirty="0"/>
              <a:t>"</a:t>
            </a:r>
          </a:p>
          <a:p>
            <a:pPr lvl="1"/>
            <a:r>
              <a:rPr lang="bg-BG" sz="3400" dirty="0"/>
              <a:t>Ако е нечетно отпечатва на конзолата </a:t>
            </a:r>
            <a:r>
              <a:rPr lang="en-US" sz="3400" dirty="0"/>
              <a:t>"</a:t>
            </a:r>
            <a:r>
              <a:rPr lang="en-US" sz="3200" b="1" dirty="0">
                <a:solidFill>
                  <a:schemeClr val="bg1"/>
                </a:solidFill>
              </a:rPr>
              <a:t>odd</a:t>
            </a:r>
            <a:r>
              <a:rPr lang="en-US" sz="3400" dirty="0"/>
              <a:t>"</a:t>
            </a:r>
            <a:endParaRPr lang="bg-BG" sz="3400" dirty="0"/>
          </a:p>
          <a:p>
            <a:r>
              <a:rPr lang="bg-BG" sz="3600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Четно или нечетно число – условие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5" y="4869000"/>
            <a:ext cx="697083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4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3087163" y="5016310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5" y="4869000"/>
            <a:ext cx="128149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е</a:t>
            </a:r>
            <a:r>
              <a:rPr lang="en-US" sz="2800" b="1" noProof="1">
                <a:latin typeface="Consolas" panose="020B0609020204030204" pitchFamily="49" charset="0"/>
              </a:rPr>
              <a:t>ven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984" y="5813033"/>
            <a:ext cx="69708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7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3087163" y="5973865"/>
            <a:ext cx="308837" cy="2286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9503" y="5826555"/>
            <a:ext cx="128149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о</a:t>
            </a:r>
            <a:r>
              <a:rPr lang="en-US" sz="2800" b="1" noProof="1">
                <a:latin typeface="Consolas" panose="020B0609020204030204" pitchFamily="49" charset="0"/>
              </a:rPr>
              <a:t>dd</a:t>
            </a:r>
            <a:endParaRPr lang="bg-BG" sz="2800" b="1" noProof="1">
              <a:latin typeface="Consolas" panose="020B0609020204030204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2F411EC-F63A-4830-8842-BA049ADFE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983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3000" y="2144288"/>
            <a:ext cx="3962400" cy="2988098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num = int(input())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if </a:t>
            </a:r>
            <a:r>
              <a:rPr lang="en-US" sz="2800" dirty="0">
                <a:solidFill>
                  <a:schemeClr val="bg1"/>
                </a:solidFill>
              </a:rPr>
              <a:t>num % 2 == 0</a:t>
            </a:r>
            <a:r>
              <a:rPr lang="en-US" sz="2800" dirty="0"/>
              <a:t>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print('even')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else: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   print('odd')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Четно или нечетно – решение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66A916-EB07-4F5A-B5E9-6737BF9277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1997200"/>
            <a:ext cx="4836400" cy="15729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F80227-9D9B-48A8-BAC5-35C77608DE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743" y="3907796"/>
            <a:ext cx="4836400" cy="15463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FDB5A319-3C93-4296-B5F7-6C7834F24E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4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pic>
        <p:nvPicPr>
          <p:cNvPr id="8" name="Picture 2" descr="Ð ÐµÐ·ÑÐ»ÑÐ°Ñ Ñ Ð¸Ð·Ð¾Ð±ÑÐ°Ð¶ÐµÐ½Ð¸Ðµ Ð·Ð° data png">
            <a:extLst>
              <a:ext uri="{FF2B5EF4-FFF2-40B4-BE49-F238E27FC236}">
                <a16:creationId xmlns:a16="http://schemas.microsoft.com/office/drawing/2014/main" id="{1EF40DE8-6ABC-4507-9E4B-64ADAE0B7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743" y="1447800"/>
            <a:ext cx="3392515" cy="2425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101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програмирането можем да </a:t>
            </a:r>
            <a:r>
              <a:rPr lang="bg-BG" b="1" dirty="0"/>
              <a:t>закръгляме дробни числа</a:t>
            </a:r>
            <a:endParaRPr lang="en-US" b="1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следващо</a:t>
            </a:r>
            <a:r>
              <a:rPr lang="bg-BG" dirty="0"/>
              <a:t> (по-голямо)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</a:p>
          <a:p>
            <a:pPr lvl="1"/>
            <a:endParaRPr lang="bg-BG" dirty="0"/>
          </a:p>
          <a:p>
            <a:pPr lvl="1"/>
            <a:r>
              <a:rPr lang="bg-BG" dirty="0"/>
              <a:t>Закръгляне до </a:t>
            </a:r>
            <a:r>
              <a:rPr lang="bg-BG" b="1" dirty="0"/>
              <a:t>предишно</a:t>
            </a:r>
            <a:r>
              <a:rPr lang="bg-BG" dirty="0"/>
              <a:t> (по-малко) </a:t>
            </a:r>
            <a:r>
              <a:rPr lang="bg-BG" b="1" dirty="0"/>
              <a:t>цяло число</a:t>
            </a:r>
            <a:r>
              <a:rPr lang="bg-BG" dirty="0"/>
              <a:t>:</a:t>
            </a: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</a:t>
            </a:r>
            <a:r>
              <a:rPr lang="bg-BG" b="1" dirty="0"/>
              <a:t>абсолютна стойност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числа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01000" y="2507941"/>
            <a:ext cx="6400801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up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math.ceil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(23.45)   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</a:t>
            </a:r>
            <a:r>
              <a:rPr lang="bg-BG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24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6A2756D-9649-47BD-976B-7CCC7909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3910737"/>
            <a:ext cx="6400800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down =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math.floor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(45.67)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45</a:t>
            </a:r>
            <a:endParaRPr lang="nn-NO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1" name="Picture 2" descr="Ð ÐµÐ·ÑÐ»ÑÐ°Ñ Ñ Ð¸Ð·Ð¾Ð±ÑÐ°Ð¶ÐµÐ½Ð¸Ðµ Ð·Ð° math png">
            <a:extLst>
              <a:ext uri="{FF2B5EF4-FFF2-40B4-BE49-F238E27FC236}">
                <a16:creationId xmlns:a16="http://schemas.microsoft.com/office/drawing/2014/main" id="{6FD6C9AB-B06C-4867-A866-2DE2C69DA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1000" y="4118837"/>
            <a:ext cx="2343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5">
            <a:extLst>
              <a:ext uri="{FF2B5EF4-FFF2-40B4-BE49-F238E27FC236}">
                <a16:creationId xmlns:a16="http://schemas.microsoft.com/office/drawing/2014/main" id="{9EE363CE-A411-44F9-B4D5-30EBABAB2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001" y="5313533"/>
            <a:ext cx="6400800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example1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(-50)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nn-NO" sz="2800" b="1" i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n-NO" sz="2800" b="1" noProof="1">
                <a:latin typeface="Consolas" pitchFamily="49" charset="0"/>
                <a:cs typeface="Consolas" pitchFamily="49" charset="0"/>
              </a:rPr>
              <a:t>example2 =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а</a:t>
            </a:r>
            <a:r>
              <a:rPr lang="nn-NO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bs</a:t>
            </a:r>
            <a:r>
              <a:rPr lang="nn-NO" sz="2800" b="1" noProof="1">
                <a:latin typeface="Consolas" pitchFamily="49" charset="0"/>
                <a:cs typeface="Consolas" pitchFamily="49" charset="0"/>
              </a:rPr>
              <a:t>(50)   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nn-NO" sz="28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50</a:t>
            </a:r>
            <a:endParaRPr lang="en-US" sz="28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C59F7FE-37D2-458C-8B71-2888E8E97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903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83EA6A-EE8F-40D4-968F-DC0378C2BB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88" y="1219200"/>
            <a:ext cx="11815018" cy="5201066"/>
          </a:xfrm>
        </p:spPr>
        <p:txBody>
          <a:bodyPr>
            <a:normAutofit/>
          </a:bodyPr>
          <a:lstStyle/>
          <a:p>
            <a:pPr lvl="1"/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Закръгляне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en-US" dirty="0"/>
              <a:t> </a:t>
            </a:r>
            <a:r>
              <a:rPr lang="bg-BG" dirty="0"/>
              <a:t>знака след десетичния знак:</a:t>
            </a:r>
            <a:endParaRPr lang="en-US" dirty="0"/>
          </a:p>
          <a:p>
            <a:pPr marL="609219" lvl="1" indent="0">
              <a:buNone/>
            </a:pPr>
            <a:endParaRPr lang="en-US" dirty="0"/>
          </a:p>
          <a:p>
            <a:pPr lvl="1"/>
            <a:r>
              <a:rPr lang="bg-BG" b="1" dirty="0"/>
              <a:t>͏͏</a:t>
            </a:r>
            <a:r>
              <a:rPr lang="bg-BG" b="1" dirty="0">
                <a:solidFill>
                  <a:schemeClr val="bg1"/>
                </a:solidFill>
              </a:rPr>
              <a:t>Форматиране</a:t>
            </a:r>
            <a:r>
              <a:rPr lang="bg-BG" dirty="0"/>
              <a:t> до </a:t>
            </a:r>
            <a:r>
              <a:rPr lang="bg-BG" b="1" dirty="0"/>
              <a:t>2</a:t>
            </a:r>
            <a:r>
              <a:rPr lang="bg-BG" dirty="0"/>
              <a:t> знака след десетичния знак:</a:t>
            </a:r>
            <a:endParaRPr lang="en-US" dirty="0"/>
          </a:p>
          <a:p>
            <a:pPr marL="442912" lvl="1" indent="0">
              <a:buNone/>
            </a:pPr>
            <a:endParaRPr lang="en-US" dirty="0"/>
          </a:p>
          <a:p>
            <a:pPr marL="442912" lvl="1" indent="0">
              <a:buNone/>
            </a:pPr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Закръгляне и Форматиране</a:t>
            </a:r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2BB099F2-E289-4CB2-B7E6-3E8A40B88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999" y="3269508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print(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123.456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:.2f}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2658040C-7905-468E-83EB-9ED66089B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000" y="1865027"/>
            <a:ext cx="7536655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rounded = round(45.67852,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endParaRPr lang="nn-NO" sz="2800" b="1" noProof="1">
              <a:solidFill>
                <a:schemeClr val="accent4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3233C-84E8-40D2-9B0E-FD1B5055A336}"/>
              </a:ext>
            </a:extLst>
          </p:cNvPr>
          <p:cNvSpPr txBox="1"/>
          <p:nvPr/>
        </p:nvSpPr>
        <p:spPr>
          <a:xfrm>
            <a:off x="6721865" y="1793384"/>
            <a:ext cx="1735789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45.68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54F3527-EC30-42AC-A257-36AE75CEC411}"/>
              </a:ext>
            </a:extLst>
          </p:cNvPr>
          <p:cNvSpPr txBox="1"/>
          <p:nvPr/>
        </p:nvSpPr>
        <p:spPr>
          <a:xfrm>
            <a:off x="6501000" y="3204000"/>
            <a:ext cx="1956654" cy="63392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123.46</a:t>
            </a:r>
            <a:endParaRPr lang="en-US" sz="2600" b="1" i="1" dirty="0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759E5CF8-0E8E-4765-8831-3E43F3C5C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4989364" y="4374000"/>
            <a:ext cx="3716635" cy="990000"/>
          </a:xfrm>
          <a:prstGeom prst="wedgeRoundRectCallout">
            <a:avLst>
              <a:gd name="adj1" fmla="val -58169"/>
              <a:gd name="adj2" fmla="val -112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Брой символи след десетичния знак</a:t>
            </a:r>
          </a:p>
        </p:txBody>
      </p:sp>
    </p:spTree>
    <p:extLst>
      <p:ext uri="{BB962C8B-B14F-4D97-AF65-F5344CB8AC3E}">
        <p14:creationId xmlns:p14="http://schemas.microsoft.com/office/powerpoint/2010/main" val="1133250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/>
      <p:bldP spid="12" grpId="0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Закръгляне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Форматиране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͏Разлика между форматиране и закръгляне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566512" y="2754000"/>
            <a:ext cx="4759190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print(f"{45.6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:.4f}")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8A6937-2A81-4976-A56B-CAF00718F7EB}"/>
              </a:ext>
            </a:extLst>
          </p:cNvPr>
          <p:cNvSpPr txBox="1"/>
          <p:nvPr/>
        </p:nvSpPr>
        <p:spPr>
          <a:xfrm>
            <a:off x="6782476" y="2754000"/>
            <a:ext cx="4892643" cy="10740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print(round(45.6</a:t>
            </a:r>
            <a:r>
              <a:rPr lang="bg-BG" sz="2600" b="1" noProof="1">
                <a:latin typeface="Consolas" pitchFamily="49" charset="0"/>
              </a:rPr>
              <a:t>0000</a:t>
            </a:r>
            <a:r>
              <a:rPr lang="en-US" sz="2600" b="1" noProof="1">
                <a:latin typeface="Consolas" pitchFamily="49" charset="0"/>
              </a:rPr>
              <a:t>, 4))</a:t>
            </a:r>
            <a:endParaRPr lang="bg-BG" sz="2600" b="1" noProof="1">
              <a:latin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nn-NO" sz="2600" b="1" noProof="1">
              <a:solidFill>
                <a:schemeClr val="accent4"/>
              </a:solidFill>
              <a:latin typeface="Consolas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595D4C-760E-49E4-9855-144A988B220C}"/>
              </a:ext>
            </a:extLst>
          </p:cNvPr>
          <p:cNvSpPr txBox="1"/>
          <p:nvPr/>
        </p:nvSpPr>
        <p:spPr>
          <a:xfrm>
            <a:off x="10242879" y="3290071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45.6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9DB982-C23C-4E42-B2D6-13847F969B80}"/>
              </a:ext>
            </a:extLst>
          </p:cNvPr>
          <p:cNvSpPr txBox="1"/>
          <p:nvPr/>
        </p:nvSpPr>
        <p:spPr>
          <a:xfrm>
            <a:off x="3422004" y="3291024"/>
            <a:ext cx="1967262" cy="658230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</a:rPr>
              <a:t>45.6000</a:t>
            </a:r>
            <a:endParaRPr lang="nn-NO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296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2201-BAEA-468F-B23B-EB38A3C796A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Дебъгване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01FEB-F0AD-4A5D-8FBF-F51C6208CA6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08" y="1524001"/>
            <a:ext cx="2220185" cy="2220185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4AF53BC-2E9A-4833-9CBE-AF631DA486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Прости операции с дебъгер</a:t>
            </a:r>
          </a:p>
        </p:txBody>
      </p:sp>
    </p:spTree>
    <p:extLst>
      <p:ext uri="{BB962C8B-B14F-4D97-AF65-F5344CB8AC3E}">
        <p14:creationId xmlns:p14="http://schemas.microsoft.com/office/powerpoint/2010/main" val="4113272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000" y="3294000"/>
            <a:ext cx="4680000" cy="33933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1523A-C4BB-413F-AFB1-48142DE8C5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85999" y="1143000"/>
            <a:ext cx="10250737" cy="5276048"/>
          </a:xfrm>
        </p:spPr>
        <p:txBody>
          <a:bodyPr/>
          <a:lstStyle/>
          <a:p>
            <a:r>
              <a:rPr lang="bg-BG" sz="3600" dirty="0"/>
              <a:t>͏</a:t>
            </a:r>
            <a:r>
              <a:rPr lang="bg-BG" sz="3600" b="1" dirty="0">
                <a:solidFill>
                  <a:schemeClr val="bg1"/>
                </a:solidFill>
              </a:rPr>
              <a:t>Дебъгване</a:t>
            </a:r>
            <a:r>
              <a:rPr lang="bg-BG" sz="3600" dirty="0"/>
              <a:t> – процес на </a:t>
            </a:r>
            <a:r>
              <a:rPr lang="bg-BG" sz="3600" b="1" dirty="0"/>
              <a:t>проследяване</a:t>
            </a:r>
            <a:r>
              <a:rPr lang="bg-BG" sz="3600" dirty="0"/>
              <a:t> на </a:t>
            </a:r>
            <a:r>
              <a:rPr lang="bg-BG" sz="3600" b="1" dirty="0"/>
              <a:t>изпълнението</a:t>
            </a:r>
            <a:r>
              <a:rPr lang="bg-BG" sz="3600" dirty="0"/>
              <a:t> на програмата</a:t>
            </a:r>
          </a:p>
          <a:p>
            <a:pPr lvl="1"/>
            <a:r>
              <a:rPr lang="bg-BG" sz="3400" dirty="0"/>
              <a:t>Това ни позволява да </a:t>
            </a:r>
            <a:r>
              <a:rPr lang="bg-BG" sz="3400" b="1" dirty="0"/>
              <a:t>откриваме грешки </a:t>
            </a:r>
            <a:r>
              <a:rPr lang="bg-BG" sz="3400" dirty="0"/>
              <a:t>(</a:t>
            </a:r>
            <a:r>
              <a:rPr lang="bg-BG" sz="3400" b="1" dirty="0"/>
              <a:t>бъгове</a:t>
            </a:r>
            <a:r>
              <a:rPr lang="bg-BG" sz="3400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CB18A96-5B00-4D6A-A4E7-26DA8C321A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2676000" y="4059000"/>
            <a:ext cx="2160000" cy="630000"/>
          </a:xfrm>
          <a:prstGeom prst="wedgeRoundRectCallout">
            <a:avLst>
              <a:gd name="adj1" fmla="val 76149"/>
              <a:gd name="adj2" fmla="val 941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Breakpoint</a:t>
            </a:r>
          </a:p>
        </p:txBody>
      </p:sp>
    </p:spTree>
    <p:extLst>
      <p:ext uri="{BB962C8B-B14F-4D97-AF65-F5344CB8AC3E}">
        <p14:creationId xmlns:p14="http://schemas.microsoft.com/office/powerpoint/2010/main" val="389037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901" y="3733025"/>
            <a:ext cx="4146551" cy="3006529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в</a:t>
            </a:r>
            <a:r>
              <a:rPr lang="en-US" dirty="0"/>
              <a:t> Thonny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24728D-C3ED-4376-8562-ED552A1B26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7851" y="999969"/>
            <a:ext cx="10033549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000" dirty="0"/>
              <a:t>Натискане на </a:t>
            </a:r>
            <a:r>
              <a:rPr lang="bg-BG" sz="3000" b="1" dirty="0"/>
              <a:t>бутона</a:t>
            </a:r>
            <a:r>
              <a:rPr lang="bg-BG" sz="3000" dirty="0"/>
              <a:t> </a:t>
            </a:r>
            <a:r>
              <a:rPr lang="en-US" sz="3000" dirty="0"/>
              <a:t>[</a:t>
            </a:r>
            <a:r>
              <a:rPr lang="en-US" sz="3000" b="1" dirty="0">
                <a:solidFill>
                  <a:schemeClr val="bg1"/>
                </a:solidFill>
              </a:rPr>
              <a:t>Debugger</a:t>
            </a:r>
            <a:r>
              <a:rPr lang="en-US" sz="3000" dirty="0"/>
              <a:t>]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ще стартира програмата в </a:t>
            </a:r>
            <a:r>
              <a:rPr lang="en-US" sz="3000" b="1" dirty="0">
                <a:solidFill>
                  <a:schemeClr val="bg1"/>
                </a:solidFill>
              </a:rPr>
              <a:t>debug</a:t>
            </a:r>
            <a:r>
              <a:rPr lang="en-US" sz="3000" b="1" dirty="0"/>
              <a:t> </a:t>
            </a:r>
            <a:r>
              <a:rPr lang="bg-BG" sz="3000" b="1" dirty="0"/>
              <a:t>режим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преминем към </a:t>
            </a:r>
            <a:r>
              <a:rPr lang="bg-BG" sz="3000" b="1" dirty="0"/>
              <a:t>следващата стъпка </a:t>
            </a:r>
            <a:r>
              <a:rPr lang="bg-BG" sz="3000" dirty="0"/>
              <a:t>с </a:t>
            </a:r>
            <a:r>
              <a:rPr lang="en-US" sz="3000" dirty="0"/>
              <a:t>[</a:t>
            </a:r>
            <a:r>
              <a:rPr lang="bg-BG" sz="3000" b="1" dirty="0">
                <a:solidFill>
                  <a:schemeClr val="bg1"/>
                </a:solidFill>
              </a:rPr>
              <a:t>F</a:t>
            </a:r>
            <a:r>
              <a:rPr lang="en-US" sz="3000" b="1" dirty="0">
                <a:solidFill>
                  <a:schemeClr val="bg1"/>
                </a:solidFill>
              </a:rPr>
              <a:t>7</a:t>
            </a:r>
            <a:r>
              <a:rPr lang="en-US" sz="3000" dirty="0"/>
              <a:t>]</a:t>
            </a:r>
          </a:p>
          <a:p>
            <a:pPr>
              <a:lnSpc>
                <a:spcPct val="100000"/>
              </a:lnSpc>
            </a:pPr>
            <a:r>
              <a:rPr lang="bg-BG" sz="3000" dirty="0"/>
              <a:t>Можем да създаваме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стопери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en-US" sz="3000" b="1" dirty="0"/>
              <a:t>breakpoints</a:t>
            </a:r>
            <a:r>
              <a:rPr lang="en-US" sz="3000" dirty="0"/>
              <a:t>)</a:t>
            </a:r>
            <a:r>
              <a:rPr lang="bg-BG" sz="3000" dirty="0"/>
              <a:t>,</a:t>
            </a:r>
            <a:r>
              <a:rPr lang="en-US" sz="3000" dirty="0"/>
              <a:t> </a:t>
            </a:r>
            <a:r>
              <a:rPr lang="bg-BG" sz="3000" dirty="0"/>
              <a:t>като цъкнем в най-лявата част на полето за писане на код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672CF3A2-D953-4549-B78E-AFBF83CE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6000" y="5397921"/>
            <a:ext cx="2189977" cy="662392"/>
          </a:xfrm>
          <a:prstGeom prst="wedgeRoundRectCallout">
            <a:avLst>
              <a:gd name="adj1" fmla="val 87231"/>
              <a:gd name="adj2" fmla="val -49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D0162643-F30C-4A9B-8CB6-6656A57CA8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9036" y="4059000"/>
            <a:ext cx="2189977" cy="662392"/>
          </a:xfrm>
          <a:prstGeom prst="wedgeRoundRectCallout">
            <a:avLst>
              <a:gd name="adj1" fmla="val 85443"/>
              <a:gd name="adj2" fmla="val 339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dirty="0">
                <a:solidFill>
                  <a:srgbClr val="FFFFFF"/>
                </a:solidFill>
              </a:rPr>
              <a:t>Breakpoint</a:t>
            </a:r>
            <a:endParaRPr lang="bg-BG" sz="3000" b="1" dirty="0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BFB1B87-5FAF-4DF9-82BA-C682590E5E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2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Дебъгване – видео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00" y="1266425"/>
            <a:ext cx="10305000" cy="54473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7550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͏Линеен алгоритъм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2978" y="1134000"/>
            <a:ext cx="1586044" cy="3037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257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По-сложни условни конструкции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272" y="1219201"/>
            <a:ext cx="2667457" cy="26674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869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96956" y="999000"/>
            <a:ext cx="10784044" cy="5276048"/>
          </a:xfrm>
        </p:spPr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200" dirty="0"/>
              <a:t>Конструкцията </a:t>
            </a:r>
            <a:r>
              <a:rPr lang="en-US" sz="3000" b="1" dirty="0">
                <a:latin typeface="Consolas" panose="020B0609020204030204" pitchFamily="49" charset="0"/>
              </a:rPr>
              <a:t>if/else - if/else…</a:t>
            </a:r>
            <a:r>
              <a:rPr lang="en-US" sz="3000" dirty="0"/>
              <a:t> </a:t>
            </a:r>
            <a:r>
              <a:rPr lang="bg-BG" sz="3200" dirty="0"/>
              <a:t>е </a:t>
            </a:r>
            <a:r>
              <a:rPr lang="bg-BG" sz="3200" b="1" dirty="0"/>
              <a:t>серия от проверки</a:t>
            </a:r>
          </a:p>
          <a:p>
            <a:pPr marL="0" indent="0">
              <a:lnSpc>
                <a:spcPct val="100000"/>
              </a:lnSpc>
              <a:spcBef>
                <a:spcPts val="12600"/>
              </a:spcBef>
              <a:spcAft>
                <a:spcPts val="12600"/>
              </a:spcAft>
              <a:buNone/>
            </a:pPr>
            <a:endParaRPr lang="bg-BG" sz="3200" dirty="0"/>
          </a:p>
          <a:p>
            <a:pPr marL="457200" indent="-457200">
              <a:lnSpc>
                <a:spcPct val="100000"/>
              </a:lnSpc>
            </a:pPr>
            <a:r>
              <a:rPr lang="bg-BG" sz="3200" dirty="0"/>
              <a:t>При </a:t>
            </a:r>
            <a:r>
              <a:rPr lang="bg-BG" sz="3200" b="1" dirty="0"/>
              <a:t>истинност</a:t>
            </a:r>
            <a:r>
              <a:rPr lang="bg-BG" sz="3200" dirty="0"/>
              <a:t> на </a:t>
            </a:r>
            <a:r>
              <a:rPr lang="bg-BG" sz="3200" b="1" dirty="0"/>
              <a:t>едно условие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не се продължава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към</a:t>
            </a:r>
            <a:r>
              <a:rPr lang="en-US" sz="3200" dirty="0"/>
              <a:t> </a:t>
            </a:r>
            <a:r>
              <a:rPr lang="bg-BG" sz="3200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810" y="3267543"/>
            <a:ext cx="3691043" cy="677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6EA0576-C778-42A6-9C8B-C5EBEC170C4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7939" y="1810014"/>
            <a:ext cx="3743061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</a:t>
            </a:r>
            <a:r>
              <a:rPr lang="bg-BG" sz="2600" b="1" noProof="1">
                <a:latin typeface="Consolas" pitchFamily="49" charset="0"/>
              </a:rPr>
              <a:t>...</a:t>
            </a:r>
            <a:r>
              <a:rPr lang="en-US" sz="2600" b="1" noProof="1">
                <a:latin typeface="Consolas" pitchFamily="49" charset="0"/>
              </a:rPr>
              <a:t>:</a:t>
            </a:r>
            <a:r>
              <a:rPr lang="it-IT" sz="2600" b="1" noProof="1">
                <a:latin typeface="Consolas" pitchFamily="49" charset="0"/>
              </a:rPr>
              <a:t>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2"/>
                </a:solidFill>
              </a:rPr>
              <a:t>    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elif </a:t>
            </a:r>
            <a:r>
              <a:rPr lang="en-US" sz="2600" b="1" noProof="1">
                <a:latin typeface="Consolas" pitchFamily="49" charset="0"/>
              </a:rPr>
              <a:t>...: </a:t>
            </a: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  <a:endParaRPr lang="bg-BG" sz="2600" b="1" i="1" noProof="1">
              <a:solidFill>
                <a:schemeClr val="accent2"/>
              </a:solidFill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</a:rPr>
              <a:t>else:</a:t>
            </a:r>
            <a:endParaRPr lang="bg-BG" sz="2600" b="1" noProof="1">
              <a:latin typeface="Consolas" pitchFamily="49" charset="0"/>
            </a:endParaRPr>
          </a:p>
          <a:p>
            <a:pPr defTabSz="1218438" eaLnBrk="0" latinLnBrk="1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i="1" noProof="1">
                <a:solidFill>
                  <a:schemeClr val="accent4"/>
                </a:solidFill>
              </a:rPr>
              <a:t>    </a:t>
            </a:r>
            <a:r>
              <a:rPr lang="en-US" sz="2600" b="1" i="1" noProof="1">
                <a:solidFill>
                  <a:schemeClr val="accent2"/>
                </a:solidFill>
              </a:rPr>
              <a:t># </a:t>
            </a:r>
            <a:r>
              <a:rPr lang="bg-BG" sz="2600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505292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000" y="2451596"/>
            <a:ext cx="4953000" cy="32989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a = 7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if a &gt; 4: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4')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elif a &gt; 5: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print('Bigger than 5')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else: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600" b="1" noProof="1">
                <a:latin typeface="Consolas" pitchFamily="49" charset="0"/>
              </a:rPr>
              <a:t>   print('Equal to 7')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1" y="2844000"/>
            <a:ext cx="3014999" cy="1181063"/>
          </a:xfrm>
          <a:prstGeom prst="wedgeRoundRectCallout">
            <a:avLst>
              <a:gd name="adj1" fmla="val -60947"/>
              <a:gd name="adj2" fmla="val 21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се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753152" y="1131752"/>
            <a:ext cx="102828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600" dirty="0"/>
              <a:t>Програмата проверява първото условие, установява, че е </a:t>
            </a:r>
            <a:r>
              <a:rPr lang="bg-BG" sz="3600" b="1" dirty="0"/>
              <a:t>вярно</a:t>
            </a:r>
            <a:r>
              <a:rPr lang="bg-BG" sz="3600" dirty="0"/>
              <a:t> и </a:t>
            </a:r>
            <a:r>
              <a:rPr lang="bg-BG" sz="3600" b="1" dirty="0"/>
              <a:t>приключва</a:t>
            </a:r>
            <a:endParaRPr lang="en-US" sz="36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1D5EA0-B321-430A-BBE9-19DB423D8A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1" y="4457088"/>
            <a:ext cx="4784673" cy="126916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2DFB33C-DA50-485A-9204-BA5BB0347B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4278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Диапазон на използване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endParaRPr lang="en-US" dirty="0"/>
          </a:p>
        </p:txBody>
      </p:sp>
      <p:pic>
        <p:nvPicPr>
          <p:cNvPr id="7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295" y="1400332"/>
            <a:ext cx="2593411" cy="2471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400" b="1" dirty="0"/>
              <a:t> </a:t>
            </a:r>
            <a:r>
              <a:rPr lang="en-US" sz="3400" dirty="0">
                <a:latin typeface="Consolas" panose="020B0609020204030204" pitchFamily="49" charset="0"/>
              </a:rPr>
              <a:t>ще</a:t>
            </a:r>
            <a:r>
              <a:rPr lang="en-US" sz="3400" dirty="0"/>
              <a:t> съществува </a:t>
            </a:r>
            <a:r>
              <a:rPr lang="en-US" sz="3400" b="1" dirty="0"/>
              <a:t>само</a:t>
            </a:r>
            <a:r>
              <a:rPr lang="bg-BG" sz="3400" dirty="0"/>
              <a:t> </a:t>
            </a:r>
            <a:r>
              <a:rPr lang="en-US" sz="3400" dirty="0"/>
              <a:t>ако е</a:t>
            </a:r>
            <a:r>
              <a:rPr lang="bg-BG" sz="3400" dirty="0"/>
              <a:t> </a:t>
            </a:r>
            <a:r>
              <a:rPr lang="en-US" sz="3400" b="1" dirty="0"/>
              <a:t>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Живот на променлива (1)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6000" y="3562232"/>
            <a:ext cx="5400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"Monday"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"Monday":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 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1000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FC332E-C894-4B1E-8119-78028E973FD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711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98C6A8-8D2A-4B99-A7CB-655CE49236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2040" y="1196127"/>
            <a:ext cx="11808021" cy="5185625"/>
          </a:xfrm>
        </p:spPr>
        <p:txBody>
          <a:bodyPr>
            <a:normAutofit/>
          </a:bodyPr>
          <a:lstStyle/>
          <a:p>
            <a:pPr marL="457200" lvl="1" indent="-457200">
              <a:buFont typeface="Wingdings" panose="05000000000000000000" pitchFamily="2" charset="2"/>
              <a:buChar char="§"/>
            </a:pPr>
            <a:r>
              <a:rPr lang="en-US" sz="3600" b="1" dirty="0"/>
              <a:t>Пример</a:t>
            </a:r>
            <a:r>
              <a:rPr lang="en-US" sz="3600" dirty="0"/>
              <a:t>: </a:t>
            </a:r>
          </a:p>
          <a:p>
            <a:pPr marL="909638" lvl="2" indent="-457200"/>
            <a:r>
              <a:rPr lang="en-US" sz="3400" dirty="0"/>
              <a:t>Променливата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400" b="1" dirty="0"/>
              <a:t> няма да </a:t>
            </a:r>
            <a:r>
              <a:rPr lang="en-US" sz="3400" dirty="0"/>
              <a:t>съществува, ако </a:t>
            </a:r>
            <a:r>
              <a:rPr lang="en-US" sz="3400" b="1" dirty="0"/>
              <a:t>не бъде инициализирана</a:t>
            </a:r>
            <a:r>
              <a:rPr lang="en-US" sz="3400" dirty="0"/>
              <a:t> някъде в програмата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3216000" y="3654000"/>
            <a:ext cx="5445000" cy="23417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bg-BG" sz="2700" b="1" noProof="1">
                <a:latin typeface="Consolas" pitchFamily="49" charset="0"/>
              </a:rPr>
              <a:t>current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 = </a:t>
            </a:r>
            <a:r>
              <a:rPr lang="en-US" sz="2700" b="1" noProof="1">
                <a:latin typeface="Consolas" pitchFamily="49" charset="0"/>
              </a:rPr>
              <a:t>"Tuesday" </a:t>
            </a: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if </a:t>
            </a:r>
            <a:r>
              <a:rPr lang="bg-BG" sz="2700" b="1" noProof="1">
                <a:latin typeface="Consolas" pitchFamily="49" charset="0"/>
              </a:rPr>
              <a:t>cur</a:t>
            </a:r>
            <a:r>
              <a:rPr lang="en-US" sz="2700" b="1" noProof="1">
                <a:latin typeface="Consolas" pitchFamily="49" charset="0"/>
              </a:rPr>
              <a:t>r</a:t>
            </a:r>
            <a:r>
              <a:rPr lang="bg-BG" sz="2700" b="1" noProof="1">
                <a:latin typeface="Consolas" pitchFamily="49" charset="0"/>
              </a:rPr>
              <a:t>ent</a:t>
            </a:r>
            <a:r>
              <a:rPr lang="en-US" sz="2700" b="1" noProof="1">
                <a:latin typeface="Consolas" pitchFamily="49" charset="0"/>
              </a:rPr>
              <a:t>_d</a:t>
            </a:r>
            <a:r>
              <a:rPr lang="bg-BG" sz="2700" b="1" noProof="1">
                <a:latin typeface="Consolas" pitchFamily="49" charset="0"/>
              </a:rPr>
              <a:t>ay</a:t>
            </a:r>
            <a:r>
              <a:rPr lang="en-US" sz="2700" b="1" noProof="1">
                <a:latin typeface="Consolas" pitchFamily="49" charset="0"/>
              </a:rPr>
              <a:t> ==</a:t>
            </a:r>
            <a:r>
              <a:rPr lang="bg-BG" sz="2700" b="1" noProof="1"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"Monday"</a:t>
            </a:r>
            <a:r>
              <a:rPr lang="bg-BG" sz="2700" b="1" noProof="1">
                <a:latin typeface="Consolas" pitchFamily="49" charset="0"/>
              </a:rPr>
              <a:t>: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  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</a:t>
            </a:r>
            <a:r>
              <a:rPr lang="en-US" sz="2700" b="1" noProof="1">
                <a:latin typeface="Consolas" pitchFamily="49" charset="0"/>
              </a:rPr>
              <a:t>=</a:t>
            </a:r>
            <a:r>
              <a:rPr lang="bg-BG" sz="2700" b="1" noProof="1">
                <a:latin typeface="Consolas" pitchFamily="49" charset="0"/>
              </a:rPr>
              <a:t> 1000</a:t>
            </a:r>
            <a:endParaRPr lang="en-US" sz="2700" b="1" noProof="1">
              <a:latin typeface="Consolas" pitchFamily="49" charset="0"/>
            </a:endParaRPr>
          </a:p>
          <a:p>
            <a:pPr defTabSz="1218438" eaLnBrk="0" latinLnBrk="1" hangingPunct="0">
              <a:spcBef>
                <a:spcPts val="600"/>
              </a:spcBef>
              <a:spcAft>
                <a:spcPts val="60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00" b="1" noProof="1">
                <a:latin typeface="Consolas" pitchFamily="49" charset="0"/>
              </a:rPr>
              <a:t>print</a:t>
            </a:r>
            <a:r>
              <a:rPr lang="bg-BG" sz="2700" b="1" noProof="1">
                <a:latin typeface="Consolas" pitchFamily="49" charset="0"/>
              </a:rPr>
              <a:t>(</a:t>
            </a:r>
            <a:r>
              <a:rPr lang="en-US" sz="2700" b="1" noProof="1">
                <a:solidFill>
                  <a:schemeClr val="bg1"/>
                </a:solidFill>
                <a:latin typeface="Consolas" pitchFamily="49" charset="0"/>
              </a:rPr>
              <a:t>salary</a:t>
            </a:r>
            <a:r>
              <a:rPr lang="en-US" sz="2700" b="1" noProof="1">
                <a:latin typeface="Consolas" pitchFamily="49" charset="0"/>
              </a:rPr>
              <a:t>)</a:t>
            </a:r>
            <a:r>
              <a:rPr lang="en-US" sz="2700" b="1" noProof="1">
                <a:solidFill>
                  <a:srgbClr val="234465">
                    <a:lumMod val="75000"/>
                  </a:srgbClr>
                </a:solidFill>
                <a:latin typeface="Consolas" pitchFamily="49" charset="0"/>
              </a:rPr>
              <a:t>  </a:t>
            </a:r>
            <a:r>
              <a:rPr lang="en-US" sz="2700" b="1" i="1" noProof="1">
                <a:solidFill>
                  <a:schemeClr val="accent2"/>
                </a:solidFill>
                <a:latin typeface="Consolas" pitchFamily="49" charset="0"/>
              </a:rPr>
              <a:t># Error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8C9343-5587-4072-8011-3A1D49FD6CC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0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b="1" dirty="0">
                <a:solidFill>
                  <a:schemeClr val="bg2"/>
                </a:solidFill>
              </a:rPr>
              <a:t>Оператори</a:t>
            </a:r>
            <a:r>
              <a:rPr lang="bg-BG" sz="3200" dirty="0">
                <a:solidFill>
                  <a:schemeClr val="bg2"/>
                </a:solidFill>
              </a:rPr>
              <a:t> за </a:t>
            </a:r>
            <a:r>
              <a:rPr lang="bg-BG" sz="3200" b="1" dirty="0">
                <a:solidFill>
                  <a:schemeClr val="bg2"/>
                </a:solidFill>
              </a:rPr>
              <a:t>сравнение</a:t>
            </a:r>
          </a:p>
          <a:p>
            <a:r>
              <a:rPr lang="bg-BG" sz="3200" dirty="0">
                <a:solidFill>
                  <a:schemeClr val="bg2"/>
                </a:solidFill>
              </a:rPr>
              <a:t>Конструкции за проверка на условие –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Закръгляне</a:t>
            </a:r>
            <a:r>
              <a:rPr lang="bg-BG" sz="3200" dirty="0">
                <a:solidFill>
                  <a:schemeClr val="bg2"/>
                </a:solidFill>
              </a:rPr>
              <a:t> и </a:t>
            </a:r>
            <a:r>
              <a:rPr lang="bg-BG" sz="3200" b="1" dirty="0">
                <a:solidFill>
                  <a:schemeClr val="bg2"/>
                </a:solidFill>
              </a:rPr>
              <a:t>форматиране</a:t>
            </a:r>
            <a:endParaRPr lang="en-US" sz="3200" b="1" dirty="0">
              <a:solidFill>
                <a:schemeClr val="bg2"/>
              </a:solidFill>
            </a:endParaRPr>
          </a:p>
          <a:p>
            <a:r>
              <a:rPr lang="bg-BG" sz="3200" dirty="0">
                <a:solidFill>
                  <a:schemeClr val="bg2"/>
                </a:solidFill>
                <a:latin typeface="Calibri (Body)"/>
              </a:rPr>
              <a:t>Серии от проверки</a:t>
            </a:r>
            <a:endParaRPr lang="en-US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dirty="0">
                <a:solidFill>
                  <a:schemeClr val="bg2"/>
                </a:solidFill>
              </a:rPr>
              <a:t>Дебъгване</a:t>
            </a:r>
            <a:endParaRPr lang="bg-BG" sz="3200" dirty="0">
              <a:solidFill>
                <a:schemeClr val="bg2"/>
              </a:solidFill>
              <a:latin typeface="Calibri (Body)"/>
            </a:endParaRPr>
          </a:p>
          <a:p>
            <a:r>
              <a:rPr lang="bg-BG" sz="3200" b="1" dirty="0">
                <a:solidFill>
                  <a:schemeClr val="bg2"/>
                </a:solidFill>
              </a:rPr>
              <a:t>Живот</a:t>
            </a:r>
            <a:r>
              <a:rPr lang="bg-BG" sz="3200" dirty="0">
                <a:solidFill>
                  <a:schemeClr val="bg2"/>
                </a:solidFill>
              </a:rPr>
              <a:t> на променливата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300598" cy="5528766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Линейният алгоритъм </a:t>
            </a:r>
            <a:r>
              <a:rPr lang="ru-RU" dirty="0"/>
              <a:t>– </a:t>
            </a:r>
            <a:r>
              <a:rPr lang="ru-RU" b="1" dirty="0"/>
              <a:t>последователност</a:t>
            </a:r>
            <a:r>
              <a:rPr lang="ru-RU" dirty="0"/>
              <a:t> от </a:t>
            </a:r>
            <a:r>
              <a:rPr lang="ru-RU" b="1" dirty="0"/>
              <a:t>действия</a:t>
            </a:r>
            <a:r>
              <a:rPr lang="ru-RU" dirty="0"/>
              <a:t>, които следват една линия</a:t>
            </a:r>
          </a:p>
          <a:p>
            <a:pPr lvl="1"/>
            <a:r>
              <a:rPr lang="ru-RU" dirty="0"/>
              <a:t>При него </a:t>
            </a:r>
            <a:r>
              <a:rPr lang="ru-RU" b="1" dirty="0"/>
              <a:t>няма условие </a:t>
            </a:r>
            <a:r>
              <a:rPr lang="ru-RU" dirty="0"/>
              <a:t>или </a:t>
            </a:r>
            <a:r>
              <a:rPr lang="ru-RU" b="1" dirty="0"/>
              <a:t>разклонение</a:t>
            </a:r>
          </a:p>
          <a:p>
            <a:pPr lvl="1"/>
            <a:r>
              <a:rPr lang="ru-RU" dirty="0"/>
              <a:t>Ако в алгоритъма </a:t>
            </a:r>
            <a:r>
              <a:rPr lang="ru-RU" b="1" dirty="0"/>
              <a:t>липсва</a:t>
            </a:r>
            <a:r>
              <a:rPr lang="ru-RU" dirty="0"/>
              <a:t> думата "</a:t>
            </a:r>
            <a:r>
              <a:rPr lang="ru-RU" b="1" dirty="0"/>
              <a:t>ако</a:t>
            </a:r>
            <a:r>
              <a:rPr lang="ru-RU" dirty="0"/>
              <a:t>", вероятно е </a:t>
            </a:r>
            <a:r>
              <a:rPr lang="ru-RU" b="1" dirty="0">
                <a:solidFill>
                  <a:schemeClr val="bg1"/>
                </a:solidFill>
              </a:rPr>
              <a:t>линеен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0821000" y="2192512"/>
            <a:ext cx="0" cy="346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 bwMode="auto">
          <a:xfrm>
            <a:off x="7797788" y="1277508"/>
            <a:ext cx="2151180" cy="915004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lowchart: Data 12"/>
          <p:cNvSpPr/>
          <p:nvPr/>
        </p:nvSpPr>
        <p:spPr bwMode="auto">
          <a:xfrm>
            <a:off x="7691427" y="2532165"/>
            <a:ext cx="2363902" cy="635892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b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7703378" y="3507710"/>
            <a:ext cx="2340000" cy="63220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 = a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</a:p>
        </p:txBody>
      </p:sp>
      <p:sp>
        <p:nvSpPr>
          <p:cNvPr id="15" name="Flowchart: Data 14"/>
          <p:cNvSpPr/>
          <p:nvPr/>
        </p:nvSpPr>
        <p:spPr bwMode="auto">
          <a:xfrm>
            <a:off x="7691427" y="4479571"/>
            <a:ext cx="2363902" cy="634747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</a:t>
            </a:r>
          </a:p>
        </p:txBody>
      </p:sp>
      <p:sp>
        <p:nvSpPr>
          <p:cNvPr id="16" name="Oval 15"/>
          <p:cNvSpPr/>
          <p:nvPr/>
        </p:nvSpPr>
        <p:spPr bwMode="auto">
          <a:xfrm>
            <a:off x="7793378" y="5453970"/>
            <a:ext cx="2160000" cy="922641"/>
          </a:xfrm>
          <a:prstGeom prst="ellips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8" name="Straight Arrow Connector 17"/>
          <p:cNvCxnSpPr>
            <a:stCxn id="12" idx="4"/>
            <a:endCxn id="13" idx="1"/>
          </p:cNvCxnSpPr>
          <p:nvPr/>
        </p:nvCxnSpPr>
        <p:spPr>
          <a:xfrm>
            <a:off x="8873378" y="2192512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4"/>
            <a:endCxn id="14" idx="0"/>
          </p:cNvCxnSpPr>
          <p:nvPr/>
        </p:nvCxnSpPr>
        <p:spPr>
          <a:xfrm>
            <a:off x="8873378" y="3168057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4" idx="2"/>
            <a:endCxn id="15" idx="1"/>
          </p:cNvCxnSpPr>
          <p:nvPr/>
        </p:nvCxnSpPr>
        <p:spPr>
          <a:xfrm>
            <a:off x="8873378" y="4139918"/>
            <a:ext cx="0" cy="33965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5" idx="4"/>
            <a:endCxn id="16" idx="0"/>
          </p:cNvCxnSpPr>
          <p:nvPr/>
        </p:nvCxnSpPr>
        <p:spPr>
          <a:xfrm>
            <a:off x="8873378" y="5114318"/>
            <a:ext cx="0" cy="3396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40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Линеен алгоритъм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/>
              <a:t>Python 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1809000"/>
            <a:ext cx="4500000" cy="426315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09964" y="2079000"/>
            <a:ext cx="6237798" cy="2633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a = int(input())</a:t>
            </a: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print("</a:t>
            </a:r>
            <a:r>
              <a:rPr lang="bg-BG" sz="2400" b="1" dirty="0">
                <a:latin typeface="Consolas" panose="020B0609020204030204" pitchFamily="49" charset="0"/>
              </a:rPr>
              <a:t>Дай ми още едно цяло число"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b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result = a + b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print(result)</a:t>
            </a:r>
          </a:p>
        </p:txBody>
      </p:sp>
    </p:spTree>
    <p:extLst>
      <p:ext uri="{BB962C8B-B14F-4D97-AF65-F5344CB8AC3E}">
        <p14:creationId xmlns:p14="http://schemas.microsoft.com/office/powerpoint/2010/main" val="2320316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изрази и проверки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3665" y="1584000"/>
            <a:ext cx="3044670" cy="1981200"/>
          </a:xfrm>
          <a:prstGeom prst="rect">
            <a:avLst/>
          </a:prstGeom>
        </p:spPr>
        <p:txBody>
          <a:bodyPr vert="horz" lIns="108000" tIns="36000" rIns="108000" bIns="36000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600" dirty="0">
                <a:solidFill>
                  <a:schemeClr val="bg2"/>
                </a:solidFill>
              </a:rPr>
              <a:t>==</a:t>
            </a:r>
          </a:p>
        </p:txBody>
      </p:sp>
    </p:spTree>
    <p:extLst>
      <p:ext uri="{BB962C8B-B14F-4D97-AF65-F5344CB8AC3E}">
        <p14:creationId xmlns:p14="http://schemas.microsoft.com/office/powerpoint/2010/main" val="114127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299388433"/>
              </p:ext>
            </p:extLst>
          </p:nvPr>
        </p:nvGraphicFramePr>
        <p:xfrm>
          <a:off x="2271000" y="1314000"/>
          <a:ext cx="9503572" cy="4876799"/>
        </p:xfrm>
        <a:graphic>
          <a:graphicData uri="http://schemas.openxmlformats.org/drawingml/2006/table">
            <a:tbl>
              <a:tblPr firstRow="1" bandRow="1">
                <a:tableStyleId>{5202B0CA-FC54-4496-8BCA-5EF66A818D29}</a:tableStyleId>
              </a:tblPr>
              <a:tblGrid>
                <a:gridCol w="3678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80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38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352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Различно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По-голямо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6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kern="1200" noProof="0" dirty="0">
                          <a:effectLst/>
                        </a:rPr>
                        <a:t>По-малко или равно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CE073710-0C2B-4A6B-B0A7-E1A4076404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070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5F7F24-02DB-49BE-8061-8335A43E3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501" y="1152876"/>
            <a:ext cx="11811097" cy="5561124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dirty="0"/>
              <a:t>В </a:t>
            </a:r>
            <a:r>
              <a:rPr lang="en-US" sz="3600" dirty="0"/>
              <a:t>програмирането можем да </a:t>
            </a:r>
            <a:r>
              <a:rPr lang="en-US" sz="3600" b="1" dirty="0"/>
              <a:t>сравняваме стойности</a:t>
            </a:r>
          </a:p>
          <a:p>
            <a:pPr marL="1066419" lvl="1" indent="-457200">
              <a:buFont typeface="Wingdings" panose="05000000000000000000" pitchFamily="2" charset="2"/>
              <a:buChar char="§"/>
            </a:pPr>
            <a:r>
              <a:rPr lang="en-US" sz="3400" dirty="0"/>
              <a:t>Резултатът от </a:t>
            </a:r>
            <a:r>
              <a:rPr lang="en-US" sz="3400" b="1" dirty="0"/>
              <a:t>логическите изрази </a:t>
            </a:r>
            <a:r>
              <a:rPr lang="en-US" sz="3400" dirty="0"/>
              <a:t>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200" dirty="0"/>
              <a:t> </a:t>
            </a:r>
            <a:r>
              <a:rPr lang="en-US" sz="3400" dirty="0"/>
              <a:t>или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53C533D-090D-47AC-BE82-7A8FD9F69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56000" y="2619000"/>
            <a:ext cx="6255000" cy="3984461"/>
          </a:xfr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a = 5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b = 10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b)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0)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&gt; 100)    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 a)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print(a &lt;= 5)</a:t>
            </a:r>
          </a:p>
          <a:p>
            <a:pPr eaLnBrk="0" hangingPunct="0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dirty="0"/>
              <a:t>print(b == 2 * a)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1325" y="3429000"/>
            <a:ext cx="3048000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93E549F8-4CF8-42BF-9E06-AFBAC0728F2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4656000" y="3654656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4656000" y="4126067"/>
            <a:ext cx="163362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4656000" y="5097239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4656000" y="4616234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False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4656000" y="5578245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4656000" y="6062526"/>
            <a:ext cx="1820252" cy="47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noProof="1">
                <a:solidFill>
                  <a:schemeClr val="accent2"/>
                </a:solidFill>
              </a:rPr>
              <a:t># True</a:t>
            </a:r>
          </a:p>
        </p:txBody>
      </p:sp>
    </p:spTree>
    <p:extLst>
      <p:ext uri="{BB962C8B-B14F-4D97-AF65-F5344CB8AC3E}">
        <p14:creationId xmlns:p14="http://schemas.microsoft.com/office/powerpoint/2010/main" val="105763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 animBg="1"/>
      <p:bldP spid="7" grpId="0"/>
      <p:bldP spid="9" grpId="0"/>
      <p:bldP spid="10" grpId="0"/>
      <p:bldP spid="11" grpId="0"/>
      <p:bldP spid="12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EC26F-700D-4331-BB98-0959B03F56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600" dirty="0"/>
              <a:t>Сравняване на текст чрез </a:t>
            </a:r>
            <a:r>
              <a:rPr lang="en-US" sz="3600" b="1" dirty="0"/>
              <a:t>оператор за равенство </a:t>
            </a:r>
            <a:r>
              <a:rPr lang="en-US" sz="3400" dirty="0">
                <a:latin typeface="Consolas" pitchFamily="49" charset="0"/>
              </a:rPr>
              <a:t>(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==</a:t>
            </a:r>
            <a:r>
              <a:rPr lang="en-US" sz="3400" dirty="0">
                <a:latin typeface="Consolas" pitchFamily="49" charset="0"/>
              </a:rPr>
              <a:t>)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F81F0D03-2DEE-45D7-9878-6400209601CB}"/>
              </a:ext>
            </a:extLst>
          </p:cNvPr>
          <p:cNvSpPr txBox="1">
            <a:spLocks/>
          </p:cNvSpPr>
          <p:nvPr/>
        </p:nvSpPr>
        <p:spPr>
          <a:xfrm>
            <a:off x="838201" y="4501959"/>
            <a:ext cx="5486399" cy="17723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a = input()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b = 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>
                <a:solidFill>
                  <a:schemeClr val="tx1"/>
                </a:solidFill>
              </a:rPr>
              <a:t>print(a == b)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99F69D-BF88-4EF8-9AFD-B4FF68F668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8201" y="2015885"/>
            <a:ext cx="5486398" cy="1766931"/>
          </a:xfrm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a = '</a:t>
            </a:r>
            <a:r>
              <a:rPr lang="en-US" sz="2600" dirty="0" err="1"/>
              <a:t>Examplе</a:t>
            </a:r>
            <a:r>
              <a:rPr lang="en-US" sz="2600" dirty="0"/>
              <a:t>'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b = a</a:t>
            </a:r>
          </a:p>
          <a:p>
            <a:pPr eaLnBrk="0" hangingPunc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dirty="0"/>
              <a:t>print(a == b)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Сравняване</a:t>
            </a:r>
            <a:r>
              <a:rPr lang="en-US" dirty="0"/>
              <a:t> на </a:t>
            </a:r>
            <a:r>
              <a:rPr lang="en-US" dirty="0" err="1"/>
              <a:t>стойности</a:t>
            </a:r>
            <a:r>
              <a:rPr lang="en-US" dirty="0"/>
              <a:t> (2) </a:t>
            </a:r>
          </a:p>
        </p:txBody>
      </p:sp>
      <p:sp>
        <p:nvSpPr>
          <p:cNvPr id="11" name="Текстово поле 10">
            <a:extLst>
              <a:ext uri="{FF2B5EF4-FFF2-40B4-BE49-F238E27FC236}">
                <a16:creationId xmlns:a16="http://schemas.microsoft.com/office/drawing/2014/main" id="{B950C23C-4046-4563-8617-FB879C22E55C}"/>
              </a:ext>
            </a:extLst>
          </p:cNvPr>
          <p:cNvSpPr txBox="1"/>
          <p:nvPr/>
        </p:nvSpPr>
        <p:spPr>
          <a:xfrm>
            <a:off x="4024235" y="3166909"/>
            <a:ext cx="1838986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/>
              <a:t> </a:t>
            </a:r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3" name="Текстово поле 12">
            <a:extLst>
              <a:ext uri="{FF2B5EF4-FFF2-40B4-BE49-F238E27FC236}">
                <a16:creationId xmlns:a16="http://schemas.microsoft.com/office/drawing/2014/main" id="{BDDC5848-02C2-4BFE-BBAA-BF6EC8871B03}"/>
              </a:ext>
            </a:extLst>
          </p:cNvPr>
          <p:cNvSpPr txBox="1"/>
          <p:nvPr/>
        </p:nvSpPr>
        <p:spPr>
          <a:xfrm>
            <a:off x="4249232" y="5649184"/>
            <a:ext cx="1846769" cy="524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700" noProof="1">
                <a:solidFill>
                  <a:schemeClr val="accent2"/>
                </a:solidFill>
              </a:rPr>
              <a:t># True</a:t>
            </a:r>
            <a:endParaRPr lang="en-US" sz="2700" dirty="0">
              <a:solidFill>
                <a:schemeClr val="accent2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591BD126-273C-4B42-B4CC-C8C5BBD0DA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3524" y="4000987"/>
            <a:ext cx="3058183" cy="971546"/>
          </a:xfrm>
          <a:prstGeom prst="wedgeRoundRectCallout">
            <a:avLst>
              <a:gd name="adj1" fmla="val -60903"/>
              <a:gd name="adj2" fmla="val 494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еднаква стойност</a:t>
            </a:r>
          </a:p>
        </p:txBody>
      </p:sp>
      <p:pic>
        <p:nvPicPr>
          <p:cNvPr id="1026" name="Picture 2" descr="Image result for equality">
            <a:extLst>
              <a:ext uri="{FF2B5EF4-FFF2-40B4-BE49-F238E27FC236}">
                <a16:creationId xmlns:a16="http://schemas.microsoft.com/office/drawing/2014/main" id="{C014FAFA-2BE8-4E51-8012-ECB767C7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9201" y="3581400"/>
            <a:ext cx="2399295" cy="2402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5FBCE40B-90A7-47F3-BD82-9E9151C96D1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93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1" grpId="0"/>
      <p:bldP spid="13" grpId="0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02D3C180-A449-4DFB-9DCA-0EF1ECA410E1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5671</TotalTime>
  <Words>1458</Words>
  <Application>Microsoft Office PowerPoint</Application>
  <PresentationFormat>Widescreen</PresentationFormat>
  <Paragraphs>308</Paragraphs>
  <Slides>38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(Body)</vt:lpstr>
      <vt:lpstr>Consolas</vt:lpstr>
      <vt:lpstr>Wingdings</vt:lpstr>
      <vt:lpstr>Wingdings 2</vt:lpstr>
      <vt:lpstr>SoftUni</vt:lpstr>
      <vt:lpstr>Реализиране на линеен и разклонен алгоритъм</vt:lpstr>
      <vt:lpstr>Съдържание</vt:lpstr>
      <vt:lpstr>͏Линеен алгоритъм</vt:lpstr>
      <vt:lpstr>Линеен алгоритъм</vt:lpstr>
      <vt:lpstr>Линеен алгоритъм – Scratch срещу Python </vt:lpstr>
      <vt:lpstr>Логически изрази и проверки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Разклонен алгоритъм</vt:lpstr>
      <vt:lpstr>Прости проверки – if</vt:lpstr>
      <vt:lpstr>Отлична оценка – условие</vt:lpstr>
      <vt:lpstr>Отлична оценка – блок схема</vt:lpstr>
      <vt:lpstr>Отлична оценка – Scratch срещу Python</vt:lpstr>
      <vt:lpstr>Прости проверки – if-else</vt:lpstr>
      <vt:lpstr>Блок от код (1)</vt:lpstr>
      <vt:lpstr>Блок от код (2)</vt:lpstr>
      <vt:lpstr>Четно или нечетно число – условие</vt:lpstr>
      <vt:lpstr>Четно или нечетно – решение</vt:lpstr>
      <vt:lpstr>Закръгляне и форматиране</vt:lpstr>
      <vt:lpstr>Работа с числа</vt:lpstr>
      <vt:lpstr>Закръгляне и Форматиране</vt:lpstr>
      <vt:lpstr>͏Разлика между форматиране и закръгляне</vt:lpstr>
      <vt:lpstr>Дебъгване</vt:lpstr>
      <vt:lpstr>Дебъгване</vt:lpstr>
      <vt:lpstr>Дебъгване в Thonny</vt:lpstr>
      <vt:lpstr>Дебъгване – видео</vt:lpstr>
      <vt:lpstr>Серии от проверки</vt:lpstr>
      <vt:lpstr>Серии от проверки</vt:lpstr>
      <vt:lpstr>Серия от проверки – пример</vt:lpstr>
      <vt:lpstr>Живот на променлива</vt:lpstr>
      <vt:lpstr>Живот на променлива (1)</vt:lpstr>
      <vt:lpstr>Живот на променлива (2)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линеен и разклонен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Svetlin Nakov (SoftUni)</cp:lastModifiedBy>
  <cp:revision>1542</cp:revision>
  <dcterms:created xsi:type="dcterms:W3CDTF">2018-05-23T13:08:44Z</dcterms:created>
  <dcterms:modified xsi:type="dcterms:W3CDTF">2025-09-03T09:33:23Z</dcterms:modified>
  <cp:category/>
</cp:coreProperties>
</file>