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586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писъци" id="{5B5C68D3-9797-4C6B-9F3E-DB7F84392B7E}">
          <p14:sldIdLst>
            <p14:sldId id="587"/>
            <p14:sldId id="588"/>
            <p14:sldId id="589"/>
          </p14:sldIdLst>
        </p14:section>
        <p14:section name="Съхранение на данни" id="{F5F73B1C-CB74-434A-9991-694F1C1A060D}">
          <p14:sldIdLst>
            <p14:sldId id="590"/>
            <p14:sldId id="591"/>
            <p14:sldId id="592"/>
          </p14:sldIdLst>
        </p14:section>
        <p14:section name="Създаване на списък" id="{89F4B817-2555-4BBE-974A-1A67F8BCF701}">
          <p14:sldIdLst>
            <p14:sldId id="593"/>
            <p14:sldId id="594"/>
            <p14:sldId id="595"/>
            <p14:sldId id="596"/>
          </p14:sldIdLst>
        </p14:section>
        <p14:section name="Достъпване на елементи" id="{3E341BCA-C6C3-4363-9300-60DC1D746F4E}">
          <p14:sldIdLst>
            <p14:sldId id="597"/>
            <p14:sldId id="598"/>
            <p14:sldId id="599"/>
            <p14:sldId id="600"/>
            <p14:sldId id="601"/>
          </p14:sldIdLst>
        </p14:section>
        <p14:section name="Манипулиране на списъци" id="{71F9B31E-5263-43BB-B45B-84989B1A9E3D}">
          <p14:sldIdLst>
            <p14:sldId id="602"/>
            <p14:sldId id="603"/>
            <p14:sldId id="604"/>
            <p14:sldId id="605"/>
            <p14:sldId id="606"/>
          </p14:sldIdLst>
        </p14:section>
        <p14:section name="Преминаване през списъци с цикли" id="{81C51695-2E1F-4855-BB47-E8E7A7AE3A58}">
          <p14:sldIdLst>
            <p14:sldId id="607"/>
            <p14:sldId id="608"/>
            <p14:sldId id="609"/>
            <p14:sldId id="610"/>
            <p14:sldId id="611"/>
          </p14:sldIdLst>
        </p14:section>
        <p14:section name="Търсене на елементи в списък" id="{8C45B45F-6550-4848-83E7-A08A2B708A2A}">
          <p14:sldIdLst>
            <p14:sldId id="612"/>
            <p14:sldId id="613"/>
            <p14:sldId id="614"/>
            <p14:sldId id="615"/>
            <p14:sldId id="61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67" y="31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3-Sep-25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54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918803"/>
          </a:xfrm>
        </p:spPr>
        <p:txBody>
          <a:bodyPr>
            <a:normAutofit/>
          </a:bodyPr>
          <a:lstStyle/>
          <a:p>
            <a:r>
              <a:rPr lang="bg-BG" dirty="0"/>
              <a:t>Основни действия и ползи от списъци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y We Continue to Rely on (and Love) To-Do List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10671" r="398" b="7011"/>
          <a:stretch/>
        </p:blipFill>
        <p:spPr bwMode="auto">
          <a:xfrm>
            <a:off x="6390123" y="3159000"/>
            <a:ext cx="524826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Списък</a:t>
            </a:r>
            <a:r>
              <a:rPr lang="bg-BG" dirty="0"/>
              <a:t> може да бъде </a:t>
            </a:r>
            <a:r>
              <a:rPr lang="bg-BG" b="1" dirty="0"/>
              <a:t>създаден</a:t>
            </a:r>
            <a:r>
              <a:rPr lang="bg-BG" dirty="0"/>
              <a:t> като:</a:t>
            </a:r>
          </a:p>
          <a:p>
            <a:pPr lvl="1"/>
            <a:r>
              <a:rPr lang="bg-BG" b="1" dirty="0"/>
              <a:t>Изредим съдържанието </a:t>
            </a:r>
            <a:r>
              <a:rPr lang="bg-BG" dirty="0"/>
              <a:t>на списъка със </a:t>
            </a:r>
            <a:r>
              <a:rPr lang="bg-BG" b="1" dirty="0"/>
              <a:t>запетаи</a:t>
            </a:r>
            <a:r>
              <a:rPr lang="bg-BG" dirty="0"/>
              <a:t> в </a:t>
            </a:r>
            <a:r>
              <a:rPr lang="bg-BG" b="1" dirty="0"/>
              <a:t>квадратни скоби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bg-BG" dirty="0"/>
              <a:t>Използваме </a:t>
            </a:r>
            <a:r>
              <a:rPr lang="bg-BG" b="1" dirty="0"/>
              <a:t>функцията </a:t>
            </a:r>
            <a:r>
              <a:rPr lang="en-US" b="1" dirty="0">
                <a:solidFill>
                  <a:schemeClr val="bg1"/>
                </a:solidFill>
              </a:rPr>
              <a:t>list()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списък в </a:t>
            </a:r>
            <a:r>
              <a:rPr lang="en-US" dirty="0"/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1, 2, 3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000" y="441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list()</a:t>
            </a:r>
          </a:p>
        </p:txBody>
      </p:sp>
    </p:spTree>
    <p:extLst>
      <p:ext uri="{BB962C8B-B14F-4D97-AF65-F5344CB8AC3E}">
        <p14:creationId xmlns:p14="http://schemas.microsoft.com/office/powerpoint/2010/main" val="24474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ru-RU" dirty="0"/>
              <a:t>Можете да използвате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split()</a:t>
            </a:r>
            <a:r>
              <a:rPr lang="ru-RU" dirty="0"/>
              <a:t>, за да </a:t>
            </a:r>
            <a:r>
              <a:rPr lang="ru-RU" b="1" dirty="0"/>
              <a:t>разделите</a:t>
            </a:r>
            <a:r>
              <a:rPr lang="ru-RU" dirty="0"/>
              <a:t> </a:t>
            </a:r>
            <a:r>
              <a:rPr lang="ru-RU" b="1" dirty="0"/>
              <a:t>текст</a:t>
            </a:r>
            <a:r>
              <a:rPr lang="ru-RU" dirty="0"/>
              <a:t> и да създадете списък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Можете да подадете </a:t>
            </a:r>
            <a:r>
              <a:rPr lang="bg-BG" b="1" dirty="0"/>
              <a:t>различен </a:t>
            </a:r>
            <a:r>
              <a:rPr lang="bg-BG" b="1" dirty="0">
                <a:solidFill>
                  <a:schemeClr val="bg1"/>
                </a:solidFill>
              </a:rPr>
              <a:t>разделител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списък от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000" y="2523603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some_text = "a b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some_text.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>
                <a:latin typeface="Consolas" panose="020B0609020204030204" pitchFamily="49" charset="0"/>
              </a:rPr>
              <a:t>" 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print(my_list)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99450" y="2310882"/>
            <a:ext cx="2255326" cy="571746"/>
          </a:xfrm>
          <a:prstGeom prst="wedgeRoundRectCallout">
            <a:avLst>
              <a:gd name="adj1" fmla="val -76581"/>
              <a:gd name="adj2" fmla="val 74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00" y="4869000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some_text = "a</a:t>
            </a:r>
            <a:r>
              <a:rPr lang="bg-BG" sz="2400" b="1" dirty="0"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b</a:t>
            </a:r>
            <a:r>
              <a:rPr lang="bg-BG" sz="2400" b="1" dirty="0"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some_text.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print(my_list)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</a:p>
        </p:txBody>
      </p:sp>
    </p:spTree>
    <p:extLst>
      <p:ext uri="{BB962C8B-B14F-4D97-AF65-F5344CB8AC3E}">
        <p14:creationId xmlns:p14="http://schemas.microsoft.com/office/powerpoint/2010/main" val="23285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ru-RU" dirty="0"/>
              <a:t>Можете да създадете </a:t>
            </a:r>
            <a:r>
              <a:rPr lang="ru-RU" b="1" dirty="0"/>
              <a:t>текст</a:t>
            </a:r>
            <a:r>
              <a:rPr lang="ru-RU" dirty="0"/>
              <a:t> от </a:t>
            </a:r>
            <a:r>
              <a:rPr lang="ru-RU" b="1" dirty="0"/>
              <a:t>списък</a:t>
            </a:r>
            <a:r>
              <a:rPr lang="ru-RU" dirty="0"/>
              <a:t> с помощта на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string.join()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Резултатър от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</a:t>
            </a:r>
            <a:r>
              <a:rPr lang="bg-BG" b="1" dirty="0"/>
              <a:t>функцията</a:t>
            </a:r>
            <a:r>
              <a:rPr lang="bg-BG" dirty="0"/>
              <a:t> винаги е </a:t>
            </a:r>
            <a:r>
              <a:rPr lang="bg-BG" b="1" dirty="0"/>
              <a:t>текст</a:t>
            </a:r>
            <a:r>
              <a:rPr lang="bg-BG" dirty="0"/>
              <a:t> (</a:t>
            </a:r>
            <a:r>
              <a:rPr lang="en-US" b="1" dirty="0"/>
              <a:t>string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Python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</a:t>
            </a:r>
            <a:r>
              <a:rPr lang="bg-BG" dirty="0"/>
              <a:t>може да се използва само при </a:t>
            </a:r>
            <a:r>
              <a:rPr lang="bg-BG" b="1" dirty="0"/>
              <a:t>списъци с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Обединяване на списъци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0" y="2529000"/>
            <a:ext cx="616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["a", "b", "c"]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>
                <a:latin typeface="Consolas" panose="020B0609020204030204" pitchFamily="49" charset="0"/>
              </a:rPr>
              <a:t>(my_list))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a-b-c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000" y="5684626"/>
            <a:ext cx="61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>
                <a:latin typeface="Consolas" panose="020B0609020204030204" pitchFamily="49" charset="0"/>
              </a:rPr>
              <a:t>([1, 2, 3]))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error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081000" y="3609000"/>
            <a:ext cx="3330000" cy="675000"/>
          </a:xfrm>
          <a:prstGeom prst="wedgeRoundRectCallout">
            <a:avLst>
              <a:gd name="adj1" fmla="val -76609"/>
              <a:gd name="adj2" fmla="val -75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 разделител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индексите на отделните елементи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Достъпване на елементи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000" y="1899000"/>
            <a:ext cx="3240000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dirty="0">
                <a:solidFill>
                  <a:schemeClr val="bg2"/>
                </a:solidFill>
              </a:rPr>
              <a:t>[index]</a:t>
            </a:r>
          </a:p>
        </p:txBody>
      </p:sp>
    </p:spTree>
    <p:extLst>
      <p:ext uri="{BB962C8B-B14F-4D97-AF65-F5344CB8AC3E}">
        <p14:creationId xmlns:p14="http://schemas.microsoft.com/office/powerpoint/2010/main" val="8812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Използвайте </a:t>
            </a:r>
            <a:r>
              <a:rPr lang="ru-RU" b="1" dirty="0">
                <a:solidFill>
                  <a:schemeClr val="bg1"/>
                </a:solidFill>
              </a:rPr>
              <a:t>квадратни скоби</a:t>
            </a:r>
            <a:r>
              <a:rPr lang="ru-RU" dirty="0"/>
              <a:t>, за да получите елемент по</a:t>
            </a:r>
            <a:r>
              <a:rPr lang="en-US" dirty="0"/>
              <a:t> </a:t>
            </a:r>
            <a:r>
              <a:rPr lang="bg-BG" dirty="0"/>
              <a:t>неговия</a:t>
            </a:r>
            <a:r>
              <a:rPr lang="ru-RU" dirty="0"/>
              <a:t> </a:t>
            </a:r>
            <a:r>
              <a:rPr lang="ru-RU" b="1" dirty="0"/>
              <a:t>индекс</a:t>
            </a:r>
            <a:endParaRPr lang="en-US" b="1" dirty="0"/>
          </a:p>
          <a:p>
            <a:r>
              <a:rPr lang="ru-RU" dirty="0"/>
              <a:t>Индексите описват </a:t>
            </a:r>
            <a:r>
              <a:rPr lang="ru-RU" b="1" dirty="0"/>
              <a:t>позицията</a:t>
            </a:r>
            <a:r>
              <a:rPr lang="ru-RU" dirty="0"/>
              <a:t> на даден елемент</a:t>
            </a:r>
            <a:endParaRPr lang="en-US" dirty="0"/>
          </a:p>
          <a:p>
            <a:r>
              <a:rPr lang="ru-RU" dirty="0"/>
              <a:t>Винаги </a:t>
            </a:r>
            <a:r>
              <a:rPr lang="ru-RU" b="1" dirty="0"/>
              <a:t>започваме</a:t>
            </a:r>
            <a:r>
              <a:rPr lang="ru-RU" dirty="0"/>
              <a:t> да броим индексите от </a:t>
            </a:r>
            <a:r>
              <a:rPr lang="ru-RU" b="1" dirty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индекси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8500" y="4284000"/>
            <a:ext cx="58950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 = [1, 6, 9]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[1]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6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[2]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9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Python</a:t>
            </a:r>
            <a:r>
              <a:rPr lang="ru-RU" dirty="0"/>
              <a:t> можете да използвате </a:t>
            </a:r>
            <a:r>
              <a:rPr lang="ru-RU" b="1" dirty="0"/>
              <a:t>отрицателния</a:t>
            </a:r>
            <a:r>
              <a:rPr lang="en-US" dirty="0"/>
              <a:t> </a:t>
            </a:r>
            <a:r>
              <a:rPr lang="ru-RU" b="1" dirty="0"/>
              <a:t>знак</a:t>
            </a:r>
            <a:r>
              <a:rPr lang="en-US" b="1" dirty="0"/>
              <a:t> </a:t>
            </a:r>
            <a:r>
              <a:rPr lang="en-US" dirty="0"/>
              <a:t>("</a:t>
            </a:r>
            <a:r>
              <a:rPr lang="bg-BG" dirty="0"/>
              <a:t>–</a:t>
            </a:r>
            <a:r>
              <a:rPr lang="en-US" dirty="0"/>
              <a:t>")</a:t>
            </a:r>
            <a:r>
              <a:rPr lang="ru-RU" dirty="0"/>
              <a:t> за достъп до елемент</a:t>
            </a:r>
            <a:endParaRPr lang="en-US" dirty="0"/>
          </a:p>
          <a:p>
            <a:r>
              <a:rPr lang="ru-RU" dirty="0"/>
              <a:t>Отрицателният знак ще започне да брои от </a:t>
            </a:r>
            <a:r>
              <a:rPr lang="ru-RU" b="1" dirty="0"/>
              <a:t>края на списъка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"–"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7250" y="3834000"/>
            <a:ext cx="62775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"parrot"]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print(my_pets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[-1]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parrot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print(my_pets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[-2]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dog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print(my_pets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[-3]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cat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Намирате се в </a:t>
            </a:r>
            <a:r>
              <a:rPr lang="ru-RU" b="1" dirty="0"/>
              <a:t>зоологическата градина </a:t>
            </a:r>
            <a:r>
              <a:rPr lang="ru-RU" dirty="0"/>
              <a:t>и </a:t>
            </a:r>
            <a:r>
              <a:rPr lang="ru-RU" b="1" dirty="0"/>
              <a:t>сурикатите</a:t>
            </a:r>
            <a:r>
              <a:rPr lang="ru-RU" dirty="0"/>
              <a:t> изглеждат </a:t>
            </a:r>
            <a:r>
              <a:rPr lang="ru-RU" b="1" dirty="0"/>
              <a:t>странно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Ще получите </a:t>
            </a:r>
            <a:r>
              <a:rPr lang="ru-RU" b="1" dirty="0">
                <a:solidFill>
                  <a:schemeClr val="bg1"/>
                </a:solidFill>
              </a:rPr>
              <a:t>3 входни текста</a:t>
            </a:r>
            <a:r>
              <a:rPr lang="ru-RU" dirty="0"/>
              <a:t>: (опашка, тяло, глава)</a:t>
            </a:r>
          </a:p>
          <a:p>
            <a:pPr lvl="1"/>
            <a:r>
              <a:rPr lang="ru-RU" b="1" dirty="0"/>
              <a:t>Пренаредете елементите</a:t>
            </a:r>
            <a:r>
              <a:rPr lang="ru-RU" dirty="0"/>
              <a:t> в </a:t>
            </a:r>
            <a:r>
              <a:rPr lang="ru-RU" b="1" dirty="0"/>
              <a:t>масива</a:t>
            </a:r>
            <a:r>
              <a:rPr lang="ru-RU" dirty="0"/>
              <a:t>, така че животното да изглежда нормално: (глава, тяло, опашка)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Чудат зоопарк – условие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818" y="4625676"/>
            <a:ext cx="50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 tail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 body seems on place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 head is on the wrong end!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335" y="4625675"/>
            <a:ext cx="5129249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['my head is on the wrong end!', 'my body seems on place', 'my tail']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0581" y="519179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0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Чудат зоопарк – решение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01000" y="2349000"/>
            <a:ext cx="6390000" cy="3177381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7030A0"/>
                </a:solidFill>
              </a:rPr>
              <a:t>tail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FC000"/>
                </a:solidFill>
              </a:rPr>
              <a:t>body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meerkat = [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body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tail</a:t>
            </a:r>
            <a:r>
              <a:rPr lang="en-US" dirty="0"/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print(meerkat)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Обработка на 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087181"/>
            <a:ext cx="2961488" cy="29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bg-BG" dirty="0"/>
              <a:t>Използвайте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</a:t>
            </a:r>
            <a:r>
              <a:rPr lang="bg-BG" b="1" dirty="0"/>
              <a:t>функцията</a:t>
            </a:r>
            <a:r>
              <a:rPr lang="bg-BG" dirty="0"/>
              <a:t>, за да добавите нов елемент към списъка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елемент</a:t>
            </a:r>
            <a:r>
              <a:rPr lang="en-US" dirty="0"/>
              <a:t> </a:t>
            </a:r>
            <a:r>
              <a:rPr lang="bg-BG" dirty="0"/>
              <a:t>към списък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00" y="2524998"/>
            <a:ext cx="6277500" cy="2074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 = []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</a:t>
            </a:r>
            <a:r>
              <a:rPr lang="en-US" sz="2400" b="1" dirty="0"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append(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print(empty_list)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35542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Списъци</a:t>
            </a:r>
          </a:p>
          <a:p>
            <a:r>
              <a:rPr lang="bg-BG" dirty="0"/>
              <a:t>͏</a:t>
            </a:r>
            <a:r>
              <a:rPr lang="bg-BG" b="1" dirty="0"/>
              <a:t>Съхранение</a:t>
            </a:r>
            <a:r>
              <a:rPr lang="bg-BG" dirty="0"/>
              <a:t> на </a:t>
            </a:r>
            <a:r>
              <a:rPr lang="bg-BG" b="1" dirty="0"/>
              <a:t>данни</a:t>
            </a:r>
          </a:p>
          <a:p>
            <a:r>
              <a:rPr lang="bg-BG" dirty="0"/>
              <a:t>͏</a:t>
            </a:r>
            <a:r>
              <a:rPr lang="bg-BG" b="1" dirty="0"/>
              <a:t>Създаване</a:t>
            </a:r>
            <a:r>
              <a:rPr lang="bg-BG" dirty="0"/>
              <a:t> на списък</a:t>
            </a:r>
          </a:p>
          <a:p>
            <a:r>
              <a:rPr lang="bg-BG" dirty="0"/>
              <a:t>͏</a:t>
            </a:r>
            <a:r>
              <a:rPr lang="bg-BG" b="1" dirty="0"/>
              <a:t>Достъпване</a:t>
            </a:r>
            <a:r>
              <a:rPr lang="bg-BG" dirty="0"/>
              <a:t> на </a:t>
            </a:r>
            <a:r>
              <a:rPr lang="bg-BG" b="1" dirty="0"/>
              <a:t>елементи</a:t>
            </a:r>
          </a:p>
          <a:p>
            <a:r>
              <a:rPr lang="bg-BG" dirty="0"/>
              <a:t>͏</a:t>
            </a:r>
            <a:r>
              <a:rPr lang="bg-BG" b="1" dirty="0"/>
              <a:t>Манипулиране</a:t>
            </a:r>
            <a:r>
              <a:rPr lang="bg-BG" dirty="0"/>
              <a:t> на списъци</a:t>
            </a:r>
            <a:endParaRPr lang="en-US" dirty="0"/>
          </a:p>
          <a:p>
            <a:r>
              <a:rPr lang="ru-RU" dirty="0"/>
              <a:t>Преминаване през списъци с </a:t>
            </a:r>
            <a:r>
              <a:rPr lang="ru-RU" b="1" dirty="0"/>
              <a:t>цикли</a:t>
            </a:r>
            <a:endParaRPr lang="en-US" b="1" dirty="0"/>
          </a:p>
          <a:p>
            <a:r>
              <a:rPr lang="ru-RU" dirty="0"/>
              <a:t>͏</a:t>
            </a:r>
            <a:r>
              <a:rPr lang="ru-RU" b="1" dirty="0"/>
              <a:t>Търсене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/>
              <a:t>елементи</a:t>
            </a:r>
            <a:r>
              <a:rPr lang="ru-RU" dirty="0"/>
              <a:t> в списък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bg-BG" dirty="0"/>
              <a:t>Използвайте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</a:t>
            </a:r>
            <a:r>
              <a:rPr lang="bg-BG" b="1" dirty="0"/>
              <a:t>функцията</a:t>
            </a:r>
            <a:r>
              <a:rPr lang="bg-BG" dirty="0"/>
              <a:t>, за да премахнете специфичен елемент от списъка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елемент</a:t>
            </a:r>
            <a:r>
              <a:rPr lang="en-US" dirty="0"/>
              <a:t> </a:t>
            </a:r>
            <a:r>
              <a:rPr lang="bg-BG" dirty="0"/>
              <a:t>от списък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00" y="2524998"/>
            <a:ext cx="6277500" cy="2074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 = [1, 2, 3, 4, 5]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400" b="1" dirty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400" b="1" dirty="0"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1813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програма, която чете </a:t>
            </a:r>
            <a:r>
              <a:rPr lang="bg-BG" b="1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На следващите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на брой </a:t>
            </a:r>
            <a:r>
              <a:rPr lang="bg-BG" b="1" dirty="0"/>
              <a:t>реда</a:t>
            </a:r>
            <a:r>
              <a:rPr lang="bg-BG" dirty="0"/>
              <a:t> ще получите </a:t>
            </a:r>
            <a:r>
              <a:rPr lang="bg-BG" b="1" dirty="0"/>
              <a:t>имената</a:t>
            </a:r>
            <a:r>
              <a:rPr lang="bg-BG" dirty="0"/>
              <a:t> на различни</a:t>
            </a:r>
            <a:r>
              <a:rPr lang="bg-BG" b="1" dirty="0"/>
              <a:t> курсове</a:t>
            </a:r>
          </a:p>
          <a:p>
            <a:pPr lvl="1"/>
            <a:r>
              <a:rPr lang="bg-BG" dirty="0"/>
              <a:t>Трябва да </a:t>
            </a:r>
            <a:r>
              <a:rPr lang="bg-BG" b="1" dirty="0"/>
              <a:t>създадете</a:t>
            </a:r>
            <a:r>
              <a:rPr lang="bg-BG" dirty="0"/>
              <a:t> </a:t>
            </a:r>
            <a:r>
              <a:rPr lang="bg-BG" b="1" dirty="0"/>
              <a:t>списък</a:t>
            </a:r>
            <a:r>
              <a:rPr lang="bg-BG" dirty="0"/>
              <a:t> от тях и да го </a:t>
            </a:r>
            <a:r>
              <a:rPr lang="bg-BG" b="1" dirty="0"/>
              <a:t>принтирате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Курсове – условие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799" y="4242095"/>
            <a:ext cx="13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IT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6000" y="4648361"/>
            <a:ext cx="374029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['Math', 'IT']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4786051" y="480821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Курсове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2400" y="2034000"/>
            <a:ext cx="6807201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courses = []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n in range(n):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current_course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courses.append(current_course)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print(courses)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01" y="4584068"/>
            <a:ext cx="2536399" cy="21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1690555" y="4914000"/>
            <a:ext cx="8810891" cy="1533084"/>
          </a:xfrm>
        </p:spPr>
        <p:txBody>
          <a:bodyPr/>
          <a:lstStyle/>
          <a:p>
            <a:r>
              <a:rPr lang="ru-RU" dirty="0"/>
              <a:t>Преминаване през списъци с цикли</a:t>
            </a:r>
            <a:endParaRPr lang="en-US" dirty="0"/>
          </a:p>
        </p:txBody>
      </p:sp>
      <p:pic>
        <p:nvPicPr>
          <p:cNvPr id="2050" name="Picture 2" descr="Cycle - Free arrow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0" y="1179000"/>
            <a:ext cx="2767500" cy="27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 два варианта, с които може да </a:t>
            </a:r>
            <a:r>
              <a:rPr lang="bg-BG" b="1" dirty="0"/>
              <a:t>преминете</a:t>
            </a:r>
            <a:r>
              <a:rPr lang="bg-BG" dirty="0"/>
              <a:t> през </a:t>
            </a:r>
            <a:r>
              <a:rPr lang="bg-BG" b="1" dirty="0"/>
              <a:t>списък</a:t>
            </a:r>
            <a:r>
              <a:rPr lang="bg-BG" dirty="0"/>
              <a:t>, използвайки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b="1" dirty="0"/>
              <a:t> </a:t>
            </a:r>
            <a:r>
              <a:rPr lang="bg-BG" b="1" dirty="0"/>
              <a:t>цикъл</a:t>
            </a:r>
            <a:r>
              <a:rPr lang="en-US" dirty="0"/>
              <a:t>:</a:t>
            </a:r>
          </a:p>
          <a:p>
            <a:pPr lvl="1">
              <a:spcAft>
                <a:spcPts val="1800"/>
              </a:spcAft>
            </a:pPr>
            <a:r>
              <a:rPr lang="bg-BG" b="1" dirty="0"/>
              <a:t>Итерация</a:t>
            </a:r>
            <a:r>
              <a:rPr lang="bg-BG" dirty="0"/>
              <a:t> на отделните елементи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индекси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for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814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"fish"]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element</a:t>
            </a:r>
            <a:r>
              <a:rPr lang="en-US" sz="2400" b="1" dirty="0">
                <a:latin typeface="Consolas" panose="020B0609020204030204" pitchFamily="49" charset="0"/>
              </a:rPr>
              <a:t>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my_pets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print(element, end=" ")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cat, dog, fish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000" y="5184000"/>
            <a:ext cx="940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"fish"]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latin typeface="Consolas" panose="020B0609020204030204" pitchFamily="49" charset="0"/>
              </a:rPr>
              <a:t> in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len(my_pets)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print(my_pets[index], end=" ")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cat, dog, fish</a:t>
            </a:r>
          </a:p>
        </p:txBody>
      </p:sp>
    </p:spTree>
    <p:extLst>
      <p:ext uri="{BB962C8B-B14F-4D97-AF65-F5344CB8AC3E}">
        <p14:creationId xmlns:p14="http://schemas.microsoft.com/office/powerpoint/2010/main" val="646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6315799" cy="5528766"/>
          </a:xfrm>
        </p:spPr>
        <p:txBody>
          <a:bodyPr>
            <a:normAutofit/>
          </a:bodyPr>
          <a:lstStyle/>
          <a:p>
            <a:r>
              <a:rPr lang="ru-RU" sz="3600" dirty="0"/>
              <a:t>Можете също така да използвате </a:t>
            </a:r>
            <a:r>
              <a:rPr lang="ru-RU" sz="3600" b="1" dirty="0">
                <a:solidFill>
                  <a:schemeClr val="bg1"/>
                </a:solidFill>
              </a:rPr>
              <a:t>while</a:t>
            </a:r>
            <a:r>
              <a:rPr lang="ru-RU" sz="3600" b="1" dirty="0"/>
              <a:t> цикъл</a:t>
            </a:r>
            <a:r>
              <a:rPr lang="ru-RU" sz="3600" dirty="0"/>
              <a:t> за итерация</a:t>
            </a:r>
          </a:p>
          <a:p>
            <a:pPr lvl="1"/>
            <a:r>
              <a:rPr lang="ru-RU" sz="3200" dirty="0"/>
              <a:t>В първия пример итерираме през елементите, докато достигнем </a:t>
            </a:r>
            <a:r>
              <a:rPr lang="ru-RU" sz="3200" b="1" dirty="0"/>
              <a:t>края на списъка</a:t>
            </a:r>
          </a:p>
          <a:p>
            <a:pPr lvl="1"/>
            <a:r>
              <a:rPr lang="ru-RU" sz="3200" dirty="0"/>
              <a:t>Във втория пример итерираме, докато </a:t>
            </a:r>
            <a:r>
              <a:rPr lang="ru-RU" sz="3200" b="1" dirty="0"/>
              <a:t>няма повече елементи </a:t>
            </a:r>
            <a:r>
              <a:rPr lang="ru-RU" sz="3200" dirty="0"/>
              <a:t>в </a:t>
            </a:r>
            <a:r>
              <a:rPr lang="ru-RU" sz="3200" b="1" dirty="0"/>
              <a:t>списъка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6272" y="2036804"/>
            <a:ext cx="4979728" cy="19237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pPr>
              <a:spcAft>
                <a:spcPts val="100"/>
              </a:spcAft>
            </a:pPr>
            <a:r>
              <a:rPr lang="en-US" dirty="0"/>
              <a:t>my_list = ["cat", "dog", "fish"]</a:t>
            </a:r>
            <a:endParaRPr lang="bg-BG" dirty="0"/>
          </a:p>
          <a:p>
            <a:r>
              <a:rPr lang="en-US" dirty="0"/>
              <a:t>i = 0</a:t>
            </a:r>
          </a:p>
          <a:p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len</a:t>
            </a:r>
            <a:r>
              <a:rPr lang="en-US" dirty="0"/>
              <a:t>(my_list):</a:t>
            </a:r>
          </a:p>
          <a:p>
            <a:r>
              <a:rPr lang="en-US" dirty="0"/>
              <a:t>	print(my_list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spcAft>
                <a:spcPts val="600"/>
              </a:spcAft>
            </a:pPr>
            <a:r>
              <a:rPr lang="en-US" dirty="0"/>
              <a:t>	i += i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5457" y="4329000"/>
            <a:ext cx="5700543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my_list = ["cat", "dog", "fish"]</a:t>
            </a:r>
            <a:endParaRPr lang="bg-BG" dirty="0"/>
          </a:p>
          <a:p>
            <a:r>
              <a:rPr lang="en-US" dirty="0"/>
              <a:t>while my_list:</a:t>
            </a:r>
          </a:p>
          <a:p>
            <a:r>
              <a:rPr lang="en-US" dirty="0"/>
              <a:t>	print(my_list[0], end=" ")</a:t>
            </a:r>
          </a:p>
          <a:p>
            <a:r>
              <a:rPr lang="en-US" dirty="0"/>
              <a:t>	current_element = my_list[0]</a:t>
            </a:r>
          </a:p>
          <a:p>
            <a:r>
              <a:rPr lang="en-US" dirty="0"/>
              <a:t>	my_list.remove(current_element)</a:t>
            </a:r>
          </a:p>
        </p:txBody>
      </p:sp>
    </p:spTree>
    <p:extLst>
      <p:ext uri="{BB962C8B-B14F-4D97-AF65-F5344CB8AC3E}">
        <p14:creationId xmlns:p14="http://schemas.microsoft.com/office/powerpoint/2010/main" val="21889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Ще получите </a:t>
            </a:r>
            <a:r>
              <a:rPr lang="bg-BG" b="1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r>
              <a:rPr lang="ru-RU" dirty="0"/>
              <a:t>На следващите </a:t>
            </a:r>
            <a:r>
              <a:rPr lang="ru-RU" b="1" dirty="0">
                <a:solidFill>
                  <a:schemeClr val="bg1"/>
                </a:solidFill>
              </a:rPr>
              <a:t>n</a:t>
            </a:r>
            <a:r>
              <a:rPr lang="ru-RU" b="1" dirty="0"/>
              <a:t> реда </a:t>
            </a:r>
            <a:r>
              <a:rPr lang="ru-RU" dirty="0"/>
              <a:t>ще получ</a:t>
            </a:r>
            <a:r>
              <a:rPr lang="bg-BG" dirty="0"/>
              <a:t>авате</a:t>
            </a:r>
            <a:r>
              <a:rPr lang="ru-RU" dirty="0"/>
              <a:t> </a:t>
            </a:r>
            <a:r>
              <a:rPr lang="ru-RU" b="1" dirty="0"/>
              <a:t>цели числа</a:t>
            </a:r>
          </a:p>
          <a:p>
            <a:r>
              <a:rPr lang="ru-RU" dirty="0"/>
              <a:t>Създайте и отпечатайте </a:t>
            </a:r>
            <a:r>
              <a:rPr lang="ru-RU" b="1" dirty="0"/>
              <a:t>два списъка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Един с всички </a:t>
            </a:r>
            <a:r>
              <a:rPr lang="ru-RU" b="1" dirty="0">
                <a:solidFill>
                  <a:schemeClr val="bg1"/>
                </a:solidFill>
              </a:rPr>
              <a:t>положителни</a:t>
            </a:r>
            <a:r>
              <a:rPr lang="ru-RU" dirty="0"/>
              <a:t> (</a:t>
            </a:r>
            <a:r>
              <a:rPr lang="ru-RU" b="1" dirty="0"/>
              <a:t>включително 0</a:t>
            </a:r>
            <a:r>
              <a:rPr lang="ru-RU" dirty="0"/>
              <a:t>) </a:t>
            </a:r>
            <a:r>
              <a:rPr lang="ru-RU" b="1" dirty="0"/>
              <a:t>числа</a:t>
            </a:r>
          </a:p>
          <a:p>
            <a:pPr lvl="1"/>
            <a:r>
              <a:rPr lang="ru-RU" dirty="0"/>
              <a:t>Един с всички </a:t>
            </a:r>
            <a:r>
              <a:rPr lang="ru-RU" b="1" dirty="0">
                <a:solidFill>
                  <a:schemeClr val="bg1"/>
                </a:solidFill>
              </a:rPr>
              <a:t>отрицателни</a:t>
            </a:r>
            <a:r>
              <a:rPr lang="ru-RU" b="1" dirty="0"/>
              <a:t> числа</a:t>
            </a:r>
          </a:p>
          <a:p>
            <a:r>
              <a:rPr lang="ru-RU" dirty="0"/>
              <a:t>Накрая отпечатайте следното: </a:t>
            </a:r>
          </a:p>
          <a:p>
            <a:pPr marL="442912" lvl="1" indent="0">
              <a:spcAft>
                <a:spcPts val="0"/>
              </a:spcAft>
              <a:buNone/>
            </a:pPr>
            <a:r>
              <a:rPr lang="ru-RU" dirty="0"/>
              <a:t>"</a:t>
            </a:r>
            <a:r>
              <a:rPr lang="ru-RU" b="1" dirty="0"/>
              <a:t>Брой на положителните числа: {count_positives} </a:t>
            </a:r>
          </a:p>
          <a:p>
            <a:pPr marL="442912" lvl="1" indent="0">
              <a:spcBef>
                <a:spcPts val="0"/>
              </a:spcBef>
              <a:buNone/>
            </a:pPr>
            <a:r>
              <a:rPr lang="ru-RU" b="1" dirty="0"/>
              <a:t>Сума на отрицателните: {sum_of_negatives}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Статисика – условие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23370" r="15585" b="6078"/>
          <a:stretch/>
        </p:blipFill>
        <p:spPr>
          <a:xfrm>
            <a:off x="9189438" y="4816329"/>
            <a:ext cx="2931006" cy="19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Статистика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500" y="1456262"/>
            <a:ext cx="9405000" cy="5070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positives = []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negatives = []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n in range(n):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Прочетете числата от потребителя и ги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добавете в подходящия списък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списъка с позитивни числа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списъка с отрицателни числа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статистиките</a:t>
            </a:r>
          </a:p>
        </p:txBody>
      </p:sp>
    </p:spTree>
    <p:extLst>
      <p:ext uri="{BB962C8B-B14F-4D97-AF65-F5344CB8AC3E}">
        <p14:creationId xmlns:p14="http://schemas.microsoft.com/office/powerpoint/2010/main" val="441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Търсене</a:t>
            </a:r>
            <a:r>
              <a:rPr lang="en-US" dirty="0"/>
              <a:t> </a:t>
            </a:r>
            <a:r>
              <a:rPr lang="bg-BG" dirty="0"/>
              <a:t>на елементи</a:t>
            </a:r>
            <a:r>
              <a:rPr lang="ru-RU" dirty="0"/>
              <a:t> в списък</a:t>
            </a:r>
            <a:endParaRPr lang="en-US" dirty="0"/>
          </a:p>
        </p:txBody>
      </p:sp>
      <p:pic>
        <p:nvPicPr>
          <p:cNvPr id="3080" name="Picture 8" descr="Magnifier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1314000"/>
            <a:ext cx="2790000" cy="279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Ключовата дума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" </a:t>
            </a:r>
            <a:r>
              <a:rPr lang="bg-BG" dirty="0"/>
              <a:t>се използва, за да се провери дали търсеният</a:t>
            </a:r>
            <a:r>
              <a:rPr lang="bg-BG" b="1" dirty="0"/>
              <a:t> </a:t>
            </a:r>
            <a:r>
              <a:rPr lang="bg-BG" dirty="0"/>
              <a:t>елемент</a:t>
            </a:r>
            <a:r>
              <a:rPr lang="bg-BG" b="1" dirty="0"/>
              <a:t> </a:t>
            </a:r>
            <a:r>
              <a:rPr lang="bg-BG" dirty="0"/>
              <a:t>е в</a:t>
            </a:r>
            <a:r>
              <a:rPr lang="bg-BG" b="1" dirty="0"/>
              <a:t> </a:t>
            </a:r>
            <a:r>
              <a:rPr lang="bg-BG" dirty="0"/>
              <a:t>списъка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Обикновено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" </a:t>
            </a:r>
            <a:r>
              <a:rPr lang="bg-BG" dirty="0"/>
              <a:t>се използва в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bg-BG" b="1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"in"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000" y="2379165"/>
            <a:ext cx="648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[1, 2, 3, 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if 3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 my_list: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print("</a:t>
            </a:r>
            <a:r>
              <a:rPr lang="bg-BG" sz="2400" b="1" dirty="0">
                <a:latin typeface="Consolas" panose="020B0609020204030204" pitchFamily="49" charset="0"/>
              </a:rPr>
              <a:t>Числото 3 е в списъка</a:t>
            </a:r>
            <a:r>
              <a:rPr lang="en-US" sz="2400" b="1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575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 и употреба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</a:t>
            </a:r>
            <a:endParaRPr lang="en-US" dirty="0"/>
          </a:p>
        </p:txBody>
      </p:sp>
      <p:pic>
        <p:nvPicPr>
          <p:cNvPr id="2050" name="Picture 2" descr="1,000+ Free List &amp; Checklist Image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269000"/>
            <a:ext cx="1807989" cy="26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Изразът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not in</a:t>
            </a:r>
            <a:r>
              <a:rPr lang="en-US" dirty="0"/>
              <a:t>" </a:t>
            </a:r>
            <a:r>
              <a:rPr lang="bg-BG" dirty="0"/>
              <a:t>се използва, за да се провери дали търсеният</a:t>
            </a:r>
            <a:r>
              <a:rPr lang="bg-BG" b="1" dirty="0"/>
              <a:t> </a:t>
            </a:r>
            <a:r>
              <a:rPr lang="bg-BG" dirty="0"/>
              <a:t>елемент</a:t>
            </a:r>
            <a:r>
              <a:rPr lang="bg-BG" b="1" dirty="0"/>
              <a:t> НЕ </a:t>
            </a:r>
            <a:r>
              <a:rPr lang="bg-BG" dirty="0"/>
              <a:t>е в</a:t>
            </a:r>
            <a:r>
              <a:rPr lang="bg-BG" b="1" dirty="0"/>
              <a:t> </a:t>
            </a:r>
            <a:r>
              <a:rPr lang="bg-BG" dirty="0"/>
              <a:t>списъка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Обикновено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not in</a:t>
            </a:r>
            <a:r>
              <a:rPr lang="en-US" dirty="0"/>
              <a:t>" </a:t>
            </a:r>
            <a:r>
              <a:rPr lang="bg-BG" dirty="0"/>
              <a:t>също се използва в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bg-BG" b="1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Изразът </a:t>
            </a:r>
            <a:r>
              <a:rPr lang="en-US" dirty="0"/>
              <a:t>"not in"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000" y="2379165"/>
            <a:ext cx="697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[1, 2, 3, 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if </a:t>
            </a:r>
            <a:r>
              <a:rPr lang="bg-BG" sz="2400" b="1" dirty="0">
                <a:latin typeface="Consolas" panose="020B0609020204030204" pitchFamily="49" charset="0"/>
              </a:rPr>
              <a:t>5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in </a:t>
            </a:r>
            <a:r>
              <a:rPr lang="en-US" sz="2400" b="1" dirty="0">
                <a:latin typeface="Consolas" panose="020B0609020204030204" pitchFamily="49" charset="0"/>
              </a:rPr>
              <a:t>my_list: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print("</a:t>
            </a:r>
            <a:r>
              <a:rPr lang="bg-BG" sz="2400" b="1" dirty="0">
                <a:latin typeface="Consolas" panose="020B0609020204030204" pitchFamily="49" charset="0"/>
              </a:rPr>
              <a:t>Числото </a:t>
            </a:r>
            <a:r>
              <a:rPr lang="en-US" sz="2400" b="1" dirty="0">
                <a:latin typeface="Consolas" panose="020B0609020204030204" pitchFamily="49" charset="0"/>
              </a:rPr>
              <a:t>5</a:t>
            </a:r>
            <a:r>
              <a:rPr lang="bg-BG" sz="2400" b="1" dirty="0">
                <a:latin typeface="Consolas" panose="020B0609020204030204" pitchFamily="49" charset="0"/>
              </a:rPr>
              <a:t> не е в списъка</a:t>
            </a:r>
            <a:r>
              <a:rPr lang="en-US" sz="2400" b="1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668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Ще получите </a:t>
            </a:r>
            <a:r>
              <a:rPr lang="bg-BG" b="1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дума</a:t>
            </a:r>
          </a:p>
          <a:p>
            <a:r>
              <a:rPr lang="bg-BG" dirty="0"/>
              <a:t>На следващите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b="1" dirty="0"/>
              <a:t> </a:t>
            </a:r>
            <a:r>
              <a:rPr lang="bg-BG" dirty="0"/>
              <a:t>на брой </a:t>
            </a:r>
            <a:r>
              <a:rPr lang="bg-BG" b="1" dirty="0"/>
              <a:t>реда </a:t>
            </a:r>
            <a:r>
              <a:rPr lang="bg-BG" dirty="0"/>
              <a:t>ще получавате </a:t>
            </a:r>
            <a:r>
              <a:rPr lang="bg-BG" b="1" dirty="0"/>
              <a:t>текст</a:t>
            </a:r>
            <a:endParaRPr lang="en-US" b="1" dirty="0"/>
          </a:p>
          <a:p>
            <a:r>
              <a:rPr lang="ru-RU" b="1" dirty="0"/>
              <a:t>Добав</a:t>
            </a:r>
            <a:r>
              <a:rPr lang="bg-BG" b="1" dirty="0"/>
              <a:t>яйте</a:t>
            </a:r>
            <a:r>
              <a:rPr lang="bg-BG" dirty="0"/>
              <a:t> го</a:t>
            </a:r>
            <a:r>
              <a:rPr lang="ru-RU" dirty="0"/>
              <a:t> в списък и ги </a:t>
            </a:r>
            <a:r>
              <a:rPr lang="ru-RU" b="1" dirty="0"/>
              <a:t>отпечатайте</a:t>
            </a:r>
            <a:endParaRPr lang="en-US" b="1" dirty="0"/>
          </a:p>
          <a:p>
            <a:r>
              <a:rPr lang="ru-RU" dirty="0"/>
              <a:t>След това </a:t>
            </a:r>
            <a:r>
              <a:rPr lang="ru-RU" b="1" dirty="0">
                <a:solidFill>
                  <a:schemeClr val="bg1"/>
                </a:solidFill>
              </a:rPr>
              <a:t>филтрирайте</a:t>
            </a:r>
            <a:r>
              <a:rPr lang="ru-RU" dirty="0"/>
              <a:t> само </a:t>
            </a:r>
            <a:r>
              <a:rPr lang="bg-BG" b="1" dirty="0"/>
              <a:t>елементите</a:t>
            </a:r>
            <a:r>
              <a:rPr lang="bg-BG" dirty="0"/>
              <a:t> от </a:t>
            </a:r>
            <a:r>
              <a:rPr lang="bg-BG" b="1" dirty="0"/>
              <a:t>списъка</a:t>
            </a:r>
            <a:r>
              <a:rPr lang="ru-RU" dirty="0"/>
              <a:t>, които </a:t>
            </a:r>
            <a:r>
              <a:rPr lang="ru-RU" b="1" dirty="0"/>
              <a:t>съдържат</a:t>
            </a:r>
            <a:r>
              <a:rPr lang="ru-RU" dirty="0"/>
              <a:t> дадената </a:t>
            </a:r>
            <a:r>
              <a:rPr lang="ru-RU" b="1" dirty="0"/>
              <a:t>дума</a:t>
            </a:r>
            <a:r>
              <a:rPr lang="en-US" b="1" dirty="0"/>
              <a:t> </a:t>
            </a:r>
            <a:r>
              <a:rPr lang="bg-BG" dirty="0"/>
              <a:t>и принтирайте списъка отново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–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500" y="1224000"/>
            <a:ext cx="9405000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word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strings = []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i in range(n):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current_string = input()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strings.append(current_string)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print(strings)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i in range(len(strings) - 1, -1, -1): 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</a:rPr>
              <a:t>if word not in strings[i]: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latin typeface="Consolas" panose="020B0609020204030204" pitchFamily="49" charset="0"/>
              </a:rPr>
              <a:t>strings.remove(strings[i])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print(strings)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͏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Списък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ru-RU" sz="2800" b="1" dirty="0">
                <a:solidFill>
                  <a:schemeClr val="bg2"/>
                </a:solidFill>
              </a:rPr>
              <a:t>колекция</a:t>
            </a:r>
            <a:r>
              <a:rPr lang="ru-RU" sz="2800" dirty="0">
                <a:solidFill>
                  <a:schemeClr val="bg2"/>
                </a:solidFill>
              </a:rPr>
              <a:t> от </a:t>
            </a:r>
            <a:r>
              <a:rPr lang="ru-RU" sz="2800" b="1" dirty="0">
                <a:solidFill>
                  <a:schemeClr val="bg2"/>
                </a:solidFill>
              </a:rPr>
              <a:t>данни</a:t>
            </a:r>
            <a:r>
              <a:rPr lang="ru-RU" sz="2800" dirty="0">
                <a:solidFill>
                  <a:schemeClr val="bg2"/>
                </a:solidFill>
              </a:rPr>
              <a:t>, която поддържа </a:t>
            </a:r>
            <a:r>
              <a:rPr lang="ru-RU" sz="2800" b="1" dirty="0">
                <a:solidFill>
                  <a:schemeClr val="bg2"/>
                </a:solidFill>
              </a:rPr>
              <a:t>индекси</a:t>
            </a:r>
            <a:endParaRPr lang="en-US" sz="2800" b="1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Създаване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списъци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my_list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[1, 2, 3]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</a:rPr>
              <a:t>empty_list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list()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Добавяне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премахване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елементи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списък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600" dirty="0">
                <a:solidFill>
                  <a:schemeClr val="bg2"/>
                </a:solidFill>
              </a:rPr>
              <a:t>͏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600" dirty="0">
                <a:solidFill>
                  <a:schemeClr val="bg2"/>
                </a:solidFill>
              </a:rPr>
              <a:t>͏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remove()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Итерация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списък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достъпване</a:t>
            </a:r>
            <a:r>
              <a:rPr lang="bg-BG" sz="2800" dirty="0">
                <a:solidFill>
                  <a:schemeClr val="bg2"/>
                </a:solidFill>
              </a:rPr>
              <a:t> на неговите </a:t>
            </a:r>
            <a:r>
              <a:rPr lang="bg-BG" sz="2800" b="1" dirty="0">
                <a:solidFill>
                  <a:schemeClr val="bg2"/>
                </a:solidFill>
              </a:rPr>
              <a:t>елементи</a:t>
            </a:r>
            <a:endParaRPr lang="ru-RU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– </a:t>
            </a:r>
            <a:r>
              <a:rPr lang="ru-RU" b="1" dirty="0"/>
              <a:t>колекция</a:t>
            </a:r>
            <a:r>
              <a:rPr lang="ru-RU" dirty="0"/>
              <a:t> от </a:t>
            </a:r>
            <a:r>
              <a:rPr lang="ru-RU" b="1" dirty="0"/>
              <a:t>данни</a:t>
            </a:r>
            <a:r>
              <a:rPr lang="ru-RU" dirty="0"/>
              <a:t>, която поддържа </a:t>
            </a:r>
            <a:r>
              <a:rPr lang="ru-RU" b="1" dirty="0"/>
              <a:t>индекси</a:t>
            </a:r>
          </a:p>
          <a:p>
            <a:pPr lvl="1"/>
            <a:r>
              <a:rPr lang="ru-RU" dirty="0"/>
              <a:t>Тази колекция е </a:t>
            </a:r>
            <a:r>
              <a:rPr lang="ru-RU" b="1" dirty="0"/>
              <a:t>изменяема</a:t>
            </a:r>
            <a:r>
              <a:rPr lang="ru-RU" dirty="0"/>
              <a:t> (може да се </a:t>
            </a:r>
            <a:r>
              <a:rPr lang="ru-RU" b="1" dirty="0"/>
              <a:t>променя</a:t>
            </a:r>
            <a:r>
              <a:rPr lang="ru-RU" dirty="0"/>
              <a:t>)</a:t>
            </a:r>
          </a:p>
          <a:p>
            <a:r>
              <a:rPr lang="bg-BG" dirty="0"/>
              <a:t>Позволява </a:t>
            </a:r>
            <a:r>
              <a:rPr lang="bg-BG" b="1" dirty="0"/>
              <a:t>дублиране</a:t>
            </a:r>
            <a:r>
              <a:rPr lang="bg-BG" dirty="0"/>
              <a:t> на елементи</a:t>
            </a:r>
          </a:p>
          <a:p>
            <a:r>
              <a:rPr lang="ru-RU" dirty="0"/>
              <a:t>В Python списъците се записват с квадратни скоби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списък?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000" y="4599000"/>
            <a:ext cx="77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5454000"/>
            <a:ext cx="3260383" cy="585000"/>
          </a:xfrm>
          <a:prstGeom prst="wedgeRoundRectCallout">
            <a:avLst>
              <a:gd name="adj1" fmla="val -47006"/>
              <a:gd name="adj2" fmla="val -106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списък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5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Списъците са много полезни за съхранение на </a:t>
            </a:r>
            <a:r>
              <a:rPr lang="ru-RU" b="1" dirty="0">
                <a:solidFill>
                  <a:schemeClr val="bg1"/>
                </a:solidFill>
              </a:rPr>
              <a:t>множество елементи</a:t>
            </a:r>
          </a:p>
          <a:p>
            <a:r>
              <a:rPr lang="ru-RU" dirty="0"/>
              <a:t>Те могат да се </a:t>
            </a:r>
            <a:r>
              <a:rPr lang="ru-RU" b="1" dirty="0">
                <a:solidFill>
                  <a:schemeClr val="bg1"/>
                </a:solidFill>
              </a:rPr>
              <a:t>разширяват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свиват</a:t>
            </a:r>
          </a:p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един списък може да съхранява </a:t>
            </a:r>
            <a:r>
              <a:rPr lang="ru-RU" b="1" dirty="0"/>
              <a:t>елементи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различни типове данни</a:t>
            </a:r>
          </a:p>
          <a:p>
            <a:r>
              <a:rPr lang="ru-RU" dirty="0"/>
              <a:t>Списъците са </a:t>
            </a:r>
            <a:r>
              <a:rPr lang="ru-RU" b="1" dirty="0"/>
              <a:t>основата</a:t>
            </a:r>
            <a:r>
              <a:rPr lang="ru-RU" dirty="0"/>
              <a:t> за други </a:t>
            </a:r>
            <a:r>
              <a:rPr lang="ru-RU" b="1" dirty="0"/>
              <a:t>абстрактни типове данни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опашки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стекове</a:t>
            </a:r>
            <a:r>
              <a:rPr lang="ru-RU" dirty="0"/>
              <a:t> и др.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Съхранение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0000" cy="29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8065598" cy="552876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списък</a:t>
            </a:r>
            <a:r>
              <a:rPr lang="ru-RU" dirty="0"/>
              <a:t> може да съхранява </a:t>
            </a:r>
            <a:r>
              <a:rPr lang="ru-RU" b="1" dirty="0"/>
              <a:t>данни</a:t>
            </a:r>
            <a:r>
              <a:rPr lang="ru-RU" dirty="0"/>
              <a:t> от </a:t>
            </a:r>
            <a:r>
              <a:rPr lang="ru-RU" b="1" dirty="0"/>
              <a:t>всякакъв тип</a:t>
            </a:r>
            <a:r>
              <a:rPr lang="ru-RU" dirty="0"/>
              <a:t> като:</a:t>
            </a:r>
          </a:p>
          <a:p>
            <a:pPr lvl="1"/>
            <a:r>
              <a:rPr lang="bg-BG" dirty="0"/>
              <a:t>Цели числа (</a:t>
            </a:r>
            <a:r>
              <a:rPr lang="en-US" dirty="0"/>
              <a:t>integers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Дробни числа</a:t>
            </a:r>
            <a:r>
              <a:rPr lang="en-US" dirty="0"/>
              <a:t> (floats)</a:t>
            </a:r>
            <a:endParaRPr lang="bg-BG" dirty="0"/>
          </a:p>
          <a:p>
            <a:pPr lvl="1"/>
            <a:r>
              <a:rPr lang="bg-BG" dirty="0"/>
              <a:t>Текст</a:t>
            </a:r>
            <a:r>
              <a:rPr lang="en-US" dirty="0"/>
              <a:t> (string)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Други списъци</a:t>
            </a:r>
          </a:p>
          <a:p>
            <a:pPr lvl="1"/>
            <a:r>
              <a:rPr lang="bg-BG" dirty="0"/>
              <a:t>Смесени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списъци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0" y="1449000"/>
            <a:ext cx="2729608" cy="2063850"/>
          </a:xfrm>
          <a:prstGeom prst="rect">
            <a:avLst/>
          </a:prstGeom>
        </p:spPr>
      </p:pic>
      <p:pic>
        <p:nvPicPr>
          <p:cNvPr id="4099" name="Picture 3" descr="Floating point numbers - Preslav Mihayl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03" y="2831887"/>
            <a:ext cx="3285001" cy="1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typography - How compose an image from a specific text? - TeX - LaTeX Stack  Exchan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00" y="4104000"/>
            <a:ext cx="2808325" cy="20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154788"/>
            <a:ext cx="4410000" cy="24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000" y="1944000"/>
            <a:ext cx="97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todo_list = ["</a:t>
            </a:r>
            <a:r>
              <a:rPr lang="bg-BG" sz="2400" b="1" dirty="0">
                <a:latin typeface="Consolas" panose="020B0609020204030204" pitchFamily="49" charset="0"/>
              </a:rPr>
              <a:t>Да измия чиниите</a:t>
            </a:r>
            <a:r>
              <a:rPr lang="en-US" sz="2400" b="1" dirty="0">
                <a:latin typeface="Consolas" panose="020B0609020204030204" pitchFamily="49" charset="0"/>
              </a:rPr>
              <a:t>", "</a:t>
            </a:r>
            <a:r>
              <a:rPr lang="bg-BG" sz="2400" b="1" dirty="0">
                <a:latin typeface="Consolas" panose="020B0609020204030204" pitchFamily="49" charset="0"/>
              </a:rPr>
              <a:t>Да изчистя стаята ми</a:t>
            </a:r>
            <a:r>
              <a:rPr lang="en-US" sz="2400" b="1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000" y="34965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favourite_numbers = [0, 7, 21, 18]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000" y="50490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random_list = [6, "Elena", 9.99]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796000" y="2484000"/>
            <a:ext cx="25425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26000" y="4042126"/>
            <a:ext cx="3420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цели числа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24575" y="5589000"/>
            <a:ext cx="43926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със смесени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списък</a:t>
            </a:r>
            <a:endParaRPr lang="en-US" dirty="0"/>
          </a:p>
        </p:txBody>
      </p:sp>
      <p:pic>
        <p:nvPicPr>
          <p:cNvPr id="5126" name="Picture 6" descr="Revealed: The Secret To Making Effective To-do Lists - Forbes India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0" y="594000"/>
            <a:ext cx="5535000" cy="4151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6034</TotalTime>
  <Words>1827</Words>
  <Application>Microsoft Office PowerPoint</Application>
  <PresentationFormat>Widescreen</PresentationFormat>
  <Paragraphs>272</Paragraphs>
  <Slides>35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Списъци</vt:lpstr>
      <vt:lpstr>Какво е списък?</vt:lpstr>
      <vt:lpstr>Употреба в програмирането</vt:lpstr>
      <vt:lpstr>Съхранение на данни</vt:lpstr>
      <vt:lpstr>Данни в списъци</vt:lpstr>
      <vt:lpstr>Примери</vt:lpstr>
      <vt:lpstr>Създаване на списък</vt:lpstr>
      <vt:lpstr>Създаване на списък в Python</vt:lpstr>
      <vt:lpstr>Създаване на списък от текст</vt:lpstr>
      <vt:lpstr>Обединяване на списъци в текст</vt:lpstr>
      <vt:lpstr>Достъпване на елементи</vt:lpstr>
      <vt:lpstr>Използване на индекси</vt:lpstr>
      <vt:lpstr>Използване на "–"</vt:lpstr>
      <vt:lpstr>Чудат зоопарк – условие</vt:lpstr>
      <vt:lpstr>Чудат зоопарк – решение</vt:lpstr>
      <vt:lpstr>Обработка на списъци</vt:lpstr>
      <vt:lpstr>Добавяне на елемент към списък</vt:lpstr>
      <vt:lpstr>Изтриване на елемент от списък</vt:lpstr>
      <vt:lpstr>Курсове – условие</vt:lpstr>
      <vt:lpstr>Курсове – решение</vt:lpstr>
      <vt:lpstr>Преминаване през списъци с цикли</vt:lpstr>
      <vt:lpstr>Използване на for цикъл</vt:lpstr>
      <vt:lpstr>Използване на while цикъл</vt:lpstr>
      <vt:lpstr>Статисика – условие</vt:lpstr>
      <vt:lpstr>Статистика – решение</vt:lpstr>
      <vt:lpstr>Търсене на елементи в списък</vt:lpstr>
      <vt:lpstr>Ключовата дума "in"</vt:lpstr>
      <vt:lpstr>Изразът "not in"</vt:lpstr>
      <vt:lpstr>Търсене – условие</vt:lpstr>
      <vt:lpstr>Търсене – решение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1932</cp:revision>
  <dcterms:created xsi:type="dcterms:W3CDTF">2018-05-23T13:08:44Z</dcterms:created>
  <dcterms:modified xsi:type="dcterms:W3CDTF">2025-09-03T09:41:19Z</dcterms:modified>
  <cp:category/>
</cp:coreProperties>
</file>